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62" r:id="rId3"/>
    <p:sldId id="264" r:id="rId4"/>
    <p:sldId id="269" r:id="rId5"/>
    <p:sldId id="265" r:id="rId6"/>
    <p:sldId id="266" r:id="rId7"/>
    <p:sldId id="268" r:id="rId8"/>
    <p:sldId id="267" r:id="rId9"/>
    <p:sldId id="344" r:id="rId10"/>
    <p:sldId id="346" r:id="rId11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ier WEISS" initials="D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53" d="100"/>
          <a:sy n="53" d="100"/>
        </p:scale>
        <p:origin x="-9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66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1824" y="62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6347" cy="496490"/>
          </a:xfrm>
          <a:prstGeom prst="rect">
            <a:avLst/>
          </a:prstGeom>
        </p:spPr>
        <p:txBody>
          <a:bodyPr vert="horz" lIns="91443" tIns="45723" rIns="91443" bIns="45723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5" y="2"/>
            <a:ext cx="2946347" cy="496490"/>
          </a:xfrm>
          <a:prstGeom prst="rect">
            <a:avLst/>
          </a:prstGeom>
        </p:spPr>
        <p:txBody>
          <a:bodyPr vert="horz" lIns="91443" tIns="45723" rIns="91443" bIns="45723" rtlCol="0"/>
          <a:lstStyle>
            <a:lvl1pPr algn="r">
              <a:defRPr sz="1200"/>
            </a:lvl1pPr>
          </a:lstStyle>
          <a:p>
            <a:fld id="{C83D6D57-6CA1-493B-B0E3-15E0EBC09EEC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9431603"/>
            <a:ext cx="2946347" cy="496490"/>
          </a:xfrm>
          <a:prstGeom prst="rect">
            <a:avLst/>
          </a:prstGeom>
        </p:spPr>
        <p:txBody>
          <a:bodyPr vert="horz" lIns="91443" tIns="45723" rIns="91443" bIns="457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5" y="9431603"/>
            <a:ext cx="2946347" cy="496490"/>
          </a:xfrm>
          <a:prstGeom prst="rect">
            <a:avLst/>
          </a:prstGeom>
        </p:spPr>
        <p:txBody>
          <a:bodyPr vert="horz" lIns="91443" tIns="45723" rIns="91443" bIns="45723" rtlCol="0" anchor="b"/>
          <a:lstStyle>
            <a:lvl1pPr algn="r">
              <a:defRPr sz="1200"/>
            </a:lvl1pPr>
          </a:lstStyle>
          <a:p>
            <a:fld id="{9700B2FE-CDD8-4F7A-8975-3E7C6E54BE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76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75" cy="498579"/>
          </a:xfrm>
          <a:prstGeom prst="rect">
            <a:avLst/>
          </a:prstGeom>
        </p:spPr>
        <p:txBody>
          <a:bodyPr vert="horz" lIns="91443" tIns="45723" rIns="91443" bIns="45723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815" y="1"/>
            <a:ext cx="2947362" cy="498579"/>
          </a:xfrm>
          <a:prstGeom prst="rect">
            <a:avLst/>
          </a:prstGeom>
        </p:spPr>
        <p:txBody>
          <a:bodyPr vert="horz" lIns="91443" tIns="45723" rIns="91443" bIns="45723" rtlCol="0"/>
          <a:lstStyle>
            <a:lvl1pPr algn="r">
              <a:defRPr sz="1200"/>
            </a:lvl1pPr>
          </a:lstStyle>
          <a:p>
            <a:fld id="{BB956E8B-9242-40BB-841E-966CBD92DC5B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9838"/>
            <a:ext cx="4465637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3" tIns="45723" rIns="91443" bIns="45723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93" y="4779392"/>
            <a:ext cx="5440280" cy="3909777"/>
          </a:xfrm>
          <a:prstGeom prst="rect">
            <a:avLst/>
          </a:prstGeom>
        </p:spPr>
        <p:txBody>
          <a:bodyPr vert="horz" lIns="91443" tIns="45723" rIns="91443" bIns="45723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31236"/>
            <a:ext cx="2946275" cy="498577"/>
          </a:xfrm>
          <a:prstGeom prst="rect">
            <a:avLst/>
          </a:prstGeom>
        </p:spPr>
        <p:txBody>
          <a:bodyPr vert="horz" lIns="91443" tIns="45723" rIns="91443" bIns="45723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815" y="9431236"/>
            <a:ext cx="2947362" cy="498577"/>
          </a:xfrm>
          <a:prstGeom prst="rect">
            <a:avLst/>
          </a:prstGeom>
        </p:spPr>
        <p:txBody>
          <a:bodyPr vert="horz" lIns="91443" tIns="45723" rIns="91443" bIns="45723" rtlCol="0" anchor="b"/>
          <a:lstStyle>
            <a:lvl1pPr algn="r">
              <a:defRPr sz="1200"/>
            </a:lvl1pPr>
          </a:lstStyle>
          <a:p>
            <a:fld id="{1689FE08-FB66-42DF-A34E-81A160CDB8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1711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6297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90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851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014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4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539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9558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12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167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8060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777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AEA84A-1B2B-4449-B6D0-A20960E5992F}" type="datetimeFigureOut">
              <a:rPr lang="fr-FR" smtClean="0"/>
              <a:t>27/11/2017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CF254-9D36-4B4B-8C8E-843DC4F189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117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Azalées : 7 points-clés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412776"/>
            <a:ext cx="5528303" cy="4146227"/>
          </a:xfrm>
        </p:spPr>
      </p:pic>
      <p:pic>
        <p:nvPicPr>
          <p:cNvPr id="1026" name="Picture 2" descr="C:\Users\dweiss\Pictures\BONSAI\IMG_5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5525" cy="60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7ED1CAF-0D2D-42B4-AB29-3A818D9E9239}"/>
              </a:ext>
            </a:extLst>
          </p:cNvPr>
          <p:cNvSpPr txBox="1"/>
          <p:nvPr/>
        </p:nvSpPr>
        <p:spPr>
          <a:xfrm>
            <a:off x="0" y="116632"/>
            <a:ext cx="899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DWE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97969A18-C1ED-40FD-9500-59D08CF66DCC}"/>
              </a:ext>
            </a:extLst>
          </p:cNvPr>
          <p:cNvSpPr txBox="1"/>
          <p:nvPr/>
        </p:nvSpPr>
        <p:spPr>
          <a:xfrm>
            <a:off x="7956376" y="131140"/>
            <a:ext cx="1115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25/11/17</a:t>
            </a:r>
          </a:p>
        </p:txBody>
      </p:sp>
    </p:spTree>
    <p:extLst>
      <p:ext uri="{BB962C8B-B14F-4D97-AF65-F5344CB8AC3E}">
        <p14:creationId xmlns:p14="http://schemas.microsoft.com/office/powerpoint/2010/main" val="2081472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E27BB9-FE7C-42F9-A69E-93237FCF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528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/>
              <a:t>Sources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xmlns="" id="{54C4B836-4135-4745-9ACA-1F01896FDB53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9E5A1A7F-8BB9-4355-9D30-3FFA1341E2B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Classeurs FFB</a:t>
            </a:r>
          </a:p>
          <a:p>
            <a:pPr lvl="1"/>
            <a:r>
              <a:rPr lang="fr-FR" dirty="0"/>
              <a:t>Fiche pédagogique N° CM1S1D</a:t>
            </a:r>
          </a:p>
          <a:p>
            <a:pPr lvl="1"/>
            <a:r>
              <a:rPr lang="fr-FR" dirty="0"/>
              <a:t>Fiche pédagogique N° CM1S2N1</a:t>
            </a:r>
          </a:p>
          <a:p>
            <a:pPr lvl="1"/>
            <a:r>
              <a:rPr lang="fr-FR" dirty="0"/>
              <a:t>Fiche pédagogique N° CM1S3N1</a:t>
            </a:r>
          </a:p>
          <a:p>
            <a:pPr lvl="1"/>
            <a:r>
              <a:rPr lang="fr-FR" dirty="0"/>
              <a:t>Fiche pédagogique N° TM1S6</a:t>
            </a:r>
          </a:p>
          <a:p>
            <a:pPr lvl="1"/>
            <a:r>
              <a:rPr lang="fr-FR" dirty="0"/>
              <a:t>Fiche pédagogique N° EM5S5</a:t>
            </a:r>
          </a:p>
          <a:p>
            <a:pPr marL="0" indent="0">
              <a:buFont typeface="Arial" pitchFamily="34" charset="0"/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4294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Azalées : 7 points-clés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600200"/>
            <a:ext cx="8784976" cy="4525963"/>
          </a:xfrm>
        </p:spPr>
        <p:txBody>
          <a:bodyPr>
            <a:normAutofit/>
          </a:bodyPr>
          <a:lstStyle/>
          <a:p>
            <a:r>
              <a:rPr lang="fr-FR" dirty="0"/>
              <a:t>Substrat</a:t>
            </a:r>
          </a:p>
          <a:p>
            <a:r>
              <a:rPr lang="fr-FR" dirty="0"/>
              <a:t>Rempotage</a:t>
            </a:r>
          </a:p>
          <a:p>
            <a:r>
              <a:rPr lang="fr-FR" dirty="0"/>
              <a:t>Eau</a:t>
            </a:r>
          </a:p>
          <a:p>
            <a:r>
              <a:rPr lang="fr-FR" dirty="0"/>
              <a:t>Emplacement</a:t>
            </a:r>
          </a:p>
          <a:p>
            <a:r>
              <a:rPr lang="fr-FR" dirty="0"/>
              <a:t>Grosse coupe</a:t>
            </a:r>
          </a:p>
          <a:p>
            <a:r>
              <a:rPr lang="fr-FR" dirty="0"/>
              <a:t>Taille</a:t>
            </a:r>
          </a:p>
          <a:p>
            <a:r>
              <a:rPr lang="fr-FR" dirty="0"/>
              <a:t>Exposition </a:t>
            </a:r>
            <a:r>
              <a:rPr lang="fr-FR" dirty="0" err="1"/>
              <a:t>Shohin</a:t>
            </a:r>
            <a:endParaRPr lang="fr-FR" dirty="0"/>
          </a:p>
          <a:p>
            <a:endParaRPr lang="fr-FR" dirty="0"/>
          </a:p>
        </p:txBody>
      </p:sp>
      <p:pic>
        <p:nvPicPr>
          <p:cNvPr id="1026" name="Picture 2" descr="C:\Users\dweiss\Pictures\BONSAI\DSC058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4568056" cy="3426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9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6851650" cy="1143000"/>
          </a:xfrm>
        </p:spPr>
        <p:txBody>
          <a:bodyPr>
            <a:noAutofit/>
          </a:bodyPr>
          <a:lstStyle/>
          <a:p>
            <a:r>
              <a:rPr lang="fr-FR" sz="3600" dirty="0"/>
              <a:t>1) Substrat acide, drainant et oxygénant</a:t>
            </a:r>
          </a:p>
        </p:txBody>
      </p:sp>
      <p:sp>
        <p:nvSpPr>
          <p:cNvPr id="4" name="AutoShape 2" descr="http://www.e-satsukibonsai.com/en/photo/s1left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88840"/>
            <a:ext cx="4788024" cy="35910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464496" cy="3348372"/>
          </a:xfrm>
          <a:ln>
            <a:solidFill>
              <a:schemeClr val="tx1"/>
            </a:solidFill>
          </a:ln>
        </p:spPr>
      </p:pic>
      <p:sp>
        <p:nvSpPr>
          <p:cNvPr id="8" name="AutoShape 2" descr="data:image/jpeg;base64,/9j/4AAQSkZJRgABAQAAAQABAAD/2wCEAAkGBhAQEBAPDxAQEBAVEBUSEBUPDw4QGBAWFRUVFhcREhYXHSYgGholGRMSHy8gIycpLSwsFR49NTAqNScrLCkBCQoKDgwOGg8PGTQkHCQsKSksKSwqLCwsLC8sLCwsLCktKSwsLCwqKSksLCwsKSksKSk1KSksLCwsKSwsKSwsLP/AABEIAOEA4QMBIgACEQEDEQH/xAAbAAEAAgMBAQAAAAAAAAAAAAAAAQUDBAYCB//EADcQAAICAQMDAwIEBQIHAQEAAAECAAMRBBIhBTFBEyJhBlEUMnGBI0KRobFSYgcVM0PB0fDhFv/EABkBAQEBAQEBAAAAAAAAAAAAAAABAwIEBf/EACERAQEAAgICAwEBAQAAAAAAAAABAhEDIRIxBCJBUWET/9oADAMBAAIRAxEAPwD7jERAREQEREBERAREQEREBERAREQEREBERAREQEREBERAREQEREDWF7fH9J6Fp+J4AnsLK0unsOZIYyAJ6AkcVIkxEIREQEREBIzJiAkZkxAjMZkxAjMZkxAjMZkxAjMZkyIDMZkyIDMZkxAjMZkxAREQMCiewJAE9gQ6tSBJiIckREBERAREQEREBERAREQEjEmICRiTEBIxJiAiIgIiIEYkxECJMRA8gT1IjMCYiICJGYzAmJGYzAmJGYgTESMwJiYrNQq/mOJ7VwRkdpPKb0PUTG9oHcgTBb1FF+f0kueOPurptyJqP1JAPJ/Tx+swv1Q+B/kzPLn48fdWY2rGMysPU2IyAAfIPM0rtXgbySpHfxM78rD8dTCugkzV6bq/VqS3GNy5H/ubU9LMiRmMyiYiRmBMRIgTERARIkwEREBETHbcFGScSW6GSRMVWpVuxmprep+nk8bV5ck4wB3M4y5cMZu11MbbpYZmN71HmVQ6obFDJgoQGVlOdwIyCP2mJ7MjP/xnl5PmY49YtJxX9WLdSHhSZjTqm4E7SCOOeRNFkOQQcYGJr2q1RJDbgzZwxHt4/lwPPfnPeea/Lzd/842LNYLGYEjKgBtp+/YkePP9J40FjUFwz7ldvYDwEP8Apz8yn0/01Wmo/G1tajbHS1d7YvLHIawHyvuxjHeWBtypCJvweSCOCR3we5/9iZTlsy8pe3XjL0a/qN28enWrgthiXC7B9znxPSXlmKuoBwCCucH+s1tNpXJFgblgQysNuM9hzyDxLHC7ue+MDPGJnllbd0/EsgYfY+ceZhusRVNmCXUNhRkk4ByFXycCNRqPTyCjN534JAHyf/E1Pxbg3sa2O3Bp9pzaNmSB++R+8ipOsDnK5VlGWVsqfvyD4nP2fUr63UfgdILEZGVrrTVla0znPuxycYH3nT6a9HU2opBYDcGQg/bBB7TCjAobs7Tg8FccKSMZ744/vLj17Ws/R9fdXWfWZWw5UEZA2g+1vjII45xLmjqQLYIxnsZy3VdDbdpxWjqu/GGXJ4Jzz57Ta1WV9OsAnPtyD+UAcsT+n956Mfk5yzd6Z3jldbmJzp6vZWf9QGBhvP7/APmXGm6ijnaD7sZwfPyPvPpcfNjn6YXGxtxIkzZyREQEREBESIEyMyZ4cZBElE7pp9SIwPvK7UWellixGB3Gefj9ZJsLAEk9u3IPPx4ng5Pk7xssejHj1d7aupvWk+ozHODxuxkTBrelLqVsS13NVi7XRG2Agjkbhzgj5lLf9JF9U1mp1LXac5K0vleeOGYEblzn2/pOnsUEHDbeP5cePtPn+v1u1UpwVpVlRFUKo5yAowAD+wnsaZa2ZmY4Y9yT7Se5Ge36TGdRtZTs3HbguWXKjuc5/QdppIlWuU2XU3Ii2kKtoer1QP5mXg7SeQDjOO0k7SxcNYNucntz38Stq0ZN34hzYVVfZWzAIj8j1Pvnaex4EsK9QgyFHI7jz+v9pqaqxHupQ2EZLn0wObdqH2n4Gc/sPvE9pViCCOM8zW0lezI2kqXZiSwPuJHGB8f4hNUGPKsoU+VIAHbJ+JpX6rbdWq2LsZm3DsSApJ/fOOZEbvq4OF247nPgn/7/ABMrvkE58Y7CaWu0FNi7LEDoeSG8458fImbRaegodpHDEN/FZiG7kHn2nBB/TEutp08pqtwXKOqAYYuQPcMe0/357cTDRr/Ut3hitdZbduGPUyCo258ZyfnE3fWrVlrLIM5wCy5bHJxnvxkyq6p1LIswA5AIrQ/91gMhQD9zxLp02zrt/vQZrGVYn7/7R5mz6ykBXYBioJBx57AmeKdCqUrWg2DGcDkKSckDPjJMpNB09Ftsu1bB3rcrQR6n8OqwJ7WUDvkEZ54+0SIzdbsUhKBf6YFi2nYVyUrYH0x5Ck4BIm5pOqLYHwrEg+4KGbB8fvOR61odDX1Hp1zUGtrLXQWbW2W4XaqFM8+90O7GPmddodKmnD1rgKXazhV5LHJJPnGZ1nJMYS9ub13Vupblb/l7MgJDD8Rp0O0nhl9xJOOcHGJc9OdgtFloItT3MA3Cnn2EjggAgftKT6x6lZfjR6LUVpqHyV3E8qqlm5XO0YyMkeZb9NusNYWyvY5PZfeApAO8kcY5I/aabuMmU6PHfVdp03qKXoHQg+Dgg4I7g/M25QdEvrqC1ABRzggAbieST8/MvxPr4ZzOSx5Mpq6IkxO0IiICIiAiJGYHlseZQdXLbt1fIPDYwP3ll1HVAKR3P9ZoFdqszv7fzHOAFAHP+CZ875fJv6RvxY/rVVVUq7Hcx9q5PYn7CVPWPpp7XWyvUinajYQ0parMx4chiPBbt5wfEzaLR3OjG8ooZ3NWC25Ez/DLDtvxz8ZmS/qSU1It5e1gNpdKbG9Qjj8tYIB/t9p4J1W222WXaj1obQoPKEHt+n5jwf3mKy4esqMrjKli7btpwR7B4zz/AEm3TqF2B1HtIyMLjaMDjHiVCV6vU2C+q1K9NtdFrsTf63J/ikg+0Ajgc557cSa3TaybUisEqrMOOK0Z/jsBJq0aq5f2tYy4D4Awuc4HxnH9pqJ1mqnOmHqWW01qbErrttbGBhuBk57+TMvTkd0Fth2uxZ0Qgqa1bBCOD/MMZP2yR4jViNfrOs1avp1oprsRrQt7GwKK0P5mYHuMDx5ImQaijTlahza7YQMcs5OeM/Yf+P1mDqX1DpaKrLXsUBSyHc2Muo5QDsT8fM0OjaOoV06ypm9W6hQc2GzHqbX4z57Dj7TuTc3ek2u30rhyXcBWA4QcqfOSeP7eJPSOlrpUamneyl2tY2vvLM5y2W7/AGlVqNNrXd6zdp6kQoa7Nru12MFgybsJ2IyCe/A4k6D6v/E22U102oyswG+twjbW2llcDaVBxzmNWToip6z0vS63X0UXUgWoGsYh2RkrQgjG3vliBn7E8yzs6DpKNVVbgtdl2qD2WWFm2KCcEn8qhiOOC0sdTVXSC7MXbIYkuc54G1AOwPHHnPma/WfqvSaIqlxf1WG2tfSd3ck8KpA8nHaWW36wZL+o2FS1Seo+Pan5APl3PAHc5/yeJh0ejt/E3XX4SvaFr22Kd4PntkAf5+Jt070oUOiLaRudU5UMeSM/zHtk+ZzXUU1Wt0gd7n09tqZpp0gDOAPDluc4B+wXPJkxx/Ftb/1d1SvR033FTdcte9QRvYKGAA7cJuAJPyMyLeual2oFGkctZWWc3K9aVoVyGL475Kjb357cTV0hvVbtS1Dtb6Ro0un9jWBBtHqaizsCxRDjOAB9zLfpGousoos1CNVetZW2vcrZbsSSvHJXI88zqyYz+k253RfSTek2s1JavWNSyWLpTUuF37gu7b7mwAM5x/mdPVpqtNTXTQuxNuQuS2AeSWJPfJmh1b6s0la+mtyveWVa6amR7XckYTZ4PPOe0ydQ6hXXqKUbUVVWWcCuwg7887eD34Ilvnn7WabXQR+MYtU/8FOC4ByLASGRfBxj9p2qjjE5mjXJpVJUKtedxVQACWPcY8kmdHptQtiK6nKsAQfgz6PxrhcfrHn5ZZe2WJET1MiTPMQPUREBPL9p6kGBzHU+pJSrO5GRknJxjExr/wBLdbtdXGSCo2qGA9pz3HIm51ZqanJcou/tvK+4+QoPeV/Tuq1X12Kqs2xzWMV+18AZCeGA3AH5E+Jy8eXlXrxy6bI06cFyVJGQCSAPiekVFOK2OfIBJ4GZoazR26mvFqtWpb2mq3bYhzjnA9vHPkcyw0unCqNtZGFx7iGYgf6jnk/vM8sLiu2TVWcAYLZOMD/9mLU6gIu7cFA7/b+sqOu6hRZpbC1tTpeFQruavc/s23gcbSGIzwRngyyu6TUa2ThK3zuSrCKxbliDjIySexEa62jU+njZZp0td0Z3d2Jq3FTl2CjLc8KBme9dpytvqtctVZT3ZVid2R2OcKu0Hx3/ALvpvpbUUnTikaeqp2XThXDl0J3Cxu+CSTkHniYtTohdTt1jqxVtzrWz1jAJ2knOewGf35lsnkbeUu0GooAKV21K5Ki6vcC2SS43jk5Y8j5mD/ly2tW9YAFBzVXW2xGJGAWAHjkj57zXt0dN+h0+krWx19VVU1OK2rSu33MbPHtUgnuSfuZh0WmfSa6ynTJa9d1dbe9wwo9IMrszO2fcXr4HczrX8qLPqehv1AelM0sylfUJVtqnguADktjOB/iWeptC+lp1dV3AgcA4VFycDOBxgc/eVB02qOozZZXVVxsZDvZmJ5TBxjgHnnzxPH1vqNPpaDqbMrbtZarBkmvcvLYJwRxyPPEk3ehl6j9OKti6iq10Ve1LYsp5/mCH8p+VIx4E8nqR1A1NLIDUh2M1ilksOASqr3yMjP2+81+s6XVbdOtFyWK2A7OfTCgj/qsFPuHjaPJEzW0V6TSHddlU32WM4GXLFnscDP3ZiBL+f6riPrXV6qvQ0vpLb9Oof07135UDAAdWbLKpypwW43DiWH/CjQ6ldJdqbmZzZgUM75/hKWPtB5UF2Jx54lt9N9LrOnTWWWNdZYofgnZUCQwRKwdu5fJOTkd+2Oks1K+jlTxsynBwcj28D9uJ1nyax8JCT9VP01XezXXWsy179ldTDaCAFPrkn75IH6eeMWOp0t5L4atVKnawyzZP+04AA/fMjp4RtNU1ZDD0hyf5vuf65nJ9Y/4o6akekh36gW+i1eHBRs7SSMcjP2nEwyyy6jremHS/ROg0NKW62xjqTeC+oV3qdbLfbtV0wQnPn7kyy0PRdBXcq0affaxJa1w9zJtBIZrLCSBnA4PciUP1F9J2267RtqdRZfTZfi1ETZWmK2Ze5OSSmOR54xOu+mqKkquGlouCLqGqyWssDFQOVyThByv2BE9Nxyym5d1zNLToPRdPehS3NhqsJ2M5IG7LKWH78A8cTrkQAAAAAcADx8Tm+hrf+IJ9LbVsw7MCCx/lx9+5/qZ0onv4ZrCbmnn5PZIM9TyZq4RmIiB7iRECZERAwarQ1WjFtaWDwHRWx+mRNLqNa1VqqKEQHACKAFz8CWhlPry4J55z7OR38D9ZjzX66/rrH2xLplwdpKsR+bvz4OO05/Q6jqT26iq5EFdRCrZQ4/ihl3DCNyvBHk8/1nUW9GIO+qxkOclD7kP347r38H9pV1ae0eobClZa7cQmGLKoUBGbgDO3x4M+dycV4521mW2rpumWs5DgrV3G10yCMEFhznnP9PmUut/4aUMtrtZq7SPUaiv8W9apleK1x+UZ8/POZ1Ca27C7NPnOct6laqMHGc8nkc8Kf2mzoyzKC4VX5DhWLgfocDPGPAmOO8fTu9sNWp9OqveQSK1Vjk43AAdz857zjdRrU6prDpNNaVSld+quqas7Mkbal3AgkkPyOV25B8HsOqa+ukDeQARgA+cmcV9PdDbUa7X6pFbS1P6VddqVptvNed9iHPbPtIxg4BznM0wndtc1ddOp6f0z1KEf0vUf1D61xYt7QMhnP6nA+82+nXq7tfXWWDgKLQayCq5G0HOfnHb95TfWn0zodUhqsT1LtuFsDe9P92RgcZ7HgzZ6PRb0zR6bRpXbqglbYsqSrnLs59m/J/P4zJZLN29rPbF16izXNdpgl+nWpUdLvyg25JUoP5wO5weOPMp/qH/h5bqraBrOpPfRuVEQ1rXZaxIO0sDjwTwvYfvNzpn1DrtXaDpdNZtqtH4g6rGmXHYom73M2CT2A5EubOrumspr1GnKo27ZbtVlR9uVUMM7SQHGZZcsOovVe+nfS2n0qlF9Q17R6dN1rXpVtJbKbu3OODnG0YxMdnT6HrdtQq2oXKitvcmVYg8eeR54nvqvVUZzpld0Zkch0H5AuNz7iCBjcMZ+81ul67T6+sDSvvqUKGyGwgB5Vie7nB7/AKmZ3d+1VU6b6v0z3Po6vzJXuSqisLyu47EA4ztAPHAl50u+rUaNTpTgBDXXuV19MqNuH3DOQR9pV9U6X07R6im8AU3XWeh6m6wmzeOFfxjKr2A7DtLam23Sq66ixWrGBW4UJgZJ2sP0K/fPMvJjj1Y6x2rKOl36bSjS6XUerYNwqN6qq8kuc7eQBu+Zp/SH0qtOms0+rarV3rqDqHKqrGouFYbWYZzlc5++Zg0un/5hcuoW3UJXRvFfovtFpLKGX5ACj9Sfib1eg09FllpGozai12H1rC+GbAKDn3ZIGAPJx3npxwys1v2zuUbtPTdTrdxRE9AW1FGa0qxKMlhJwMEcY9rCd70/p9dFa1VLtRc4HfuSSSfuSSf3k9P0SU1JTUoStFCoo7ADtNie/j45hNRhll5GJOIiaOUTyZ6MiBEiIge5MRAREQIkbBnOBn74GZOIgMSu1nSy+QrBM+QpJGfsM4ljJnOWEy9wnShfp76etUqVra1ULydz8eT/AKv25+JV6mjVVC7VadEtusVN1NjGn8m7GGwcNhgMEDt3nYkSo6qliBrK6zaMZ2IQGz8ZIBnm5OCTvF3MnGaz6E1GvPq6/UtSCnFOiIGzPfda4OSMke1QJY6q0VVVaGkkttWqgt90QkCwqAANtbZPwcfY7WiGtVX9VqV3lmpT3FqgSStdhAw2PJH9+80tBpWe5X1oRLVJemutywPBX1ScDI9xAHjPPcTxXduvxpv9Umto1tTIlqVU0uT6upS4OtfHbaQDuOABnj7nxL7UavTU6YIW2VV1Klbu54wAobcOSRwSZn6tprH2oPT9FmC3LZgg1k+44xzx48zF1vTaTbQj6ei2tba1VCoIUM61jaB9t2cfEmvLUq7Q60VV16emxvHuSwbju/M7N5JJJmbruowlaBgu50HIJBXI3bseMHH7ib7LTVudURWPcoqgn95yX1hT+N2U1i2rBLNcuAoC4bawzyCVX9MZ8STj3keSxq6JpNPeWJ9VrVesDUWm1cZDMlaPkdl584BmW2+nS0PXpFpQLlvTB9JFLEliCAccyD9K6GwUWFfW9PDUsbGIPGd42EA5H9jLbQfTWhtBb0txBwwNljBT9gMzbi4pyXVpc9PlfQ+h6vq+qr1HUKLfw9ZLItTp6S8ZAY5zuyBnHJ+BPo2uan/vAPUF3Or5cYHkjzjGZ19OmVFCIoVQMAKMAD4mjrfp7T3Ai2vcp/MNzgN8EA8j4nq5PjzPWmePJpzlOmbVW1ClNunBJscIyAptOFrPHOdvbIAznxOl03QqEKsEyy4ILMxOR2M3kQAADgAYA+wHie5thxzCaji3aAJMRNEIiIESDPU8mBEREo9xIkyBERAiTIiAkyIgTIIiIFH1Iij+Kyu/GFCIz5z4woJzMOk0T3lTdpzWu1uXKBwTjBXBJXt5x8idFiMTGcOEy8ou7rTnNb9LWOpRNRhCCDvTLDIxkFSuT+02dD9JaWnYFRyFYOostscBh2YBie3f4l1iJp4yfiKjXdCL52OVBPII7D/aRNX/APjq24td2XsUU7QR9mPc/wBZ0MmPDHe9Luq2/oylFrrPpKFCjYo9oAwAo/QCbOg0CUoK0BwO5JyWJ7lj5M2YlmMnpCIiUIiRAmIkQJiIgJBkzyYEREQPcSJMBERAREQEREBERAREQEREBERAREQEREBERAREQEREBIMmQYEYiIgTJiICIiBESZEBESYERJiBESYgREmIEYiTECMRJiBGIkxAjEYkxAiMSYgRGJMQIjEmIEYiT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4" descr="data:image/jpeg;base64,/9j/4AAQSkZJRgABAQAAAQABAAD/2wCEAAkGBhAQEBAPDxAQEBAVEBUSEBUPDw4QGBAWFRUVFhcREhYXHSYgGholGRMSHy8gIycpLSwsFR49NTAqNScrLCkBCQoKDgwOGg8PGTQkHCQsKSksKSwqLCwsLC8sLCwsLCktKSwsLCwqKSksLCwsKSksKSk1KSksLCwsKSwsKSwsLP/AABEIAOEA4QMBIgACEQEDEQH/xAAbAAEAAgMBAQAAAAAAAAAAAAAAAQUDBAYCB//EADcQAAICAQMDAwIEBQIHAQEAAAECAAMRBBIhBTFBEyJhBlEUMnGBI0KRobFSYgcVM0PB0fDhFv/EABkBAQEBAQEBAAAAAAAAAAAAAAABAwIEBf/EACERAQEAAgICAwEBAQAAAAAAAAABAhEDIRIxBCJBUWET/9oADAMBAAIRAxEAPwD7jERAREQEREBERAREQEREBERAREQEREBERAREQEREBERAREQEREDWF7fH9J6Fp+J4AnsLK0unsOZIYyAJ6AkcVIkxEIREQEREBIzJiAkZkxAjMZkxAjMZkxAjMZkxAjMZkyIDMZkyIDMZkxAjMZkxAREQMCiewJAE9gQ6tSBJiIckREBERAREQEREBERAREQEjEmICRiTEBIxJiAiIgIiIEYkxECJMRA8gT1IjMCYiICJGYzAmJGYzAmJGYgTESMwJiYrNQq/mOJ7VwRkdpPKb0PUTG9oHcgTBb1FF+f0kueOPurptyJqP1JAPJ/Tx+swv1Q+B/kzPLn48fdWY2rGMysPU2IyAAfIPM0rtXgbySpHfxM78rD8dTCugkzV6bq/VqS3GNy5H/ubU9LMiRmMyiYiRmBMRIgTERARIkwEREBETHbcFGScSW6GSRMVWpVuxmprep+nk8bV5ck4wB3M4y5cMZu11MbbpYZmN71HmVQ6obFDJgoQGVlOdwIyCP2mJ7MjP/xnl5PmY49YtJxX9WLdSHhSZjTqm4E7SCOOeRNFkOQQcYGJr2q1RJDbgzZwxHt4/lwPPfnPeea/Lzd/842LNYLGYEjKgBtp+/YkePP9J40FjUFwz7ldvYDwEP8Apz8yn0/01Wmo/G1tajbHS1d7YvLHIawHyvuxjHeWBtypCJvweSCOCR3we5/9iZTlsy8pe3XjL0a/qN28enWrgthiXC7B9znxPSXlmKuoBwCCucH+s1tNpXJFgblgQysNuM9hzyDxLHC7ue+MDPGJnllbd0/EsgYfY+ceZhusRVNmCXUNhRkk4ByFXycCNRqPTyCjN534JAHyf/E1Pxbg3sa2O3Bp9pzaNmSB++R+8ipOsDnK5VlGWVsqfvyD4nP2fUr63UfgdILEZGVrrTVla0znPuxycYH3nT6a9HU2opBYDcGQg/bBB7TCjAobs7Tg8FccKSMZ744/vLj17Ws/R9fdXWfWZWw5UEZA2g+1vjII45xLmjqQLYIxnsZy3VdDbdpxWjqu/GGXJ4Jzz57Ta1WV9OsAnPtyD+UAcsT+n956Mfk5yzd6Z3jldbmJzp6vZWf9QGBhvP7/APmXGm6ijnaD7sZwfPyPvPpcfNjn6YXGxtxIkzZyREQEREBESIEyMyZ4cZBElE7pp9SIwPvK7UWellixGB3Gefj9ZJsLAEk9u3IPPx4ng5Pk7xssejHj1d7aupvWk+ozHODxuxkTBrelLqVsS13NVi7XRG2Agjkbhzgj5lLf9JF9U1mp1LXac5K0vleeOGYEblzn2/pOnsUEHDbeP5cePtPn+v1u1UpwVpVlRFUKo5yAowAD+wnsaZa2ZmY4Y9yT7Se5Ge36TGdRtZTs3HbguWXKjuc5/QdppIlWuU2XU3Ii2kKtoer1QP5mXg7SeQDjOO0k7SxcNYNucntz38Stq0ZN34hzYVVfZWzAIj8j1Pvnaex4EsK9QgyFHI7jz+v9pqaqxHupQ2EZLn0wObdqH2n4Gc/sPvE9pViCCOM8zW0lezI2kqXZiSwPuJHGB8f4hNUGPKsoU+VIAHbJ+JpX6rbdWq2LsZm3DsSApJ/fOOZEbvq4OF247nPgn/7/ABMrvkE58Y7CaWu0FNi7LEDoeSG8458fImbRaegodpHDEN/FZiG7kHn2nBB/TEutp08pqtwXKOqAYYuQPcMe0/357cTDRr/Ut3hitdZbduGPUyCo258ZyfnE3fWrVlrLIM5wCy5bHJxnvxkyq6p1LIswA5AIrQ/91gMhQD9zxLp02zrt/vQZrGVYn7/7R5mz6ykBXYBioJBx57AmeKdCqUrWg2DGcDkKSckDPjJMpNB09Ftsu1bB3rcrQR6n8OqwJ7WUDvkEZ54+0SIzdbsUhKBf6YFi2nYVyUrYH0x5Ck4BIm5pOqLYHwrEg+4KGbB8fvOR61odDX1Hp1zUGtrLXQWbW2W4XaqFM8+90O7GPmddodKmnD1rgKXazhV5LHJJPnGZ1nJMYS9ub13Vupblb/l7MgJDD8Rp0O0nhl9xJOOcHGJc9OdgtFloItT3MA3Cnn2EjggAgftKT6x6lZfjR6LUVpqHyV3E8qqlm5XO0YyMkeZb9NusNYWyvY5PZfeApAO8kcY5I/aabuMmU6PHfVdp03qKXoHQg+Dgg4I7g/M25QdEvrqC1ABRzggAbieST8/MvxPr4ZzOSx5Mpq6IkxO0IiICIiAiJGYHlseZQdXLbt1fIPDYwP3ll1HVAKR3P9ZoFdqszv7fzHOAFAHP+CZ875fJv6RvxY/rVVVUq7Hcx9q5PYn7CVPWPpp7XWyvUinajYQ0parMx4chiPBbt5wfEzaLR3OjG8ooZ3NWC25Ez/DLDtvxz8ZmS/qSU1It5e1gNpdKbG9Qjj8tYIB/t9p4J1W222WXaj1obQoPKEHt+n5jwf3mKy4esqMrjKli7btpwR7B4zz/AEm3TqF2B1HtIyMLjaMDjHiVCV6vU2C+q1K9NtdFrsTf63J/ikg+0Ajgc557cSa3TaybUisEqrMOOK0Z/jsBJq0aq5f2tYy4D4Awuc4HxnH9pqJ1mqnOmHqWW01qbErrttbGBhuBk57+TMvTkd0Fth2uxZ0Qgqa1bBCOD/MMZP2yR4jViNfrOs1avp1oprsRrQt7GwKK0P5mYHuMDx5ImQaijTlahza7YQMcs5OeM/Yf+P1mDqX1DpaKrLXsUBSyHc2Muo5QDsT8fM0OjaOoV06ypm9W6hQc2GzHqbX4z57Dj7TuTc3ek2u30rhyXcBWA4QcqfOSeP7eJPSOlrpUamneyl2tY2vvLM5y2W7/AGlVqNNrXd6zdp6kQoa7Nru12MFgybsJ2IyCe/A4k6D6v/E22U102oyswG+twjbW2llcDaVBxzmNWToip6z0vS63X0UXUgWoGsYh2RkrQgjG3vliBn7E8yzs6DpKNVVbgtdl2qD2WWFm2KCcEn8qhiOOC0sdTVXSC7MXbIYkuc54G1AOwPHHnPma/WfqvSaIqlxf1WG2tfSd3ck8KpA8nHaWW36wZL+o2FS1Seo+Pan5APl3PAHc5/yeJh0ejt/E3XX4SvaFr22Kd4PntkAf5+Jt070oUOiLaRudU5UMeSM/zHtk+ZzXUU1Wt0gd7n09tqZpp0gDOAPDluc4B+wXPJkxx/Ftb/1d1SvR033FTdcte9QRvYKGAA7cJuAJPyMyLeual2oFGkctZWWc3K9aVoVyGL475Kjb357cTV0hvVbtS1Dtb6Ro0un9jWBBtHqaizsCxRDjOAB9zLfpGousoos1CNVetZW2vcrZbsSSvHJXI88zqyYz+k253RfSTek2s1JavWNSyWLpTUuF37gu7b7mwAM5x/mdPVpqtNTXTQuxNuQuS2AeSWJPfJmh1b6s0la+mtyveWVa6amR7XckYTZ4PPOe0ydQ6hXXqKUbUVVWWcCuwg7887eD34Ilvnn7WabXQR+MYtU/8FOC4ByLASGRfBxj9p2qjjE5mjXJpVJUKtedxVQACWPcY8kmdHptQtiK6nKsAQfgz6PxrhcfrHn5ZZe2WJET1MiTPMQPUREBPL9p6kGBzHU+pJSrO5GRknJxjExr/wBLdbtdXGSCo2qGA9pz3HIm51ZqanJcou/tvK+4+QoPeV/Tuq1X12Kqs2xzWMV+18AZCeGA3AH5E+Jy8eXlXrxy6bI06cFyVJGQCSAPiekVFOK2OfIBJ4GZoazR26mvFqtWpb2mq3bYhzjnA9vHPkcyw0unCqNtZGFx7iGYgf6jnk/vM8sLiu2TVWcAYLZOMD/9mLU6gIu7cFA7/b+sqOu6hRZpbC1tTpeFQruavc/s23gcbSGIzwRngyyu6TUa2ThK3zuSrCKxbliDjIySexEa62jU+njZZp0td0Z3d2Jq3FTl2CjLc8KBme9dpytvqtctVZT3ZVid2R2OcKu0Hx3/ALvpvpbUUnTikaeqp2XThXDl0J3Cxu+CSTkHniYtTohdTt1jqxVtzrWz1jAJ2knOewGf35lsnkbeUu0GooAKV21K5Ki6vcC2SS43jk5Y8j5mD/ly2tW9YAFBzVXW2xGJGAWAHjkj57zXt0dN+h0+krWx19VVU1OK2rSu33MbPHtUgnuSfuZh0WmfSa6ynTJa9d1dbe9wwo9IMrszO2fcXr4HczrX8qLPqehv1AelM0sylfUJVtqnguADktjOB/iWeptC+lp1dV3AgcA4VFycDOBxgc/eVB02qOozZZXVVxsZDvZmJ5TBxjgHnnzxPH1vqNPpaDqbMrbtZarBkmvcvLYJwRxyPPEk3ehl6j9OKti6iq10Ve1LYsp5/mCH8p+VIx4E8nqR1A1NLIDUh2M1ilksOASqr3yMjP2+81+s6XVbdOtFyWK2A7OfTCgj/qsFPuHjaPJEzW0V6TSHddlU32WM4GXLFnscDP3ZiBL+f6riPrXV6qvQ0vpLb9Oof07135UDAAdWbLKpypwW43DiWH/CjQ6ldJdqbmZzZgUM75/hKWPtB5UF2Jx54lt9N9LrOnTWWWNdZYofgnZUCQwRKwdu5fJOTkd+2Oks1K+jlTxsynBwcj28D9uJ1nyax8JCT9VP01XezXXWsy179ldTDaCAFPrkn75IH6eeMWOp0t5L4atVKnawyzZP+04AA/fMjp4RtNU1ZDD0hyf5vuf65nJ9Y/4o6akekh36gW+i1eHBRs7SSMcjP2nEwyyy6jremHS/ROg0NKW62xjqTeC+oV3qdbLfbtV0wQnPn7kyy0PRdBXcq0affaxJa1w9zJtBIZrLCSBnA4PciUP1F9J2267RtqdRZfTZfi1ETZWmK2Ze5OSSmOR54xOu+mqKkquGlouCLqGqyWssDFQOVyThByv2BE9Nxyym5d1zNLToPRdPehS3NhqsJ2M5IG7LKWH78A8cTrkQAAAAAcADx8Tm+hrf+IJ9LbVsw7MCCx/lx9+5/qZ0onv4ZrCbmnn5PZIM9TyZq4RmIiB7iRECZERAwarQ1WjFtaWDwHRWx+mRNLqNa1VqqKEQHACKAFz8CWhlPry4J55z7OR38D9ZjzX66/rrH2xLplwdpKsR+bvz4OO05/Q6jqT26iq5EFdRCrZQ4/ihl3DCNyvBHk8/1nUW9GIO+qxkOclD7kP347r38H9pV1ae0eobClZa7cQmGLKoUBGbgDO3x4M+dycV4521mW2rpumWs5DgrV3G10yCMEFhznnP9PmUut/4aUMtrtZq7SPUaiv8W9apleK1x+UZ8/POZ1Ca27C7NPnOct6laqMHGc8nkc8Kf2mzoyzKC4VX5DhWLgfocDPGPAmOO8fTu9sNWp9OqveQSK1Vjk43AAdz857zjdRrU6prDpNNaVSld+quqas7Mkbal3AgkkPyOV25B8HsOqa+ukDeQARgA+cmcV9PdDbUa7X6pFbS1P6VddqVptvNed9iHPbPtIxg4BznM0wndtc1ddOp6f0z1KEf0vUf1D61xYt7QMhnP6nA+82+nXq7tfXWWDgKLQayCq5G0HOfnHb95TfWn0zodUhqsT1LtuFsDe9P92RgcZ7HgzZ6PRb0zR6bRpXbqglbYsqSrnLs59m/J/P4zJZLN29rPbF16izXNdpgl+nWpUdLvyg25JUoP5wO5weOPMp/qH/h5bqraBrOpPfRuVEQ1rXZaxIO0sDjwTwvYfvNzpn1DrtXaDpdNZtqtH4g6rGmXHYom73M2CT2A5EubOrumspr1GnKo27ZbtVlR9uVUMM7SQHGZZcsOovVe+nfS2n0qlF9Q17R6dN1rXpVtJbKbu3OODnG0YxMdnT6HrdtQq2oXKitvcmVYg8eeR54nvqvVUZzpld0Zkch0H5AuNz7iCBjcMZ+81ul67T6+sDSvvqUKGyGwgB5Vie7nB7/AKmZ3d+1VU6b6v0z3Po6vzJXuSqisLyu47EA4ztAPHAl50u+rUaNTpTgBDXXuV19MqNuH3DOQR9pV9U6X07R6im8AU3XWeh6m6wmzeOFfxjKr2A7DtLam23Sq66ixWrGBW4UJgZJ2sP0K/fPMvJjj1Y6x2rKOl36bSjS6XUerYNwqN6qq8kuc7eQBu+Zp/SH0qtOms0+rarV3rqDqHKqrGouFYbWYZzlc5++Zg0un/5hcuoW3UJXRvFfovtFpLKGX5ACj9Sfib1eg09FllpGozai12H1rC+GbAKDn3ZIGAPJx3npxwys1v2zuUbtPTdTrdxRE9AW1FGa0qxKMlhJwMEcY9rCd70/p9dFa1VLtRc4HfuSSSfuSSf3k9P0SU1JTUoStFCoo7ADtNie/j45hNRhll5GJOIiaOUTyZ6MiBEiIge5MRAREQIkbBnOBn74GZOIgMSu1nSy+QrBM+QpJGfsM4ljJnOWEy9wnShfp76etUqVra1ULydz8eT/AKv25+JV6mjVVC7VadEtusVN1NjGn8m7GGwcNhgMEDt3nYkSo6qliBrK6zaMZ2IQGz8ZIBnm5OCTvF3MnGaz6E1GvPq6/UtSCnFOiIGzPfda4OSMke1QJY6q0VVVaGkkttWqgt90QkCwqAANtbZPwcfY7WiGtVX9VqV3lmpT3FqgSStdhAw2PJH9+80tBpWe5X1oRLVJemutywPBX1ScDI9xAHjPPcTxXduvxpv9Umto1tTIlqVU0uT6upS4OtfHbaQDuOABnj7nxL7UavTU6YIW2VV1Klbu54wAobcOSRwSZn6tprH2oPT9FmC3LZgg1k+44xzx48zF1vTaTbQj6ei2tba1VCoIUM61jaB9t2cfEmvLUq7Q60VV16emxvHuSwbju/M7N5JJJmbruowlaBgu50HIJBXI3bseMHH7ib7LTVudURWPcoqgn95yX1hT+N2U1i2rBLNcuAoC4bawzyCVX9MZ8STj3keSxq6JpNPeWJ9VrVesDUWm1cZDMlaPkdl584BmW2+nS0PXpFpQLlvTB9JFLEliCAccyD9K6GwUWFfW9PDUsbGIPGd42EA5H9jLbQfTWhtBb0txBwwNljBT9gMzbi4pyXVpc9PlfQ+h6vq+qr1HUKLfw9ZLItTp6S8ZAY5zuyBnHJ+BPo2uan/vAPUF3Or5cYHkjzjGZ19OmVFCIoVQMAKMAD4mjrfp7T3Ai2vcp/MNzgN8EA8j4nq5PjzPWmePJpzlOmbVW1ClNunBJscIyAptOFrPHOdvbIAznxOl03QqEKsEyy4ILMxOR2M3kQAADgAYA+wHie5thxzCaji3aAJMRNEIiIESDPU8mBEREo9xIkyBERAiTIiAkyIgTIIiIFH1Iij+Kyu/GFCIz5z4woJzMOk0T3lTdpzWu1uXKBwTjBXBJXt5x8idFiMTGcOEy8ou7rTnNb9LWOpRNRhCCDvTLDIxkFSuT+02dD9JaWnYFRyFYOostscBh2YBie3f4l1iJp4yfiKjXdCL52OVBPII7D/aRNX/APjq24td2XsUU7QR9mPc/wBZ0MmPDHe9Luq2/oylFrrPpKFCjYo9oAwAo/QCbOg0CUoK0BwO5JyWJ7lj5M2YlmMnpCIiUIiRAmIkQJiIgJBkzyYEREQPcSJMBERAREQEREBERAREQEREBERAREQEREBERAREQEREBIMmQYEYiIgTJiICIiBESZEBESYERJiBESYgREmIEYiTECMRJiBGIkxAjEYkxAiMSYgRGJMQIjEmIEYiT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 descr="data:image/jpeg;base64,/9j/4AAQSkZJRgABAQAAAQABAAD/2wCEAAkGBhAQEBAPDxAQEBAVEBUSEBUPDw4QGBAWFRUVFhcREhYXHSYgGholGRMSHy8gIycpLSwsFR49NTAqNScrLCkBCQoKDgwOGg8PGTQkHCQsKSksKSwqLCwsLC8sLCwsLCktKSwsLCwqKSksLCwsKSksKSk1KSksLCwsKSwsKSwsLP/AABEIAOEA4QMBIgACEQEDEQH/xAAbAAEAAgMBAQAAAAAAAAAAAAAAAQUDBAYCB//EADcQAAICAQMDAwIEBQIHAQEAAAECAAMRBBIhBTFBEyJhBlEUMnGBI0KRobFSYgcVM0PB0fDhFv/EABkBAQEBAQEBAAAAAAAAAAAAAAABAwIEBf/EACERAQEAAgICAwEBAQAAAAAAAAABAhEDIRIxBCJBUWET/9oADAMBAAIRAxEAPwD7jERAREQEREBERAREQEREBERAREQEREBERAREQEREBERAREQEREDWF7fH9J6Fp+J4AnsLK0unsOZIYyAJ6AkcVIkxEIREQEREBIzJiAkZkxAjMZkxAjMZkxAjMZkxAjMZkyIDMZkyIDMZkxAjMZkxAREQMCiewJAE9gQ6tSBJiIckREBERAREQEREBERAREQEjEmICRiTEBIxJiAiIgIiIEYkxECJMRA8gT1IjMCYiICJGYzAmJGYzAmJGYgTESMwJiYrNQq/mOJ7VwRkdpPKb0PUTG9oHcgTBb1FF+f0kueOPurptyJqP1JAPJ/Tx+swv1Q+B/kzPLn48fdWY2rGMysPU2IyAAfIPM0rtXgbySpHfxM78rD8dTCugkzV6bq/VqS3GNy5H/ubU9LMiRmMyiYiRmBMRIgTERARIkwEREBETHbcFGScSW6GSRMVWpVuxmprep+nk8bV5ck4wB3M4y5cMZu11MbbpYZmN71HmVQ6obFDJgoQGVlOdwIyCP2mJ7MjP/xnl5PmY49YtJxX9WLdSHhSZjTqm4E7SCOOeRNFkOQQcYGJr2q1RJDbgzZwxHt4/lwPPfnPeea/Lzd/842LNYLGYEjKgBtp+/YkePP9J40FjUFwz7ldvYDwEP8Apz8yn0/01Wmo/G1tajbHS1d7YvLHIawHyvuxjHeWBtypCJvweSCOCR3we5/9iZTlsy8pe3XjL0a/qN28enWrgthiXC7B9znxPSXlmKuoBwCCucH+s1tNpXJFgblgQysNuM9hzyDxLHC7ue+MDPGJnllbd0/EsgYfY+ceZhusRVNmCXUNhRkk4ByFXycCNRqPTyCjN534JAHyf/E1Pxbg3sa2O3Bp9pzaNmSB++R+8ipOsDnK5VlGWVsqfvyD4nP2fUr63UfgdILEZGVrrTVla0znPuxycYH3nT6a9HU2opBYDcGQg/bBB7TCjAobs7Tg8FccKSMZ744/vLj17Ws/R9fdXWfWZWw5UEZA2g+1vjII45xLmjqQLYIxnsZy3VdDbdpxWjqu/GGXJ4Jzz57Ta1WV9OsAnPtyD+UAcsT+n956Mfk5yzd6Z3jldbmJzp6vZWf9QGBhvP7/APmXGm6ijnaD7sZwfPyPvPpcfNjn6YXGxtxIkzZyREQEREBESIEyMyZ4cZBElE7pp9SIwPvK7UWellixGB3Gefj9ZJsLAEk9u3IPPx4ng5Pk7xssejHj1d7aupvWk+ozHODxuxkTBrelLqVsS13NVi7XRG2Agjkbhzgj5lLf9JF9U1mp1LXac5K0vleeOGYEblzn2/pOnsUEHDbeP5cePtPn+v1u1UpwVpVlRFUKo5yAowAD+wnsaZa2ZmY4Y9yT7Se5Ge36TGdRtZTs3HbguWXKjuc5/QdppIlWuU2XU3Ii2kKtoer1QP5mXg7SeQDjOO0k7SxcNYNucntz38Stq0ZN34hzYVVfZWzAIj8j1Pvnaex4EsK9QgyFHI7jz+v9pqaqxHupQ2EZLn0wObdqH2n4Gc/sPvE9pViCCOM8zW0lezI2kqXZiSwPuJHGB8f4hNUGPKsoU+VIAHbJ+JpX6rbdWq2LsZm3DsSApJ/fOOZEbvq4OF247nPgn/7/ABMrvkE58Y7CaWu0FNi7LEDoeSG8458fImbRaegodpHDEN/FZiG7kHn2nBB/TEutp08pqtwXKOqAYYuQPcMe0/357cTDRr/Ut3hitdZbduGPUyCo258ZyfnE3fWrVlrLIM5wCy5bHJxnvxkyq6p1LIswA5AIrQ/91gMhQD9zxLp02zrt/vQZrGVYn7/7R5mz6ykBXYBioJBx57AmeKdCqUrWg2DGcDkKSckDPjJMpNB09Ftsu1bB3rcrQR6n8OqwJ7WUDvkEZ54+0SIzdbsUhKBf6YFi2nYVyUrYH0x5Ck4BIm5pOqLYHwrEg+4KGbB8fvOR61odDX1Hp1zUGtrLXQWbW2W4XaqFM8+90O7GPmddodKmnD1rgKXazhV5LHJJPnGZ1nJMYS9ub13Vupblb/l7MgJDD8Rp0O0nhl9xJOOcHGJc9OdgtFloItT3MA3Cnn2EjggAgftKT6x6lZfjR6LUVpqHyV3E8qqlm5XO0YyMkeZb9NusNYWyvY5PZfeApAO8kcY5I/aabuMmU6PHfVdp03qKXoHQg+Dgg4I7g/M25QdEvrqC1ABRzggAbieST8/MvxPr4ZzOSx5Mpq6IkxO0IiICIiAiJGYHlseZQdXLbt1fIPDYwP3ll1HVAKR3P9ZoFdqszv7fzHOAFAHP+CZ875fJv6RvxY/rVVVUq7Hcx9q5PYn7CVPWPpp7XWyvUinajYQ0parMx4chiPBbt5wfEzaLR3OjG8ooZ3NWC25Ez/DLDtvxz8ZmS/qSU1It5e1gNpdKbG9Qjj8tYIB/t9p4J1W222WXaj1obQoPKEHt+n5jwf3mKy4esqMrjKli7btpwR7B4zz/AEm3TqF2B1HtIyMLjaMDjHiVCV6vU2C+q1K9NtdFrsTf63J/ikg+0Ajgc557cSa3TaybUisEqrMOOK0Z/jsBJq0aq5f2tYy4D4Awuc4HxnH9pqJ1mqnOmHqWW01qbErrttbGBhuBk57+TMvTkd0Fth2uxZ0Qgqa1bBCOD/MMZP2yR4jViNfrOs1avp1oprsRrQt7GwKK0P5mYHuMDx5ImQaijTlahza7YQMcs5OeM/Yf+P1mDqX1DpaKrLXsUBSyHc2Muo5QDsT8fM0OjaOoV06ypm9W6hQc2GzHqbX4z57Dj7TuTc3ek2u30rhyXcBWA4QcqfOSeP7eJPSOlrpUamneyl2tY2vvLM5y2W7/AGlVqNNrXd6zdp6kQoa7Nru12MFgybsJ2IyCe/A4k6D6v/E22U102oyswG+twjbW2llcDaVBxzmNWToip6z0vS63X0UXUgWoGsYh2RkrQgjG3vliBn7E8yzs6DpKNVVbgtdl2qD2WWFm2KCcEn8qhiOOC0sdTVXSC7MXbIYkuc54G1AOwPHHnPma/WfqvSaIqlxf1WG2tfSd3ck8KpA8nHaWW36wZL+o2FS1Seo+Pan5APl3PAHc5/yeJh0ejt/E3XX4SvaFr22Kd4PntkAf5+Jt070oUOiLaRudU5UMeSM/zHtk+ZzXUU1Wt0gd7n09tqZpp0gDOAPDluc4B+wXPJkxx/Ftb/1d1SvR033FTdcte9QRvYKGAA7cJuAJPyMyLeual2oFGkctZWWc3K9aVoVyGL475Kjb357cTV0hvVbtS1Dtb6Ro0un9jWBBtHqaizsCxRDjOAB9zLfpGousoos1CNVetZW2vcrZbsSSvHJXI88zqyYz+k253RfSTek2s1JavWNSyWLpTUuF37gu7b7mwAM5x/mdPVpqtNTXTQuxNuQuS2AeSWJPfJmh1b6s0la+mtyveWVa6amR7XckYTZ4PPOe0ydQ6hXXqKUbUVVWWcCuwg7887eD34Ilvnn7WabXQR+MYtU/8FOC4ByLASGRfBxj9p2qjjE5mjXJpVJUKtedxVQACWPcY8kmdHptQtiK6nKsAQfgz6PxrhcfrHn5ZZe2WJET1MiTPMQPUREBPL9p6kGBzHU+pJSrO5GRknJxjExr/wBLdbtdXGSCo2qGA9pz3HIm51ZqanJcou/tvK+4+QoPeV/Tuq1X12Kqs2xzWMV+18AZCeGA3AH5E+Jy8eXlXrxy6bI06cFyVJGQCSAPiekVFOK2OfIBJ4GZoazR26mvFqtWpb2mq3bYhzjnA9vHPkcyw0unCqNtZGFx7iGYgf6jnk/vM8sLiu2TVWcAYLZOMD/9mLU6gIu7cFA7/b+sqOu6hRZpbC1tTpeFQruavc/s23gcbSGIzwRngyyu6TUa2ThK3zuSrCKxbliDjIySexEa62jU+njZZp0td0Z3d2Jq3FTl2CjLc8KBme9dpytvqtctVZT3ZVid2R2OcKu0Hx3/ALvpvpbUUnTikaeqp2XThXDl0J3Cxu+CSTkHniYtTohdTt1jqxVtzrWz1jAJ2knOewGf35lsnkbeUu0GooAKV21K5Ki6vcC2SS43jk5Y8j5mD/ly2tW9YAFBzVXW2xGJGAWAHjkj57zXt0dN+h0+krWx19VVU1OK2rSu33MbPHtUgnuSfuZh0WmfSa6ynTJa9d1dbe9wwo9IMrszO2fcXr4HczrX8qLPqehv1AelM0sylfUJVtqnguADktjOB/iWeptC+lp1dV3AgcA4VFycDOBxgc/eVB02qOozZZXVVxsZDvZmJ5TBxjgHnnzxPH1vqNPpaDqbMrbtZarBkmvcvLYJwRxyPPEk3ehl6j9OKti6iq10Ve1LYsp5/mCH8p+VIx4E8nqR1A1NLIDUh2M1ilksOASqr3yMjP2+81+s6XVbdOtFyWK2A7OfTCgj/qsFPuHjaPJEzW0V6TSHddlU32WM4GXLFnscDP3ZiBL+f6riPrXV6qvQ0vpLb9Oof07135UDAAdWbLKpypwW43DiWH/CjQ6ldJdqbmZzZgUM75/hKWPtB5UF2Jx54lt9N9LrOnTWWWNdZYofgnZUCQwRKwdu5fJOTkd+2Oks1K+jlTxsynBwcj28D9uJ1nyax8JCT9VP01XezXXWsy179ldTDaCAFPrkn75IH6eeMWOp0t5L4atVKnawyzZP+04AA/fMjp4RtNU1ZDD0hyf5vuf65nJ9Y/4o6akekh36gW+i1eHBRs7SSMcjP2nEwyyy6jremHS/ROg0NKW62xjqTeC+oV3qdbLfbtV0wQnPn7kyy0PRdBXcq0affaxJa1w9zJtBIZrLCSBnA4PciUP1F9J2267RtqdRZfTZfi1ETZWmK2Ze5OSSmOR54xOu+mqKkquGlouCLqGqyWssDFQOVyThByv2BE9Nxyym5d1zNLToPRdPehS3NhqsJ2M5IG7LKWH78A8cTrkQAAAAAcADx8Tm+hrf+IJ9LbVsw7MCCx/lx9+5/qZ0onv4ZrCbmnn5PZIM9TyZq4RmIiB7iRECZERAwarQ1WjFtaWDwHRWx+mRNLqNa1VqqKEQHACKAFz8CWhlPry4J55z7OR38D9ZjzX66/rrH2xLplwdpKsR+bvz4OO05/Q6jqT26iq5EFdRCrZQ4/ihl3DCNyvBHk8/1nUW9GIO+qxkOclD7kP347r38H9pV1ae0eobClZa7cQmGLKoUBGbgDO3x4M+dycV4521mW2rpumWs5DgrV3G10yCMEFhznnP9PmUut/4aUMtrtZq7SPUaiv8W9apleK1x+UZ8/POZ1Ca27C7NPnOct6laqMHGc8nkc8Kf2mzoyzKC4VX5DhWLgfocDPGPAmOO8fTu9sNWp9OqveQSK1Vjk43AAdz857zjdRrU6prDpNNaVSld+quqas7Mkbal3AgkkPyOV25B8HsOqa+ukDeQARgA+cmcV9PdDbUa7X6pFbS1P6VddqVptvNed9iHPbPtIxg4BznM0wndtc1ddOp6f0z1KEf0vUf1D61xYt7QMhnP6nA+82+nXq7tfXWWDgKLQayCq5G0HOfnHb95TfWn0zodUhqsT1LtuFsDe9P92RgcZ7HgzZ6PRb0zR6bRpXbqglbYsqSrnLs59m/J/P4zJZLN29rPbF16izXNdpgl+nWpUdLvyg25JUoP5wO5weOPMp/qH/h5bqraBrOpPfRuVEQ1rXZaxIO0sDjwTwvYfvNzpn1DrtXaDpdNZtqtH4g6rGmXHYom73M2CT2A5EubOrumspr1GnKo27ZbtVlR9uVUMM7SQHGZZcsOovVe+nfS2n0qlF9Q17R6dN1rXpVtJbKbu3OODnG0YxMdnT6HrdtQq2oXKitvcmVYg8eeR54nvqvVUZzpld0Zkch0H5AuNz7iCBjcMZ+81ul67T6+sDSvvqUKGyGwgB5Vie7nB7/AKmZ3d+1VU6b6v0z3Po6vzJXuSqisLyu47EA4ztAPHAl50u+rUaNTpTgBDXXuV19MqNuH3DOQR9pV9U6X07R6im8AU3XWeh6m6wmzeOFfxjKr2A7DtLam23Sq66ixWrGBW4UJgZJ2sP0K/fPMvJjj1Y6x2rKOl36bSjS6XUerYNwqN6qq8kuc7eQBu+Zp/SH0qtOms0+rarV3rqDqHKqrGouFYbWYZzlc5++Zg0un/5hcuoW3UJXRvFfovtFpLKGX5ACj9Sfib1eg09FllpGozai12H1rC+GbAKDn3ZIGAPJx3npxwys1v2zuUbtPTdTrdxRE9AW1FGa0qxKMlhJwMEcY9rCd70/p9dFa1VLtRc4HfuSSSfuSSf3k9P0SU1JTUoStFCoo7ADtNie/j45hNRhll5GJOIiaOUTyZ6MiBEiIge5MRAREQIkbBnOBn74GZOIgMSu1nSy+QrBM+QpJGfsM4ljJnOWEy9wnShfp76etUqVra1ULydz8eT/AKv25+JV6mjVVC7VadEtusVN1NjGn8m7GGwcNhgMEDt3nYkSo6qliBrK6zaMZ2IQGz8ZIBnm5OCTvF3MnGaz6E1GvPq6/UtSCnFOiIGzPfda4OSMke1QJY6q0VVVaGkkttWqgt90QkCwqAANtbZPwcfY7WiGtVX9VqV3lmpT3FqgSStdhAw2PJH9+80tBpWe5X1oRLVJemutywPBX1ScDI9xAHjPPcTxXduvxpv9Umto1tTIlqVU0uT6upS4OtfHbaQDuOABnj7nxL7UavTU6YIW2VV1Klbu54wAobcOSRwSZn6tprH2oPT9FmC3LZgg1k+44xzx48zF1vTaTbQj6ei2tba1VCoIUM61jaB9t2cfEmvLUq7Q60VV16emxvHuSwbju/M7N5JJJmbruowlaBgu50HIJBXI3bseMHH7ib7LTVudURWPcoqgn95yX1hT+N2U1i2rBLNcuAoC4bawzyCVX9MZ8STj3keSxq6JpNPeWJ9VrVesDUWm1cZDMlaPkdl584BmW2+nS0PXpFpQLlvTB9JFLEliCAccyD9K6GwUWFfW9PDUsbGIPGd42EA5H9jLbQfTWhtBb0txBwwNljBT9gMzbi4pyXVpc9PlfQ+h6vq+qr1HUKLfw9ZLItTp6S8ZAY5zuyBnHJ+BPo2uan/vAPUF3Or5cYHkjzjGZ19OmVFCIoVQMAKMAD4mjrfp7T3Ai2vcp/MNzgN8EA8j4nq5PjzPWmePJpzlOmbVW1ClNunBJscIyAptOFrPHOdvbIAznxOl03QqEKsEyy4ILMxOR2M3kQAADgAYA+wHie5thxzCaji3aAJMRNEIiIESDPU8mBEREo9xIkyBERAiTIiAkyIgTIIiIFH1Iij+Kyu/GFCIz5z4woJzMOk0T3lTdpzWu1uXKBwTjBXBJXt5x8idFiMTGcOEy8ou7rTnNb9LWOpRNRhCCDvTLDIxkFSuT+02dD9JaWnYFRyFYOostscBh2YBie3f4l1iJp4yfiKjXdCL52OVBPII7D/aRNX/APjq24td2XsUU7QR9mPc/wBZ0MmPDHe9Luq2/oylFrrPpKFCjYo9oAwAo/QCbOg0CUoK0BwO5JyWJ7lj5M2YlmMnpCIiUIiRAmIkQJiIgJBkzyYEREQPcSJMBERAREQEREBERAREQEREBERAREQEREBERAREQEREBIMmQYEYiIgTJiICIiBESZEBESYERJiBESYgREmIEYiTECMRJiBGIkxAjEYkxAiMSYgRGJMQIjEmIEYiT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8" descr="data:image/jpeg;base64,/9j/4AAQSkZJRgABAQAAAQABAAD/2wCEAAkGBhAQEBAPDxAQEBAVEBUSEBUPDw4QGBAWFRUVFhcREhYXHSYgGholGRMSHy8gIycpLSwsFR49NTAqNScrLCkBCQoKDgwOGg8PGTQkHCQsKSksKSwqLCwsLC8sLCwsLCktKSwsLCwqKSksLCwsKSksKSk1KSksLCwsKSwsKSwsLP/AABEIAOEA4QMBIgACEQEDEQH/xAAbAAEAAgMBAQAAAAAAAAAAAAAAAQUDBAYCB//EADcQAAICAQMDAwIEBQIHAQEAAAECAAMRBBIhBTFBEyJhBlEUMnGBI0KRobFSYgcVM0PB0fDhFv/EABkBAQEBAQEBAAAAAAAAAAAAAAABAwIEBf/EACERAQEAAgICAwEBAQAAAAAAAAABAhEDIRIxBCJBUWET/9oADAMBAAIRAxEAPwD7jERAREQEREBERAREQEREBERAREQEREBERAREQEREBERAREQEREDWF7fH9J6Fp+J4AnsLK0unsOZIYyAJ6AkcVIkxEIREQEREBIzJiAkZkxAjMZkxAjMZkxAjMZkxAjMZkyIDMZkyIDMZkxAjMZkxAREQMCiewJAE9gQ6tSBJiIckREBERAREQEREBERAREQEjEmICRiTEBIxJiAiIgIiIEYkxECJMRA8gT1IjMCYiICJGYzAmJGYzAmJGYgTESMwJiYrNQq/mOJ7VwRkdpPKb0PUTG9oHcgTBb1FF+f0kueOPurptyJqP1JAPJ/Tx+swv1Q+B/kzPLn48fdWY2rGMysPU2IyAAfIPM0rtXgbySpHfxM78rD8dTCugkzV6bq/VqS3GNy5H/ubU9LMiRmMyiYiRmBMRIgTERARIkwEREBETHbcFGScSW6GSRMVWpVuxmprep+nk8bV5ck4wB3M4y5cMZu11MbbpYZmN71HmVQ6obFDJgoQGVlOdwIyCP2mJ7MjP/xnl5PmY49YtJxX9WLdSHhSZjTqm4E7SCOOeRNFkOQQcYGJr2q1RJDbgzZwxHt4/lwPPfnPeea/Lzd/842LNYLGYEjKgBtp+/YkePP9J40FjUFwz7ldvYDwEP8Apz8yn0/01Wmo/G1tajbHS1d7YvLHIawHyvuxjHeWBtypCJvweSCOCR3we5/9iZTlsy8pe3XjL0a/qN28enWrgthiXC7B9znxPSXlmKuoBwCCucH+s1tNpXJFgblgQysNuM9hzyDxLHC7ue+MDPGJnllbd0/EsgYfY+ceZhusRVNmCXUNhRkk4ByFXycCNRqPTyCjN534JAHyf/E1Pxbg3sa2O3Bp9pzaNmSB++R+8ipOsDnK5VlGWVsqfvyD4nP2fUr63UfgdILEZGVrrTVla0znPuxycYH3nT6a9HU2opBYDcGQg/bBB7TCjAobs7Tg8FccKSMZ744/vLj17Ws/R9fdXWfWZWw5UEZA2g+1vjII45xLmjqQLYIxnsZy3VdDbdpxWjqu/GGXJ4Jzz57Ta1WV9OsAnPtyD+UAcsT+n956Mfk5yzd6Z3jldbmJzp6vZWf9QGBhvP7/APmXGm6ijnaD7sZwfPyPvPpcfNjn6YXGxtxIkzZyREQEREBESIEyMyZ4cZBElE7pp9SIwPvK7UWellixGB3Gefj9ZJsLAEk9u3IPPx4ng5Pk7xssejHj1d7aupvWk+ozHODxuxkTBrelLqVsS13NVi7XRG2Agjkbhzgj5lLf9JF9U1mp1LXac5K0vleeOGYEblzn2/pOnsUEHDbeP5cePtPn+v1u1UpwVpVlRFUKo5yAowAD+wnsaZa2ZmY4Y9yT7Se5Ge36TGdRtZTs3HbguWXKjuc5/QdppIlWuU2XU3Ii2kKtoer1QP5mXg7SeQDjOO0k7SxcNYNucntz38Stq0ZN34hzYVVfZWzAIj8j1Pvnaex4EsK9QgyFHI7jz+v9pqaqxHupQ2EZLn0wObdqH2n4Gc/sPvE9pViCCOM8zW0lezI2kqXZiSwPuJHGB8f4hNUGPKsoU+VIAHbJ+JpX6rbdWq2LsZm3DsSApJ/fOOZEbvq4OF247nPgn/7/ABMrvkE58Y7CaWu0FNi7LEDoeSG8458fImbRaegodpHDEN/FZiG7kHn2nBB/TEutp08pqtwXKOqAYYuQPcMe0/357cTDRr/Ut3hitdZbduGPUyCo258ZyfnE3fWrVlrLIM5wCy5bHJxnvxkyq6p1LIswA5AIrQ/91gMhQD9zxLp02zrt/vQZrGVYn7/7R5mz6ykBXYBioJBx57AmeKdCqUrWg2DGcDkKSckDPjJMpNB09Ftsu1bB3rcrQR6n8OqwJ7WUDvkEZ54+0SIzdbsUhKBf6YFi2nYVyUrYH0x5Ck4BIm5pOqLYHwrEg+4KGbB8fvOR61odDX1Hp1zUGtrLXQWbW2W4XaqFM8+90O7GPmddodKmnD1rgKXazhV5LHJJPnGZ1nJMYS9ub13Vupblb/l7MgJDD8Rp0O0nhl9xJOOcHGJc9OdgtFloItT3MA3Cnn2EjggAgftKT6x6lZfjR6LUVpqHyV3E8qqlm5XO0YyMkeZb9NusNYWyvY5PZfeApAO8kcY5I/aabuMmU6PHfVdp03qKXoHQg+Dgg4I7g/M25QdEvrqC1ABRzggAbieST8/MvxPr4ZzOSx5Mpq6IkxO0IiICIiAiJGYHlseZQdXLbt1fIPDYwP3ll1HVAKR3P9ZoFdqszv7fzHOAFAHP+CZ875fJv6RvxY/rVVVUq7Hcx9q5PYn7CVPWPpp7XWyvUinajYQ0parMx4chiPBbt5wfEzaLR3OjG8ooZ3NWC25Ez/DLDtvxz8ZmS/qSU1It5e1gNpdKbG9Qjj8tYIB/t9p4J1W222WXaj1obQoPKEHt+n5jwf3mKy4esqMrjKli7btpwR7B4zz/AEm3TqF2B1HtIyMLjaMDjHiVCV6vU2C+q1K9NtdFrsTf63J/ikg+0Ajgc557cSa3TaybUisEqrMOOK0Z/jsBJq0aq5f2tYy4D4Awuc4HxnH9pqJ1mqnOmHqWW01qbErrttbGBhuBk57+TMvTkd0Fth2uxZ0Qgqa1bBCOD/MMZP2yR4jViNfrOs1avp1oprsRrQt7GwKK0P5mYHuMDx5ImQaijTlahza7YQMcs5OeM/Yf+P1mDqX1DpaKrLXsUBSyHc2Muo5QDsT8fM0OjaOoV06ypm9W6hQc2GzHqbX4z57Dj7TuTc3ek2u30rhyXcBWA4QcqfOSeP7eJPSOlrpUamneyl2tY2vvLM5y2W7/AGlVqNNrXd6zdp6kQoa7Nru12MFgybsJ2IyCe/A4k6D6v/E22U102oyswG+twjbW2llcDaVBxzmNWToip6z0vS63X0UXUgWoGsYh2RkrQgjG3vliBn7E8yzs6DpKNVVbgtdl2qD2WWFm2KCcEn8qhiOOC0sdTVXSC7MXbIYkuc54G1AOwPHHnPma/WfqvSaIqlxf1WG2tfSd3ck8KpA8nHaWW36wZL+o2FS1Seo+Pan5APl3PAHc5/yeJh0ejt/E3XX4SvaFr22Kd4PntkAf5+Jt070oUOiLaRudU5UMeSM/zHtk+ZzXUU1Wt0gd7n09tqZpp0gDOAPDluc4B+wXPJkxx/Ftb/1d1SvR033FTdcte9QRvYKGAA7cJuAJPyMyLeual2oFGkctZWWc3K9aVoVyGL475Kjb357cTV0hvVbtS1Dtb6Ro0un9jWBBtHqaizsCxRDjOAB9zLfpGousoos1CNVetZW2vcrZbsSSvHJXI88zqyYz+k253RfSTek2s1JavWNSyWLpTUuF37gu7b7mwAM5x/mdPVpqtNTXTQuxNuQuS2AeSWJPfJmh1b6s0la+mtyveWVa6amR7XckYTZ4PPOe0ydQ6hXXqKUbUVVWWcCuwg7887eD34Ilvnn7WabXQR+MYtU/8FOC4ByLASGRfBxj9p2qjjE5mjXJpVJUKtedxVQACWPcY8kmdHptQtiK6nKsAQfgz6PxrhcfrHn5ZZe2WJET1MiTPMQPUREBPL9p6kGBzHU+pJSrO5GRknJxjExr/wBLdbtdXGSCo2qGA9pz3HIm51ZqanJcou/tvK+4+QoPeV/Tuq1X12Kqs2xzWMV+18AZCeGA3AH5E+Jy8eXlXrxy6bI06cFyVJGQCSAPiekVFOK2OfIBJ4GZoazR26mvFqtWpb2mq3bYhzjnA9vHPkcyw0unCqNtZGFx7iGYgf6jnk/vM8sLiu2TVWcAYLZOMD/9mLU6gIu7cFA7/b+sqOu6hRZpbC1tTpeFQruavc/s23gcbSGIzwRngyyu6TUa2ThK3zuSrCKxbliDjIySexEa62jU+njZZp0td0Z3d2Jq3FTl2CjLc8KBme9dpytvqtctVZT3ZVid2R2OcKu0Hx3/ALvpvpbUUnTikaeqp2XThXDl0J3Cxu+CSTkHniYtTohdTt1jqxVtzrWz1jAJ2knOewGf35lsnkbeUu0GooAKV21K5Ki6vcC2SS43jk5Y8j5mD/ly2tW9YAFBzVXW2xGJGAWAHjkj57zXt0dN+h0+krWx19VVU1OK2rSu33MbPHtUgnuSfuZh0WmfSa6ynTJa9d1dbe9wwo9IMrszO2fcXr4HczrX8qLPqehv1AelM0sylfUJVtqnguADktjOB/iWeptC+lp1dV3AgcA4VFycDOBxgc/eVB02qOozZZXVVxsZDvZmJ5TBxjgHnnzxPH1vqNPpaDqbMrbtZarBkmvcvLYJwRxyPPEk3ehl6j9OKti6iq10Ve1LYsp5/mCH8p+VIx4E8nqR1A1NLIDUh2M1ilksOASqr3yMjP2+81+s6XVbdOtFyWK2A7OfTCgj/qsFPuHjaPJEzW0V6TSHddlU32WM4GXLFnscDP3ZiBL+f6riPrXV6qvQ0vpLb9Oof07135UDAAdWbLKpypwW43DiWH/CjQ6ldJdqbmZzZgUM75/hKWPtB5UF2Jx54lt9N9LrOnTWWWNdZYofgnZUCQwRKwdu5fJOTkd+2Oks1K+jlTxsynBwcj28D9uJ1nyax8JCT9VP01XezXXWsy179ldTDaCAFPrkn75IH6eeMWOp0t5L4atVKnawyzZP+04AA/fMjp4RtNU1ZDD0hyf5vuf65nJ9Y/4o6akekh36gW+i1eHBRs7SSMcjP2nEwyyy6jremHS/ROg0NKW62xjqTeC+oV3qdbLfbtV0wQnPn7kyy0PRdBXcq0affaxJa1w9zJtBIZrLCSBnA4PciUP1F9J2267RtqdRZfTZfi1ETZWmK2Ze5OSSmOR54xOu+mqKkquGlouCLqGqyWssDFQOVyThByv2BE9Nxyym5d1zNLToPRdPehS3NhqsJ2M5IG7LKWH78A8cTrkQAAAAAcADx8Tm+hrf+IJ9LbVsw7MCCx/lx9+5/qZ0onv4ZrCbmnn5PZIM9TyZq4RmIiB7iRECZERAwarQ1WjFtaWDwHRWx+mRNLqNa1VqqKEQHACKAFz8CWhlPry4J55z7OR38D9ZjzX66/rrH2xLplwdpKsR+bvz4OO05/Q6jqT26iq5EFdRCrZQ4/ihl3DCNyvBHk8/1nUW9GIO+qxkOclD7kP347r38H9pV1ae0eobClZa7cQmGLKoUBGbgDO3x4M+dycV4521mW2rpumWs5DgrV3G10yCMEFhznnP9PmUut/4aUMtrtZq7SPUaiv8W9apleK1x+UZ8/POZ1Ca27C7NPnOct6laqMHGc8nkc8Kf2mzoyzKC4VX5DhWLgfocDPGPAmOO8fTu9sNWp9OqveQSK1Vjk43AAdz857zjdRrU6prDpNNaVSld+quqas7Mkbal3AgkkPyOV25B8HsOqa+ukDeQARgA+cmcV9PdDbUa7X6pFbS1P6VddqVptvNed9iHPbPtIxg4BznM0wndtc1ddOp6f0z1KEf0vUf1D61xYt7QMhnP6nA+82+nXq7tfXWWDgKLQayCq5G0HOfnHb95TfWn0zodUhqsT1LtuFsDe9P92RgcZ7HgzZ6PRb0zR6bRpXbqglbYsqSrnLs59m/J/P4zJZLN29rPbF16izXNdpgl+nWpUdLvyg25JUoP5wO5weOPMp/qH/h5bqraBrOpPfRuVEQ1rXZaxIO0sDjwTwvYfvNzpn1DrtXaDpdNZtqtH4g6rGmXHYom73M2CT2A5EubOrumspr1GnKo27ZbtVlR9uVUMM7SQHGZZcsOovVe+nfS2n0qlF9Q17R6dN1rXpVtJbKbu3OODnG0YxMdnT6HrdtQq2oXKitvcmVYg8eeR54nvqvVUZzpld0Zkch0H5AuNz7iCBjcMZ+81ul67T6+sDSvvqUKGyGwgB5Vie7nB7/AKmZ3d+1VU6b6v0z3Po6vzJXuSqisLyu47EA4ztAPHAl50u+rUaNTpTgBDXXuV19MqNuH3DOQR9pV9U6X07R6im8AU3XWeh6m6wmzeOFfxjKr2A7DtLam23Sq66ixWrGBW4UJgZJ2sP0K/fPMvJjj1Y6x2rKOl36bSjS6XUerYNwqN6qq8kuc7eQBu+Zp/SH0qtOms0+rarV3rqDqHKqrGouFYbWYZzlc5++Zg0un/5hcuoW3UJXRvFfovtFpLKGX5ACj9Sfib1eg09FllpGozai12H1rC+GbAKDn3ZIGAPJx3npxwys1v2zuUbtPTdTrdxRE9AW1FGa0qxKMlhJwMEcY9rCd70/p9dFa1VLtRc4HfuSSSfuSSf3k9P0SU1JTUoStFCoo7ADtNie/j45hNRhll5GJOIiaOUTyZ6MiBEiIge5MRAREQIkbBnOBn74GZOIgMSu1nSy+QrBM+QpJGfsM4ljJnOWEy9wnShfp76etUqVra1ULydz8eT/AKv25+JV6mjVVC7VadEtusVN1NjGn8m7GGwcNhgMEDt3nYkSo6qliBrK6zaMZ2IQGz8ZIBnm5OCTvF3MnGaz6E1GvPq6/UtSCnFOiIGzPfda4OSMke1QJY6q0VVVaGkkttWqgt90QkCwqAANtbZPwcfY7WiGtVX9VqV3lmpT3FqgSStdhAw2PJH9+80tBpWe5X1oRLVJemutywPBX1ScDI9xAHjPPcTxXduvxpv9Umto1tTIlqVU0uT6upS4OtfHbaQDuOABnj7nxL7UavTU6YIW2VV1Klbu54wAobcOSRwSZn6tprH2oPT9FmC3LZgg1k+44xzx48zF1vTaTbQj6ei2tba1VCoIUM61jaB9t2cfEmvLUq7Q60VV16emxvHuSwbju/M7N5JJJmbruowlaBgu50HIJBXI3bseMHH7ib7LTVudURWPcoqgn95yX1hT+N2U1i2rBLNcuAoC4bawzyCVX9MZ8STj3keSxq6JpNPeWJ9VrVesDUWm1cZDMlaPkdl584BmW2+nS0PXpFpQLlvTB9JFLEliCAccyD9K6GwUWFfW9PDUsbGIPGd42EA5H9jLbQfTWhtBb0txBwwNljBT9gMzbi4pyXVpc9PlfQ+h6vq+qr1HUKLfw9ZLItTp6S8ZAY5zuyBnHJ+BPo2uan/vAPUF3Or5cYHkjzjGZ19OmVFCIoVQMAKMAD4mjrfp7T3Ai2vcp/MNzgN8EA8j4nq5PjzPWmePJpzlOmbVW1ClNunBJscIyAptOFrPHOdvbIAznxOl03QqEKsEyy4ILMxOR2M3kQAADgAYA+wHie5thxzCaji3aAJMRNEIiIESDPU8mBEREo9xIkyBERAiTIiAkyIgTIIiIFH1Iij+Kyu/GFCIz5z4woJzMOk0T3lTdpzWu1uXKBwTjBXBJXt5x8idFiMTGcOEy8ou7rTnNb9LWOpRNRhCCDvTLDIxkFSuT+02dD9JaWnYFRyFYOostscBh2YBie3f4l1iJp4yfiKjXdCL52OVBPII7D/aRNX/APjq24td2XsUU7QR9mPc/wBZ0MmPDHe9Luq2/oylFrrPpKFCjYo9oAwAo/QCbOg0CUoK0BwO5JyWJ7lj5M2YlmMnpCIiUIiRAmIkQJiIgJBkzyYEREQPcSJMBERAREQEREBERAREQEREBERAREQEREBERAREQEREBIMmQYEYiIgTJiICIiBESZEBESYERJiBESYgREmIEYiTECMRJiBGIkxAjEYkxAiMSYgRGJMQIjEmIEYiT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" name="AutoShape 10" descr="data:image/jpeg;base64,/9j/4AAQSkZJRgABAQAAAQABAAD/2wCEAAkGBhAQEBAPDxAQEBAVEBUSEBUPDw4QGBAWFRUVFhcREhYXHSYgGholGRMSHy8gIycpLSwsFR49NTAqNScrLCkBCQoKDgwOGg8PGTQkHCQsKSksKSwqLCwsLC8sLCwsLCktKSwsLCwqKSksLCwsKSksKSk1KSksLCwsKSwsKSwsLP/AABEIAOEA4QMBIgACEQEDEQH/xAAbAAEAAgMBAQAAAAAAAAAAAAAAAQUDBAYCB//EADcQAAICAQMDAwIEBQIHAQEAAAECAAMRBBIhBTFBEyJhBlEUMnGBI0KRobFSYgcVM0PB0fDhFv/EABkBAQEBAQEBAAAAAAAAAAAAAAABAwIEBf/EACERAQEAAgICAwEBAQAAAAAAAAABAhEDIRIxBCJBUWET/9oADAMBAAIRAxEAPwD7jERAREQEREBERAREQEREBERAREQEREBERAREQEREBERAREQEREDWF7fH9J6Fp+J4AnsLK0unsOZIYyAJ6AkcVIkxEIREQEREBIzJiAkZkxAjMZkxAjMZkxAjMZkxAjMZkyIDMZkyIDMZkxAjMZkxAREQMCiewJAE9gQ6tSBJiIckREBERAREQEREBERAREQEjEmICRiTEBIxJiAiIgIiIEYkxECJMRA8gT1IjMCYiICJGYzAmJGYzAmJGYgTESMwJiYrNQq/mOJ7VwRkdpPKb0PUTG9oHcgTBb1FF+f0kueOPurptyJqP1JAPJ/Tx+swv1Q+B/kzPLn48fdWY2rGMysPU2IyAAfIPM0rtXgbySpHfxM78rD8dTCugkzV6bq/VqS3GNy5H/ubU9LMiRmMyiYiRmBMRIgTERARIkwEREBETHbcFGScSW6GSRMVWpVuxmprep+nk8bV5ck4wB3M4y5cMZu11MbbpYZmN71HmVQ6obFDJgoQGVlOdwIyCP2mJ7MjP/xnl5PmY49YtJxX9WLdSHhSZjTqm4E7SCOOeRNFkOQQcYGJr2q1RJDbgzZwxHt4/lwPPfnPeea/Lzd/842LNYLGYEjKgBtp+/YkePP9J40FjUFwz7ldvYDwEP8Apz8yn0/01Wmo/G1tajbHS1d7YvLHIawHyvuxjHeWBtypCJvweSCOCR3we5/9iZTlsy8pe3XjL0a/qN28enWrgthiXC7B9znxPSXlmKuoBwCCucH+s1tNpXJFgblgQysNuM9hzyDxLHC7ue+MDPGJnllbd0/EsgYfY+ceZhusRVNmCXUNhRkk4ByFXycCNRqPTyCjN534JAHyf/E1Pxbg3sa2O3Bp9pzaNmSB++R+8ipOsDnK5VlGWVsqfvyD4nP2fUr63UfgdILEZGVrrTVla0znPuxycYH3nT6a9HU2opBYDcGQg/bBB7TCjAobs7Tg8FccKSMZ744/vLj17Ws/R9fdXWfWZWw5UEZA2g+1vjII45xLmjqQLYIxnsZy3VdDbdpxWjqu/GGXJ4Jzz57Ta1WV9OsAnPtyD+UAcsT+n956Mfk5yzd6Z3jldbmJzp6vZWf9QGBhvP7/APmXGm6ijnaD7sZwfPyPvPpcfNjn6YXGxtxIkzZyREQEREBESIEyMyZ4cZBElE7pp9SIwPvK7UWellixGB3Gefj9ZJsLAEk9u3IPPx4ng5Pk7xssejHj1d7aupvWk+ozHODxuxkTBrelLqVsS13NVi7XRG2Agjkbhzgj5lLf9JF9U1mp1LXac5K0vleeOGYEblzn2/pOnsUEHDbeP5cePtPn+v1u1UpwVpVlRFUKo5yAowAD+wnsaZa2ZmY4Y9yT7Se5Ge36TGdRtZTs3HbguWXKjuc5/QdppIlWuU2XU3Ii2kKtoer1QP5mXg7SeQDjOO0k7SxcNYNucntz38Stq0ZN34hzYVVfZWzAIj8j1Pvnaex4EsK9QgyFHI7jz+v9pqaqxHupQ2EZLn0wObdqH2n4Gc/sPvE9pViCCOM8zW0lezI2kqXZiSwPuJHGB8f4hNUGPKsoU+VIAHbJ+JpX6rbdWq2LsZm3DsSApJ/fOOZEbvq4OF247nPgn/7/ABMrvkE58Y7CaWu0FNi7LEDoeSG8458fImbRaegodpHDEN/FZiG7kHn2nBB/TEutp08pqtwXKOqAYYuQPcMe0/357cTDRr/Ut3hitdZbduGPUyCo258ZyfnE3fWrVlrLIM5wCy5bHJxnvxkyq6p1LIswA5AIrQ/91gMhQD9zxLp02zrt/vQZrGVYn7/7R5mz6ykBXYBioJBx57AmeKdCqUrWg2DGcDkKSckDPjJMpNB09Ftsu1bB3rcrQR6n8OqwJ7WUDvkEZ54+0SIzdbsUhKBf6YFi2nYVyUrYH0x5Ck4BIm5pOqLYHwrEg+4KGbB8fvOR61odDX1Hp1zUGtrLXQWbW2W4XaqFM8+90O7GPmddodKmnD1rgKXazhV5LHJJPnGZ1nJMYS9ub13Vupblb/l7MgJDD8Rp0O0nhl9xJOOcHGJc9OdgtFloItT3MA3Cnn2EjggAgftKT6x6lZfjR6LUVpqHyV3E8qqlm5XO0YyMkeZb9NusNYWyvY5PZfeApAO8kcY5I/aabuMmU6PHfVdp03qKXoHQg+Dgg4I7g/M25QdEvrqC1ABRzggAbieST8/MvxPr4ZzOSx5Mpq6IkxO0IiICIiAiJGYHlseZQdXLbt1fIPDYwP3ll1HVAKR3P9ZoFdqszv7fzHOAFAHP+CZ875fJv6RvxY/rVVVUq7Hcx9q5PYn7CVPWPpp7XWyvUinajYQ0parMx4chiPBbt5wfEzaLR3OjG8ooZ3NWC25Ez/DLDtvxz8ZmS/qSU1It5e1gNpdKbG9Qjj8tYIB/t9p4J1W222WXaj1obQoPKEHt+n5jwf3mKy4esqMrjKli7btpwR7B4zz/AEm3TqF2B1HtIyMLjaMDjHiVCV6vU2C+q1K9NtdFrsTf63J/ikg+0Ajgc557cSa3TaybUisEqrMOOK0Z/jsBJq0aq5f2tYy4D4Awuc4HxnH9pqJ1mqnOmHqWW01qbErrttbGBhuBk57+TMvTkd0Fth2uxZ0Qgqa1bBCOD/MMZP2yR4jViNfrOs1avp1oprsRrQt7GwKK0P5mYHuMDx5ImQaijTlahza7YQMcs5OeM/Yf+P1mDqX1DpaKrLXsUBSyHc2Muo5QDsT8fM0OjaOoV06ypm9W6hQc2GzHqbX4z57Dj7TuTc3ek2u30rhyXcBWA4QcqfOSeP7eJPSOlrpUamneyl2tY2vvLM5y2W7/AGlVqNNrXd6zdp6kQoa7Nru12MFgybsJ2IyCe/A4k6D6v/E22U102oyswG+twjbW2llcDaVBxzmNWToip6z0vS63X0UXUgWoGsYh2RkrQgjG3vliBn7E8yzs6DpKNVVbgtdl2qD2WWFm2KCcEn8qhiOOC0sdTVXSC7MXbIYkuc54G1AOwPHHnPma/WfqvSaIqlxf1WG2tfSd3ck8KpA8nHaWW36wZL+o2FS1Seo+Pan5APl3PAHc5/yeJh0ejt/E3XX4SvaFr22Kd4PntkAf5+Jt070oUOiLaRudU5UMeSM/zHtk+ZzXUU1Wt0gd7n09tqZpp0gDOAPDluc4B+wXPJkxx/Ftb/1d1SvR033FTdcte9QRvYKGAA7cJuAJPyMyLeual2oFGkctZWWc3K9aVoVyGL475Kjb357cTV0hvVbtS1Dtb6Ro0un9jWBBtHqaizsCxRDjOAB9zLfpGousoos1CNVetZW2vcrZbsSSvHJXI88zqyYz+k253RfSTek2s1JavWNSyWLpTUuF37gu7b7mwAM5x/mdPVpqtNTXTQuxNuQuS2AeSWJPfJmh1b6s0la+mtyveWVa6amR7XckYTZ4PPOe0ydQ6hXXqKUbUVVWWcCuwg7887eD34Ilvnn7WabXQR+MYtU/8FOC4ByLASGRfBxj9p2qjjE5mjXJpVJUKtedxVQACWPcY8kmdHptQtiK6nKsAQfgz6PxrhcfrHn5ZZe2WJET1MiTPMQPUREBPL9p6kGBzHU+pJSrO5GRknJxjExr/wBLdbtdXGSCo2qGA9pz3HIm51ZqanJcou/tvK+4+QoPeV/Tuq1X12Kqs2xzWMV+18AZCeGA3AH5E+Jy8eXlXrxy6bI06cFyVJGQCSAPiekVFOK2OfIBJ4GZoazR26mvFqtWpb2mq3bYhzjnA9vHPkcyw0unCqNtZGFx7iGYgf6jnk/vM8sLiu2TVWcAYLZOMD/9mLU6gIu7cFA7/b+sqOu6hRZpbC1tTpeFQruavc/s23gcbSGIzwRngyyu6TUa2ThK3zuSrCKxbliDjIySexEa62jU+njZZp0td0Z3d2Jq3FTl2CjLc8KBme9dpytvqtctVZT3ZVid2R2OcKu0Hx3/ALvpvpbUUnTikaeqp2XThXDl0J3Cxu+CSTkHniYtTohdTt1jqxVtzrWz1jAJ2knOewGf35lsnkbeUu0GooAKV21K5Ki6vcC2SS43jk5Y8j5mD/ly2tW9YAFBzVXW2xGJGAWAHjkj57zXt0dN+h0+krWx19VVU1OK2rSu33MbPHtUgnuSfuZh0WmfSa6ynTJa9d1dbe9wwo9IMrszO2fcXr4HczrX8qLPqehv1AelM0sylfUJVtqnguADktjOB/iWeptC+lp1dV3AgcA4VFycDOBxgc/eVB02qOozZZXVVxsZDvZmJ5TBxjgHnnzxPH1vqNPpaDqbMrbtZarBkmvcvLYJwRxyPPEk3ehl6j9OKti6iq10Ve1LYsp5/mCH8p+VIx4E8nqR1A1NLIDUh2M1ilksOASqr3yMjP2+81+s6XVbdOtFyWK2A7OfTCgj/qsFPuHjaPJEzW0V6TSHddlU32WM4GXLFnscDP3ZiBL+f6riPrXV6qvQ0vpLb9Oof07135UDAAdWbLKpypwW43DiWH/CjQ6ldJdqbmZzZgUM75/hKWPtB5UF2Jx54lt9N9LrOnTWWWNdZYofgnZUCQwRKwdu5fJOTkd+2Oks1K+jlTxsynBwcj28D9uJ1nyax8JCT9VP01XezXXWsy179ldTDaCAFPrkn75IH6eeMWOp0t5L4atVKnawyzZP+04AA/fMjp4RtNU1ZDD0hyf5vuf65nJ9Y/4o6akekh36gW+i1eHBRs7SSMcjP2nEwyyy6jremHS/ROg0NKW62xjqTeC+oV3qdbLfbtV0wQnPn7kyy0PRdBXcq0affaxJa1w9zJtBIZrLCSBnA4PciUP1F9J2267RtqdRZfTZfi1ETZWmK2Ze5OSSmOR54xOu+mqKkquGlouCLqGqyWssDFQOVyThByv2BE9Nxyym5d1zNLToPRdPehS3NhqsJ2M5IG7LKWH78A8cTrkQAAAAAcADx8Tm+hrf+IJ9LbVsw7MCCx/lx9+5/qZ0onv4ZrCbmnn5PZIM9TyZq4RmIiB7iRECZERAwarQ1WjFtaWDwHRWx+mRNLqNa1VqqKEQHACKAFz8CWhlPry4J55z7OR38D9ZjzX66/rrH2xLplwdpKsR+bvz4OO05/Q6jqT26iq5EFdRCrZQ4/ihl3DCNyvBHk8/1nUW9GIO+qxkOclD7kP347r38H9pV1ae0eobClZa7cQmGLKoUBGbgDO3x4M+dycV4521mW2rpumWs5DgrV3G10yCMEFhznnP9PmUut/4aUMtrtZq7SPUaiv8W9apleK1x+UZ8/POZ1Ca27C7NPnOct6laqMHGc8nkc8Kf2mzoyzKC4VX5DhWLgfocDPGPAmOO8fTu9sNWp9OqveQSK1Vjk43AAdz857zjdRrU6prDpNNaVSld+quqas7Mkbal3AgkkPyOV25B8HsOqa+ukDeQARgA+cmcV9PdDbUa7X6pFbS1P6VddqVptvNed9iHPbPtIxg4BznM0wndtc1ddOp6f0z1KEf0vUf1D61xYt7QMhnP6nA+82+nXq7tfXWWDgKLQayCq5G0HOfnHb95TfWn0zodUhqsT1LtuFsDe9P92RgcZ7HgzZ6PRb0zR6bRpXbqglbYsqSrnLs59m/J/P4zJZLN29rPbF16izXNdpgl+nWpUdLvyg25JUoP5wO5weOPMp/qH/h5bqraBrOpPfRuVEQ1rXZaxIO0sDjwTwvYfvNzpn1DrtXaDpdNZtqtH4g6rGmXHYom73M2CT2A5EubOrumspr1GnKo27ZbtVlR9uVUMM7SQHGZZcsOovVe+nfS2n0qlF9Q17R6dN1rXpVtJbKbu3OODnG0YxMdnT6HrdtQq2oXKitvcmVYg8eeR54nvqvVUZzpld0Zkch0H5AuNz7iCBjcMZ+81ul67T6+sDSvvqUKGyGwgB5Vie7nB7/AKmZ3d+1VU6b6v0z3Po6vzJXuSqisLyu47EA4ztAPHAl50u+rUaNTpTgBDXXuV19MqNuH3DOQR9pV9U6X07R6im8AU3XWeh6m6wmzeOFfxjKr2A7DtLam23Sq66ixWrGBW4UJgZJ2sP0K/fPMvJjj1Y6x2rKOl36bSjS6XUerYNwqN6qq8kuc7eQBu+Zp/SH0qtOms0+rarV3rqDqHKqrGouFYbWYZzlc5++Zg0un/5hcuoW3UJXRvFfovtFpLKGX5ACj9Sfib1eg09FllpGozai12H1rC+GbAKDn3ZIGAPJx3npxwys1v2zuUbtPTdTrdxRE9AW1FGa0qxKMlhJwMEcY9rCd70/p9dFa1VLtRc4HfuSSSfuSSf3k9P0SU1JTUoStFCoo7ADtNie/j45hNRhll5GJOIiaOUTyZ6MiBEiIge5MRAREQIkbBnOBn74GZOIgMSu1nSy+QrBM+QpJGfsM4ljJnOWEy9wnShfp76etUqVra1ULydz8eT/AKv25+JV6mjVVC7VadEtusVN1NjGn8m7GGwcNhgMEDt3nYkSo6qliBrK6zaMZ2IQGz8ZIBnm5OCTvF3MnGaz6E1GvPq6/UtSCnFOiIGzPfda4OSMke1QJY6q0VVVaGkkttWqgt90QkCwqAANtbZPwcfY7WiGtVX9VqV3lmpT3FqgSStdhAw2PJH9+80tBpWe5X1oRLVJemutywPBX1ScDI9xAHjPPcTxXduvxpv9Umto1tTIlqVU0uT6upS4OtfHbaQDuOABnj7nxL7UavTU6YIW2VV1Klbu54wAobcOSRwSZn6tprH2oPT9FmC3LZgg1k+44xzx48zF1vTaTbQj6ei2tba1VCoIUM61jaB9t2cfEmvLUq7Q60VV16emxvHuSwbju/M7N5JJJmbruowlaBgu50HIJBXI3bseMHH7ib7LTVudURWPcoqgn95yX1hT+N2U1i2rBLNcuAoC4bawzyCVX9MZ8STj3keSxq6JpNPeWJ9VrVesDUWm1cZDMlaPkdl584BmW2+nS0PXpFpQLlvTB9JFLEliCAccyD9K6GwUWFfW9PDUsbGIPGd42EA5H9jLbQfTWhtBb0txBwwNljBT9gMzbi4pyXVpc9PlfQ+h6vq+qr1HUKLfw9ZLItTp6S8ZAY5zuyBnHJ+BPo2uan/vAPUF3Or5cYHkjzjGZ19OmVFCIoVQMAKMAD4mjrfp7T3Ai2vcp/MNzgN8EA8j4nq5PjzPWmePJpzlOmbVW1ClNunBJscIyAptOFrPHOdvbIAznxOl03QqEKsEyy4ILMxOR2M3kQAADgAYA+wHie5thxzCaji3aAJMRNEIiIESDPU8mBEREo9xIkyBERAiTIiAkyIgTIIiIFH1Iij+Kyu/GFCIz5z4woJzMOk0T3lTdpzWu1uXKBwTjBXBJXt5x8idFiMTGcOEy8ou7rTnNb9LWOpRNRhCCDvTLDIxkFSuT+02dD9JaWnYFRyFYOostscBh2YBie3f4l1iJp4yfiKjXdCL52OVBPII7D/aRNX/APjq24td2XsUU7QR9mPc/wBZ0MmPDHe9Luq2/oylFrrPpKFCjYo9oAwAo/QCbOg0CUoK0BwO5JyWJ7lj5M2YlmMnpCIiUIiRAmIkQJiIgJBkzyYEREQPcSJMBERAREQEREBERAREQEREBERAREQEREBERAREQEREBIMmQYEYiIgTJiICIiBESZEBESYERJiBESYgREmIEYiTECMRJiBGIkxAjEYkxAiMSYgRGJMQIjEmIEYiTEBERAREQEREBERAREQEREBERAREQEREBERAREQEREBERAREQEREBERAREQEREBERAREQEREBERAREQEREBERAREQEREBERAREQERED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4" y="4508295"/>
            <a:ext cx="2143125" cy="2143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Flèche vers le bas 13"/>
          <p:cNvSpPr/>
          <p:nvPr/>
        </p:nvSpPr>
        <p:spPr>
          <a:xfrm rot="16200000">
            <a:off x="5714056" y="4036376"/>
            <a:ext cx="504056" cy="508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3778857" y="3140968"/>
            <a:ext cx="252028" cy="5087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04048" y="6165304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Solution = KANUMA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xmlns="" id="{844CD2CB-6663-46A1-87E7-9D2C262539EB}"/>
              </a:ext>
            </a:extLst>
          </p:cNvPr>
          <p:cNvSpPr txBox="1"/>
          <p:nvPr/>
        </p:nvSpPr>
        <p:spPr>
          <a:xfrm>
            <a:off x="307975" y="5301208"/>
            <a:ext cx="1959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Ph acide : entre 4,5 et 5,5</a:t>
            </a:r>
            <a:endParaRPr lang="fr-FR" dirty="0"/>
          </a:p>
        </p:txBody>
      </p:sp>
      <p:pic>
        <p:nvPicPr>
          <p:cNvPr id="16" name="Espace réservé du contenu 5">
            <a:extLst>
              <a:ext uri="{FF2B5EF4-FFF2-40B4-BE49-F238E27FC236}">
                <a16:creationId xmlns:a16="http://schemas.microsoft.com/office/drawing/2014/main" xmlns="" id="{E284C1CF-7C40-4CCE-9E2B-94A45D523AA2}"/>
              </a:ext>
            </a:extLst>
          </p:cNvPr>
          <p:cNvPicPr>
            <a:picLocks noGrp="1"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/>
          </a:bodyPr>
          <a:lstStyle/>
          <a:p>
            <a:r>
              <a:rPr lang="fr-FR" sz="3600" dirty="0"/>
              <a:t>2) Périodes de rempotage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D’octobre à mars (avant que les nouvelles feuilles apparaissent)</a:t>
            </a:r>
          </a:p>
          <a:p>
            <a:pPr marL="0" indent="0">
              <a:buNone/>
            </a:pPr>
            <a:r>
              <a:rPr lang="fr-FR" dirty="0"/>
              <a:t>ou</a:t>
            </a:r>
          </a:p>
          <a:p>
            <a:r>
              <a:rPr lang="fr-FR" dirty="0"/>
              <a:t>après la floraison</a:t>
            </a:r>
          </a:p>
          <a:p>
            <a:pPr marL="1371600" lvl="3" indent="0">
              <a:buNone/>
            </a:pPr>
            <a:endParaRPr lang="fr-FR" dirty="0"/>
          </a:p>
          <a:p>
            <a:pPr marL="1371600" lvl="3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131840" cy="2348880"/>
          </a:xfrm>
          <a:prstGeom prst="rect">
            <a:avLst/>
          </a:prstGeom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xmlns="" id="{A1E0B064-34AD-44A5-B115-AFCD7619B802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31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7272808" cy="1143000"/>
          </a:xfrm>
        </p:spPr>
        <p:txBody>
          <a:bodyPr>
            <a:noAutofit/>
          </a:bodyPr>
          <a:lstStyle/>
          <a:p>
            <a:r>
              <a:rPr lang="fr-FR" sz="3600" dirty="0"/>
              <a:t>3) Eau en abondance avec PH très bas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" y="2061912"/>
            <a:ext cx="3980260" cy="2985195"/>
          </a:xfrm>
        </p:spPr>
      </p:pic>
      <p:sp>
        <p:nvSpPr>
          <p:cNvPr id="6" name="ZoneTexte 5"/>
          <p:cNvSpPr txBox="1"/>
          <p:nvPr/>
        </p:nvSpPr>
        <p:spPr>
          <a:xfrm>
            <a:off x="611560" y="5319448"/>
            <a:ext cx="38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Arrosage à l’eau calcaire (ph=7,5)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877779" y="5319448"/>
            <a:ext cx="386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Arrosage à l’eau de pluie  (ph=5,5)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4139952" y="3534256"/>
            <a:ext cx="337057" cy="3267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051720" y="6237312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Pas d’eau stagnante </a:t>
            </a:r>
            <a:r>
              <a:rPr lang="fr-FR" dirty="0">
                <a:sym typeface="Wingdings" pitchFamily="2" charset="2"/>
              </a:rPr>
              <a:t> pourriture des racines</a:t>
            </a:r>
            <a:endParaRPr lang="fr-FR" dirty="0"/>
          </a:p>
        </p:txBody>
      </p:sp>
      <p:pic>
        <p:nvPicPr>
          <p:cNvPr id="9" name="Espace réservé du contenu 5">
            <a:extLst>
              <a:ext uri="{FF2B5EF4-FFF2-40B4-BE49-F238E27FC236}">
                <a16:creationId xmlns:a16="http://schemas.microsoft.com/office/drawing/2014/main" xmlns="" id="{270FF2B9-9459-40B3-9347-442023693A34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7303916-EEDD-4782-A45E-9D494DDFF16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r="16569" b="19792"/>
          <a:stretch/>
        </p:blipFill>
        <p:spPr>
          <a:xfrm>
            <a:off x="4716017" y="2061912"/>
            <a:ext cx="4320480" cy="300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548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4) Exposition très lumineuse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Hiver : serre froide ( 5° &gt; &lt; 10°) bien ventilée</a:t>
            </a:r>
          </a:p>
          <a:p>
            <a:r>
              <a:rPr lang="fr-FR" dirty="0"/>
              <a:t>Pendant la floraison : </a:t>
            </a:r>
            <a:r>
              <a:rPr lang="fr-FR" dirty="0" err="1"/>
              <a:t>mi-ombre</a:t>
            </a:r>
            <a:r>
              <a:rPr lang="fr-FR" dirty="0"/>
              <a:t> et sans pluie</a:t>
            </a:r>
          </a:p>
          <a:p>
            <a:r>
              <a:rPr lang="fr-FR" dirty="0"/>
              <a:t>Reste de l’année : plein soleil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611893" cy="27089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004048" y="4077072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L’azalée </a:t>
            </a:r>
            <a:r>
              <a:rPr lang="fr-FR" sz="2800" dirty="0" err="1"/>
              <a:t>Satsuki</a:t>
            </a:r>
            <a:r>
              <a:rPr lang="fr-FR" sz="2800" dirty="0"/>
              <a:t> a besoin de beaucoup de luminosité et d’une bonne ventilation.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xmlns="" id="{29B56415-5CB6-42D7-BE53-34317B4A72CF}"/>
              </a:ext>
            </a:extLst>
          </p:cNvPr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56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r>
              <a:rPr lang="fr-FR" sz="3600" dirty="0"/>
              <a:t>5) Taille : grosse coupe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Tx/>
              <a:buChar char="-"/>
            </a:pPr>
            <a:r>
              <a:rPr lang="fr-FR" dirty="0"/>
              <a:t>pas en concave, mais droit</a:t>
            </a:r>
          </a:p>
          <a:p>
            <a:pPr marL="914400" lvl="2" indent="0">
              <a:buNone/>
            </a:pPr>
            <a:r>
              <a:rPr lang="fr-FR" dirty="0"/>
              <a:t>car l’écorce est très fine</a:t>
            </a:r>
          </a:p>
          <a:p>
            <a:pPr marL="457200" lvl="1" indent="0">
              <a:buNone/>
            </a:pPr>
            <a:r>
              <a:rPr lang="fr-FR" dirty="0"/>
              <a:t>- mastic spécial ou silicone ou papier alu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	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1635599" cy="213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AAF4DD9-46B7-43E8-B202-A7A640BF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06792"/>
            <a:ext cx="2510573" cy="2671584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B79D1F0E-49B3-4DA2-BDC8-4BF4924F1C68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09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6900" y="274638"/>
            <a:ext cx="7349899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6) Taille drastique avec peu de risques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dirty="0"/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25" y="1844824"/>
            <a:ext cx="4550487" cy="356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56115D21-78AE-40C7-8A3C-EA835DA57B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206792"/>
            <a:ext cx="2510573" cy="2671584"/>
          </a:xfrm>
          <a:prstGeom prst="rect">
            <a:avLst/>
          </a:prstGeom>
        </p:spPr>
      </p:pic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xmlns="" id="{791F080D-A633-40D0-AE26-63160DA80746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90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AE27BB9-FE7C-42F9-A69E-93237FCF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775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/>
              <a:t>7</a:t>
            </a:r>
            <a:r>
              <a:rPr lang="fr-FR" sz="4000" dirty="0"/>
              <a:t>) </a:t>
            </a:r>
            <a:r>
              <a:rPr lang="fr-FR" sz="4000" dirty="0" err="1"/>
              <a:t>Shohin</a:t>
            </a:r>
            <a:r>
              <a:rPr lang="fr-FR" sz="4000" dirty="0"/>
              <a:t> : seule répétition d’espèce autorisée sur le même meuble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AF63E84A-E66A-486B-9705-D7BF16736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1447288"/>
            <a:ext cx="9144000" cy="5228804"/>
          </a:xfrm>
          <a:prstGeom prst="rect">
            <a:avLst/>
          </a:prstGeom>
        </p:spPr>
      </p:pic>
      <p:pic>
        <p:nvPicPr>
          <p:cNvPr id="1026" name="Picture 2" descr="Shohin satsuki">
            <a:extLst>
              <a:ext uri="{FF2B5EF4-FFF2-40B4-BE49-F238E27FC236}">
                <a16:creationId xmlns:a16="http://schemas.microsoft.com/office/drawing/2014/main" xmlns="" id="{9EB9D731-C1F5-4DE2-A1DD-EB33B85AE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700808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xmlns="" id="{54C4B836-4135-4745-9ACA-1F01896FDB53}"/>
              </a:ext>
            </a:extLst>
          </p:cNvPr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92"/>
            <a:ext cx="1365564" cy="102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93024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</TotalTime>
  <Words>206</Words>
  <Application>Microsoft Office PowerPoint</Application>
  <PresentationFormat>Affichage à l'écran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Azalées : 7 points-clés</vt:lpstr>
      <vt:lpstr>Azalées : 7 points-clés</vt:lpstr>
      <vt:lpstr>1) Substrat acide, drainant et oxygénant</vt:lpstr>
      <vt:lpstr>2) Périodes de rempotage</vt:lpstr>
      <vt:lpstr>3) Eau en abondance avec PH très bas</vt:lpstr>
      <vt:lpstr>4) Exposition très lumineuse</vt:lpstr>
      <vt:lpstr>5) Taille : grosse coupe</vt:lpstr>
      <vt:lpstr>6) Taille drastique avec peu de risques</vt:lpstr>
      <vt:lpstr>7) Shohin : seule répétition d’espèce autorisée sur le même meuble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WEISS</dc:creator>
  <cp:lastModifiedBy>Manuela</cp:lastModifiedBy>
  <cp:revision>171</cp:revision>
  <cp:lastPrinted>2017-11-24T17:18:41Z</cp:lastPrinted>
  <dcterms:created xsi:type="dcterms:W3CDTF">2013-04-01T19:08:09Z</dcterms:created>
  <dcterms:modified xsi:type="dcterms:W3CDTF">2017-11-27T21:53:17Z</dcterms:modified>
</cp:coreProperties>
</file>