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57" r:id="rId5"/>
    <p:sldId id="272" r:id="rId6"/>
    <p:sldId id="278" r:id="rId7"/>
    <p:sldId id="275" r:id="rId8"/>
    <p:sldId id="260" r:id="rId9"/>
    <p:sldId id="258" r:id="rId10"/>
    <p:sldId id="259" r:id="rId11"/>
    <p:sldId id="274" r:id="rId12"/>
    <p:sldId id="276" r:id="rId13"/>
    <p:sldId id="262" r:id="rId14"/>
    <p:sldId id="265" r:id="rId15"/>
    <p:sldId id="264" r:id="rId16"/>
    <p:sldId id="263" r:id="rId17"/>
    <p:sldId id="261" r:id="rId18"/>
    <p:sldId id="268" r:id="rId19"/>
    <p:sldId id="277" r:id="rId20"/>
    <p:sldId id="273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AE8-9B09-4D98-AB8A-F0C8B3B240B7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1C7-09F3-4126-9E83-0592A8884DC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54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AE8-9B09-4D98-AB8A-F0C8B3B240B7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1C7-09F3-4126-9E83-0592A8884DC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6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AE8-9B09-4D98-AB8A-F0C8B3B240B7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1C7-09F3-4126-9E83-0592A8884DCC}" type="slidenum">
              <a:rPr lang="fr-FR" smtClean="0"/>
              <a:t>‹nr.›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149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AE8-9B09-4D98-AB8A-F0C8B3B240B7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1C7-09F3-4126-9E83-0592A8884DC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94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AE8-9B09-4D98-AB8A-F0C8B3B240B7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1C7-09F3-4126-9E83-0592A8884DCC}" type="slidenum">
              <a:rPr lang="fr-FR" smtClean="0"/>
              <a:t>‹nr.›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6327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AE8-9B09-4D98-AB8A-F0C8B3B240B7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1C7-09F3-4126-9E83-0592A8884DC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936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AE8-9B09-4D98-AB8A-F0C8B3B240B7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1C7-09F3-4126-9E83-0592A8884DC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253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AE8-9B09-4D98-AB8A-F0C8B3B240B7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1C7-09F3-4126-9E83-0592A8884DC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51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AE8-9B09-4D98-AB8A-F0C8B3B240B7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1C7-09F3-4126-9E83-0592A8884DC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24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AE8-9B09-4D98-AB8A-F0C8B3B240B7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1C7-09F3-4126-9E83-0592A8884DC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50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AE8-9B09-4D98-AB8A-F0C8B3B240B7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1C7-09F3-4126-9E83-0592A8884DC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0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AE8-9B09-4D98-AB8A-F0C8B3B240B7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1C7-09F3-4126-9E83-0592A8884DC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98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AE8-9B09-4D98-AB8A-F0C8B3B240B7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1C7-09F3-4126-9E83-0592A8884DC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01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AE8-9B09-4D98-AB8A-F0C8B3B240B7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1C7-09F3-4126-9E83-0592A8884DC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28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AE8-9B09-4D98-AB8A-F0C8B3B240B7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1C7-09F3-4126-9E83-0592A8884DC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57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AE8-9B09-4D98-AB8A-F0C8B3B240B7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1C7-09F3-4126-9E83-0592A8884DC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38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56AE8-9B09-4D98-AB8A-F0C8B3B240B7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0F51C7-09F3-4126-9E83-0592A8884DC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33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2565172"/>
            <a:ext cx="7766936" cy="1646302"/>
          </a:xfrm>
        </p:spPr>
        <p:txBody>
          <a:bodyPr/>
          <a:lstStyle/>
          <a:p>
            <a:r>
              <a:rPr lang="fr-FR"/>
              <a:t>ESTHETIQUE-Les vides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7067" y="4157011"/>
            <a:ext cx="7766936" cy="1096899"/>
          </a:xfrm>
        </p:spPr>
        <p:txBody>
          <a:bodyPr/>
          <a:lstStyle/>
          <a:p>
            <a:r>
              <a:rPr lang="fr-FR" dirty="0"/>
              <a:t>Point focal, les vides et les plans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27903" y="1649141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Litérati</a:t>
            </a:r>
            <a:r>
              <a:rPr lang="fr-FR" dirty="0"/>
              <a:t> Bonsaï Club</a:t>
            </a:r>
          </a:p>
        </p:txBody>
      </p:sp>
      <p:pic>
        <p:nvPicPr>
          <p:cNvPr id="1026" name="Picture 2" descr="bonsaï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22" y="185466"/>
            <a:ext cx="12922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740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du style droit</a:t>
            </a:r>
          </a:p>
        </p:txBody>
      </p:sp>
      <p:pic>
        <p:nvPicPr>
          <p:cNvPr id="3" name="Image 2" descr="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15" y="1791730"/>
            <a:ext cx="6487812" cy="464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Résultat de recherche d'images pour &quot;bonsai dessin images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2" y="1618735"/>
            <a:ext cx="3075417" cy="43248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3409049" y="1434069"/>
            <a:ext cx="4081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le tronc est droit, le vide principal est situé sous la branche la plus importante.</a:t>
            </a:r>
          </a:p>
        </p:txBody>
      </p:sp>
      <p:sp>
        <p:nvSpPr>
          <p:cNvPr id="6" name="Bulle ronde 5"/>
          <p:cNvSpPr/>
          <p:nvPr/>
        </p:nvSpPr>
        <p:spPr>
          <a:xfrm>
            <a:off x="2156277" y="4672206"/>
            <a:ext cx="1490597" cy="31058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ICI</a:t>
            </a:r>
          </a:p>
        </p:txBody>
      </p:sp>
      <p:sp>
        <p:nvSpPr>
          <p:cNvPr id="7" name="Bulle ronde 6"/>
          <p:cNvSpPr/>
          <p:nvPr/>
        </p:nvSpPr>
        <p:spPr>
          <a:xfrm>
            <a:off x="8905667" y="4369166"/>
            <a:ext cx="1490597" cy="31058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ICI</a:t>
            </a:r>
          </a:p>
        </p:txBody>
      </p:sp>
    </p:spTree>
    <p:extLst>
      <p:ext uri="{BB962C8B-B14F-4D97-AF65-F5344CB8AC3E}">
        <p14:creationId xmlns:p14="http://schemas.microsoft.com/office/powerpoint/2010/main" val="47411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186248" y="1860206"/>
            <a:ext cx="3842951" cy="1052513"/>
          </a:xfrm>
        </p:spPr>
        <p:txBody>
          <a:bodyPr/>
          <a:lstStyle/>
          <a:p>
            <a:r>
              <a:rPr lang="fr-FR" dirty="0"/>
              <a:t>Les autres vides</a:t>
            </a:r>
          </a:p>
        </p:txBody>
      </p:sp>
    </p:spTree>
    <p:extLst>
      <p:ext uri="{BB962C8B-B14F-4D97-AF65-F5344CB8AC3E}">
        <p14:creationId xmlns:p14="http://schemas.microsoft.com/office/powerpoint/2010/main" val="3196882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99" y="511404"/>
            <a:ext cx="5666988" cy="464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arme 4"/>
          <p:cNvSpPr/>
          <p:nvPr/>
        </p:nvSpPr>
        <p:spPr>
          <a:xfrm>
            <a:off x="2100649" y="3125920"/>
            <a:ext cx="1946274" cy="751562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Vide secondaire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4813041" y="1166312"/>
            <a:ext cx="3544866" cy="776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5049512" y="1144942"/>
            <a:ext cx="3419606" cy="1691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8357907" y="698427"/>
            <a:ext cx="145301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Vides intérieurs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80769" y="5346038"/>
            <a:ext cx="5551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Remarquez comme le vide secondaire est irrégulier, dentelé sur le haut, grâce aux petites branches secondaires)</a:t>
            </a:r>
          </a:p>
        </p:txBody>
      </p:sp>
    </p:spTree>
    <p:extLst>
      <p:ext uri="{BB962C8B-B14F-4D97-AF65-F5344CB8AC3E}">
        <p14:creationId xmlns:p14="http://schemas.microsoft.com/office/powerpoint/2010/main" val="22229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32486" y="1334531"/>
            <a:ext cx="8841517" cy="864972"/>
          </a:xfrm>
        </p:spPr>
        <p:txBody>
          <a:bodyPr>
            <a:normAutofit/>
          </a:bodyPr>
          <a:lstStyle/>
          <a:p>
            <a:r>
              <a:rPr lang="fr-FR" dirty="0"/>
              <a:t>Les plans, l’effet de perspective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677335" y="3669957"/>
            <a:ext cx="8596668" cy="1717891"/>
          </a:xfrm>
        </p:spPr>
        <p:txBody>
          <a:bodyPr>
            <a:normAutofit/>
          </a:bodyPr>
          <a:lstStyle/>
          <a:p>
            <a:r>
              <a:rPr lang="fr-FR" dirty="0"/>
              <a:t>3 plans: </a:t>
            </a:r>
          </a:p>
          <a:p>
            <a:r>
              <a:rPr lang="fr-FR" dirty="0"/>
              <a:t>En avant, </a:t>
            </a:r>
          </a:p>
          <a:p>
            <a:r>
              <a:rPr lang="fr-FR" dirty="0"/>
              <a:t>Même plan que le tronc,</a:t>
            </a:r>
          </a:p>
          <a:p>
            <a:r>
              <a:rPr lang="fr-FR" dirty="0"/>
              <a:t>En arrière</a:t>
            </a:r>
          </a:p>
        </p:txBody>
      </p:sp>
    </p:spTree>
    <p:extLst>
      <p:ext uri="{BB962C8B-B14F-4D97-AF65-F5344CB8AC3E}">
        <p14:creationId xmlns:p14="http://schemas.microsoft.com/office/powerpoint/2010/main" val="1677320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rôle des branches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l’effet de perspective :</a:t>
            </a:r>
          </a:p>
        </p:txBody>
      </p:sp>
    </p:spTree>
    <p:extLst>
      <p:ext uri="{BB962C8B-B14F-4D97-AF65-F5344CB8AC3E}">
        <p14:creationId xmlns:p14="http://schemas.microsoft.com/office/powerpoint/2010/main" val="3299432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7" y="127000"/>
            <a:ext cx="10123424" cy="6731000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V="1">
            <a:off x="7766137" y="3820438"/>
            <a:ext cx="3093929" cy="1567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5774499" y="739036"/>
            <a:ext cx="5498926" cy="175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1778696" y="1440493"/>
            <a:ext cx="268057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8931058" y="2868460"/>
            <a:ext cx="2342367" cy="951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0083453" y="691101"/>
            <a:ext cx="1189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cime dans le plan du tronc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289930" y="2545294"/>
            <a:ext cx="141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Branche en arrière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011835" y="4016679"/>
            <a:ext cx="173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Branche en avant du tronc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01700" y="914400"/>
            <a:ext cx="154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Branche arrière</a:t>
            </a:r>
          </a:p>
        </p:txBody>
      </p:sp>
    </p:spTree>
    <p:extLst>
      <p:ext uri="{BB962C8B-B14F-4D97-AF65-F5344CB8AC3E}">
        <p14:creationId xmlns:p14="http://schemas.microsoft.com/office/powerpoint/2010/main" val="328839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86" y="234778"/>
            <a:ext cx="5701614" cy="66232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7954027" y="1628384"/>
            <a:ext cx="2542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Branches arrière bien visibles, accentuent l’effet de perspective.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05700" y="3784426"/>
            <a:ext cx="4325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branches arrière seront plus faibles </a:t>
            </a:r>
          </a:p>
          <a:p>
            <a:r>
              <a:rPr lang="fr-FR" dirty="0"/>
              <a:t>(augmente l’effet de perspective)</a:t>
            </a:r>
          </a:p>
        </p:txBody>
      </p:sp>
    </p:spTree>
    <p:extLst>
      <p:ext uri="{BB962C8B-B14F-4D97-AF65-F5344CB8AC3E}">
        <p14:creationId xmlns:p14="http://schemas.microsoft.com/office/powerpoint/2010/main" val="43087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 en pensez-vous ?</a:t>
            </a:r>
          </a:p>
        </p:txBody>
      </p:sp>
      <p:pic>
        <p:nvPicPr>
          <p:cNvPr id="3" name="Image 2" descr="Image associé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51" y="1000897"/>
            <a:ext cx="4038291" cy="5993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xplosion 1 4"/>
          <p:cNvSpPr/>
          <p:nvPr/>
        </p:nvSpPr>
        <p:spPr>
          <a:xfrm>
            <a:off x="6372024" y="1000897"/>
            <a:ext cx="3569918" cy="2855257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Mais où est la branche arrière ?</a:t>
            </a:r>
          </a:p>
        </p:txBody>
      </p:sp>
    </p:spTree>
    <p:extLst>
      <p:ext uri="{BB962C8B-B14F-4D97-AF65-F5344CB8AC3E}">
        <p14:creationId xmlns:p14="http://schemas.microsoft.com/office/powerpoint/2010/main" val="136339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masses foliaires jouent aussi leur rôle</a:t>
            </a:r>
          </a:p>
        </p:txBody>
      </p:sp>
      <p:pic>
        <p:nvPicPr>
          <p:cNvPr id="5122" name="Picture 2" descr="Résultat de recherche d'images pour &quot;bonsai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28" y="1270000"/>
            <a:ext cx="4132220" cy="515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121046" y="1407769"/>
            <a:ext cx="1741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Masses foliaires très nettes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259400" y="2363408"/>
            <a:ext cx="3464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Masse arrière bien visible, </a:t>
            </a:r>
          </a:p>
          <a:p>
            <a:r>
              <a:rPr lang="fr-FR" dirty="0"/>
              <a:t>accentue l’effet de perspective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42454" y="3199419"/>
            <a:ext cx="4626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Elles définissent ( avec le tronc) </a:t>
            </a:r>
          </a:p>
          <a:p>
            <a:r>
              <a:rPr lang="fr-FR" dirty="0"/>
              <a:t>les espaces vides  (principal et secondaire)</a:t>
            </a:r>
          </a:p>
        </p:txBody>
      </p:sp>
    </p:spTree>
    <p:extLst>
      <p:ext uri="{BB962C8B-B14F-4D97-AF65-F5344CB8AC3E}">
        <p14:creationId xmlns:p14="http://schemas.microsoft.com/office/powerpoint/2010/main" val="225718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4930"/>
          </a:xfrm>
        </p:spPr>
        <p:txBody>
          <a:bodyPr>
            <a:normAutofit fontScale="90000"/>
          </a:bodyPr>
          <a:lstStyle/>
          <a:p>
            <a:r>
              <a:rPr lang="fr-FR" dirty="0"/>
              <a:t>Et, au fait, où est l’espace vide principal ?</a:t>
            </a:r>
            <a:br>
              <a:rPr lang="fr-FR" dirty="0"/>
            </a:br>
            <a:endParaRPr lang="fr-FR" dirty="0"/>
          </a:p>
        </p:txBody>
      </p:sp>
      <p:pic>
        <p:nvPicPr>
          <p:cNvPr id="3" name="Picture 2" descr="Résultat de recherche d'images pour &quot;bonsai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591275"/>
            <a:ext cx="4132220" cy="515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rganigramme : Stockage à accès séquentiel 4"/>
          <p:cNvSpPr/>
          <p:nvPr/>
        </p:nvSpPr>
        <p:spPr>
          <a:xfrm>
            <a:off x="1272746" y="4843849"/>
            <a:ext cx="1272746" cy="64255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ICI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669675" y="1406609"/>
            <a:ext cx="123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Pourquoi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24722" y="2656012"/>
            <a:ext cx="5763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Arbre /pot :légèrement décentré à droite,  cela</a:t>
            </a:r>
          </a:p>
          <a:p>
            <a:r>
              <a:rPr lang="fr-FR" dirty="0">
                <a:solidFill>
                  <a:srgbClr val="FF0000"/>
                </a:solidFill>
              </a:rPr>
              <a:t> nous suggère que le sens de l’arbre va vers la gauche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724722" y="3571087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Racine </a:t>
            </a:r>
            <a:r>
              <a:rPr lang="fr-FR" dirty="0" err="1">
                <a:solidFill>
                  <a:srgbClr val="FF0000"/>
                </a:solidFill>
              </a:rPr>
              <a:t>tirante</a:t>
            </a:r>
            <a:r>
              <a:rPr lang="fr-FR" dirty="0">
                <a:solidFill>
                  <a:srgbClr val="FF0000"/>
                </a:solidFill>
              </a:rPr>
              <a:t> à gauche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724722" y="3995340"/>
            <a:ext cx="295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Cime légèrement à gauche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24722" y="2148014"/>
            <a:ext cx="311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Branche principale à gauche</a:t>
            </a:r>
          </a:p>
        </p:txBody>
      </p:sp>
    </p:spTree>
    <p:extLst>
      <p:ext uri="{BB962C8B-B14F-4D97-AF65-F5344CB8AC3E}">
        <p14:creationId xmlns:p14="http://schemas.microsoft.com/office/powerpoint/2010/main" val="76726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103834" cy="663146"/>
          </a:xfrm>
        </p:spPr>
        <p:txBody>
          <a:bodyPr>
            <a:normAutofit fontScale="90000"/>
          </a:bodyPr>
          <a:lstStyle/>
          <a:p>
            <a:r>
              <a:rPr lang="fr-FR" dirty="0"/>
              <a:t>Le point focal</a:t>
            </a:r>
            <a:br>
              <a:rPr lang="fr-FR" dirty="0"/>
            </a:br>
            <a:br>
              <a:rPr lang="fr-FR" dirty="0"/>
            </a:br>
            <a:br>
              <a:rPr lang="fr-FR" i="1" dirty="0"/>
            </a:br>
            <a:endParaRPr lang="fr-FR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28" y="2284156"/>
            <a:ext cx="5838642" cy="388143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25265" y="3608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525265" y="6096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où est-il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316097" y="1396314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fleurs, à droite</a:t>
            </a:r>
          </a:p>
        </p:txBody>
      </p:sp>
    </p:spTree>
    <p:extLst>
      <p:ext uri="{BB962C8B-B14F-4D97-AF65-F5344CB8AC3E}">
        <p14:creationId xmlns:p14="http://schemas.microsoft.com/office/powerpoint/2010/main" val="897468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Fin de la partie 2</a:t>
            </a:r>
          </a:p>
        </p:txBody>
      </p:sp>
      <p:pic>
        <p:nvPicPr>
          <p:cNvPr id="2050" name="Picture 2" descr="https://image.jimcdn.com/app/cms/image/transf/dimension=300x10000:format=jpg/path/saf4410a0b6432007/image/i305b7dce3b58287c/version/1329071051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02" y="1369950"/>
            <a:ext cx="6135370" cy="501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19845" y="873383"/>
            <a:ext cx="3435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Qu’en pensez-vous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543472" y="2569504"/>
            <a:ext cx="5151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Point focal : </a:t>
            </a:r>
            <a:r>
              <a:rPr lang="fr-FR" dirty="0" err="1"/>
              <a:t>djin</a:t>
            </a:r>
            <a:endParaRPr lang="fr-FR" dirty="0"/>
          </a:p>
          <a:p>
            <a:r>
              <a:rPr lang="fr-FR" dirty="0"/>
              <a:t>Vide principal déterminé par le tronc et le </a:t>
            </a:r>
            <a:r>
              <a:rPr lang="fr-FR" dirty="0" err="1"/>
              <a:t>djin</a:t>
            </a:r>
            <a:r>
              <a:rPr lang="fr-FR" dirty="0"/>
              <a:t>:</a:t>
            </a:r>
          </a:p>
          <a:p>
            <a:r>
              <a:rPr lang="fr-FR" dirty="0"/>
              <a:t> il est tout dentelé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819845" y="3865083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Masses foliaires bien déterminées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255955" y="4419943"/>
            <a:ext cx="3501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Manque un peu de perspective, </a:t>
            </a:r>
          </a:p>
          <a:p>
            <a:r>
              <a:rPr lang="fr-FR" dirty="0"/>
              <a:t>branche arrière peu visible</a:t>
            </a:r>
          </a:p>
        </p:txBody>
      </p:sp>
    </p:spTree>
    <p:extLst>
      <p:ext uri="{BB962C8B-B14F-4D97-AF65-F5344CB8AC3E}">
        <p14:creationId xmlns:p14="http://schemas.microsoft.com/office/powerpoint/2010/main" val="66495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 exemple de point focal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pic>
        <p:nvPicPr>
          <p:cNvPr id="5" name="Picture 2" descr="Résultat de recherche d'images pour &quot;bonsa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530" y="1843903"/>
            <a:ext cx="5881815" cy="406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ulle ronde 5"/>
          <p:cNvSpPr/>
          <p:nvPr/>
        </p:nvSpPr>
        <p:spPr>
          <a:xfrm>
            <a:off x="5695620" y="2645719"/>
            <a:ext cx="1260389" cy="10379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bois mort</a:t>
            </a:r>
          </a:p>
        </p:txBody>
      </p:sp>
    </p:spTree>
    <p:extLst>
      <p:ext uri="{BB962C8B-B14F-4D97-AF65-F5344CB8AC3E}">
        <p14:creationId xmlns:p14="http://schemas.microsoft.com/office/powerpoint/2010/main" val="21336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77335" y="588724"/>
            <a:ext cx="8596668" cy="1841326"/>
          </a:xfrm>
        </p:spPr>
        <p:txBody>
          <a:bodyPr>
            <a:noAutofit/>
          </a:bodyPr>
          <a:lstStyle/>
          <a:p>
            <a:r>
              <a:rPr lang="fr-FR" sz="4800" dirty="0"/>
              <a:t>Vide principal, secondaire, vides intérieurs, où sont-ils ?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Leur importance: permet au regard de plonger à travers l’arbre</a:t>
            </a:r>
          </a:p>
          <a:p>
            <a:r>
              <a:rPr lang="fr-FR" dirty="0"/>
              <a:t>Leur  forme: ils sont asymétriques et irréguliers </a:t>
            </a:r>
          </a:p>
        </p:txBody>
      </p:sp>
    </p:spTree>
    <p:extLst>
      <p:ext uri="{BB962C8B-B14F-4D97-AF65-F5344CB8AC3E}">
        <p14:creationId xmlns:p14="http://schemas.microsoft.com/office/powerpoint/2010/main" val="27237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bonsaï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3" y="293602"/>
            <a:ext cx="5085920" cy="372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567833" y="540311"/>
            <a:ext cx="626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Belle masse de feuillage mais le regard ne peut y pénétrer.</a:t>
            </a:r>
          </a:p>
        </p:txBody>
      </p:sp>
      <p:pic>
        <p:nvPicPr>
          <p:cNvPr id="4" name="Picture 2" descr="Résultat de recherche d'images pour &quot;erable bonsaï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315" y="1915297"/>
            <a:ext cx="4821520" cy="47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19509" y="4714649"/>
            <a:ext cx="26901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Ici nous pouvons voir</a:t>
            </a:r>
          </a:p>
          <a:p>
            <a:r>
              <a:rPr lang="fr-FR" dirty="0"/>
              <a:t>Le </a:t>
            </a:r>
            <a:r>
              <a:rPr lang="fr-FR" dirty="0" err="1"/>
              <a:t>nébari</a:t>
            </a:r>
            <a:r>
              <a:rPr lang="fr-FR" dirty="0"/>
              <a:t>,</a:t>
            </a:r>
          </a:p>
          <a:p>
            <a:r>
              <a:rPr lang="fr-FR" dirty="0"/>
              <a:t>Le tronc,</a:t>
            </a:r>
          </a:p>
          <a:p>
            <a:r>
              <a:rPr lang="fr-FR" dirty="0"/>
              <a:t>Les branches,</a:t>
            </a:r>
          </a:p>
          <a:p>
            <a:r>
              <a:rPr lang="fr-FR" dirty="0"/>
              <a:t>Les masses de feuillage,</a:t>
            </a:r>
          </a:p>
          <a:p>
            <a:r>
              <a:rPr lang="fr-FR" dirty="0"/>
              <a:t>Les vides. 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19509" y="4269806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Encore un érable forme balai,</a:t>
            </a:r>
          </a:p>
        </p:txBody>
      </p:sp>
    </p:spTree>
    <p:extLst>
      <p:ext uri="{BB962C8B-B14F-4D97-AF65-F5344CB8AC3E}">
        <p14:creationId xmlns:p14="http://schemas.microsoft.com/office/powerpoint/2010/main" val="2759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onsaï, Pin, Plante, Culture, Artist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2" y="585464"/>
            <a:ext cx="5713885" cy="379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42271" y="477142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Sur ce pin, les masses de feuillage, les vides sont bien visibles. Ils sont accentués par le bois mort, les racines.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931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vide principal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39114" y="1930400"/>
            <a:ext cx="3311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Où est-il ?</a:t>
            </a:r>
          </a:p>
          <a:p>
            <a:r>
              <a:rPr lang="fr-FR" dirty="0"/>
              <a:t>Comment le reconnaître ?</a:t>
            </a:r>
          </a:p>
        </p:txBody>
      </p:sp>
    </p:spTree>
    <p:extLst>
      <p:ext uri="{BB962C8B-B14F-4D97-AF65-F5344CB8AC3E}">
        <p14:creationId xmlns:p14="http://schemas.microsoft.com/office/powerpoint/2010/main" val="349390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d’un tronc sinueux</a:t>
            </a:r>
          </a:p>
        </p:txBody>
      </p:sp>
      <p:pic>
        <p:nvPicPr>
          <p:cNvPr id="3" name="Picture 2" descr="3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88" y="1629775"/>
            <a:ext cx="5666988" cy="464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5038725" cy="38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144777" y="4759890"/>
            <a:ext cx="2455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C’est la première courbe importante qui détermine le vide principal ((EVP)</a:t>
            </a:r>
          </a:p>
        </p:txBody>
      </p:sp>
      <p:sp>
        <p:nvSpPr>
          <p:cNvPr id="7" name="Bulle ronde 6"/>
          <p:cNvSpPr/>
          <p:nvPr/>
        </p:nvSpPr>
        <p:spPr>
          <a:xfrm>
            <a:off x="8580329" y="4759890"/>
            <a:ext cx="1490597" cy="31058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ICI</a:t>
            </a:r>
          </a:p>
        </p:txBody>
      </p:sp>
    </p:spTree>
    <p:extLst>
      <p:ext uri="{BB962C8B-B14F-4D97-AF65-F5344CB8AC3E}">
        <p14:creationId xmlns:p14="http://schemas.microsoft.com/office/powerpoint/2010/main" val="174391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d’un arbre penché </a:t>
            </a: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3855308" y="4436076"/>
            <a:ext cx="247135" cy="40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8" y="1351984"/>
            <a:ext cx="3800475" cy="349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jardinierparesseux.files.wordpress.com/2015/11/2015110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655" y="1378428"/>
            <a:ext cx="5060129" cy="506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64920" y="5035463"/>
            <a:ext cx="24676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présence du </a:t>
            </a:r>
            <a:r>
              <a:rPr lang="fr-FR" dirty="0" err="1"/>
              <a:t>djin</a:t>
            </a:r>
            <a:r>
              <a:rPr lang="fr-FR" dirty="0"/>
              <a:t> renforce l’espace vide principal qui sera du côté de l’inclinaison.</a:t>
            </a:r>
          </a:p>
        </p:txBody>
      </p:sp>
      <p:sp>
        <p:nvSpPr>
          <p:cNvPr id="7" name="Bulle ronde 6"/>
          <p:cNvSpPr/>
          <p:nvPr/>
        </p:nvSpPr>
        <p:spPr>
          <a:xfrm>
            <a:off x="7319719" y="4688556"/>
            <a:ext cx="1490597" cy="31058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ICI</a:t>
            </a:r>
          </a:p>
        </p:txBody>
      </p:sp>
      <p:sp>
        <p:nvSpPr>
          <p:cNvPr id="10" name="Bulle ronde 9"/>
          <p:cNvSpPr/>
          <p:nvPr/>
        </p:nvSpPr>
        <p:spPr>
          <a:xfrm>
            <a:off x="1855652" y="4032579"/>
            <a:ext cx="1490597" cy="31058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ICI</a:t>
            </a:r>
          </a:p>
        </p:txBody>
      </p:sp>
    </p:spTree>
    <p:extLst>
      <p:ext uri="{BB962C8B-B14F-4D97-AF65-F5344CB8AC3E}">
        <p14:creationId xmlns:p14="http://schemas.microsoft.com/office/powerpoint/2010/main" val="29978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397</TotalTime>
  <Words>430</Words>
  <Application>Microsoft Office PowerPoint</Application>
  <PresentationFormat>Breedbeeld</PresentationFormat>
  <Paragraphs>76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Facette</vt:lpstr>
      <vt:lpstr>ESTHETIQUE-Les vides</vt:lpstr>
      <vt:lpstr>Le point focal   </vt:lpstr>
      <vt:lpstr>autre exemple de point focal  </vt:lpstr>
      <vt:lpstr>Vide principal, secondaire, vides intérieurs, où sont-ils ?</vt:lpstr>
      <vt:lpstr>PowerPoint-presentatie</vt:lpstr>
      <vt:lpstr>PowerPoint-presentatie</vt:lpstr>
      <vt:lpstr>Le vide principal</vt:lpstr>
      <vt:lpstr>Cas d’un tronc sinueux</vt:lpstr>
      <vt:lpstr>Cas d’un arbre penché </vt:lpstr>
      <vt:lpstr>Cas du style droit</vt:lpstr>
      <vt:lpstr>Les autres vides</vt:lpstr>
      <vt:lpstr>PowerPoint-presentatie</vt:lpstr>
      <vt:lpstr>Les plans, l’effet de perspective</vt:lpstr>
      <vt:lpstr>Le rôle des branches</vt:lpstr>
      <vt:lpstr>PowerPoint-presentatie</vt:lpstr>
      <vt:lpstr>PowerPoint-presentatie</vt:lpstr>
      <vt:lpstr>Qu’ en pensez-vous ?</vt:lpstr>
      <vt:lpstr>Les masses foliaires jouent aussi leur rôle</vt:lpstr>
      <vt:lpstr>Et, au fait, où est l’espace vide principal ? </vt:lpstr>
      <vt:lpstr>Fin de la partie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ESHETIQUE</dc:title>
  <dc:creator>yolande COUDRIN</dc:creator>
  <cp:lastModifiedBy>ruud halink</cp:lastModifiedBy>
  <cp:revision>30</cp:revision>
  <dcterms:created xsi:type="dcterms:W3CDTF">2017-11-02T21:20:30Z</dcterms:created>
  <dcterms:modified xsi:type="dcterms:W3CDTF">2017-11-15T21:45:00Z</dcterms:modified>
</cp:coreProperties>
</file>