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notesMasterIdLst>
    <p:notesMasterId r:id="rId42"/>
  </p:notesMasterIdLst>
  <p:sldIdLst>
    <p:sldId id="256" r:id="rId8"/>
    <p:sldId id="257" r:id="rId9"/>
    <p:sldId id="296" r:id="rId10"/>
    <p:sldId id="258" r:id="rId11"/>
    <p:sldId id="259" r:id="rId12"/>
    <p:sldId id="291" r:id="rId13"/>
    <p:sldId id="290" r:id="rId14"/>
    <p:sldId id="260" r:id="rId15"/>
    <p:sldId id="261" r:id="rId16"/>
    <p:sldId id="289" r:id="rId17"/>
    <p:sldId id="271" r:id="rId18"/>
    <p:sldId id="272" r:id="rId19"/>
    <p:sldId id="297" r:id="rId20"/>
    <p:sldId id="266" r:id="rId21"/>
    <p:sldId id="267" r:id="rId22"/>
    <p:sldId id="275" r:id="rId23"/>
    <p:sldId id="276" r:id="rId24"/>
    <p:sldId id="292" r:id="rId25"/>
    <p:sldId id="273" r:id="rId26"/>
    <p:sldId id="274" r:id="rId27"/>
    <p:sldId id="277" r:id="rId28"/>
    <p:sldId id="278" r:id="rId29"/>
    <p:sldId id="262" r:id="rId30"/>
    <p:sldId id="294" r:id="rId31"/>
    <p:sldId id="263" r:id="rId32"/>
    <p:sldId id="280" r:id="rId33"/>
    <p:sldId id="281" r:id="rId34"/>
    <p:sldId id="264" r:id="rId35"/>
    <p:sldId id="295" r:id="rId36"/>
    <p:sldId id="265" r:id="rId37"/>
    <p:sldId id="279" r:id="rId38"/>
    <p:sldId id="282" r:id="rId39"/>
    <p:sldId id="285" r:id="rId40"/>
    <p:sldId id="286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18" autoAdjust="0"/>
  </p:normalViewPr>
  <p:slideViewPr>
    <p:cSldViewPr>
      <p:cViewPr varScale="1">
        <p:scale>
          <a:sx n="65" d="100"/>
          <a:sy n="65" d="100"/>
        </p:scale>
        <p:origin x="-130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5C51-FC2E-4B6E-8D50-61B7324595F5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B659A-91E5-4494-A69E-5DE4FF0C3F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62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 smtClean="0"/>
              <a:t>Support contre</a:t>
            </a:r>
            <a:r>
              <a:rPr lang="fr-FR" sz="1000" baseline="0" dirty="0" smtClean="0"/>
              <a:t> support: si la plante d’accompagnement est installée sur une lauze, ne pas la présenter en plus sur une pierre plate en guise de tablette. </a:t>
            </a:r>
          </a:p>
          <a:p>
            <a:r>
              <a:rPr lang="fr-FR" sz="1000" baseline="0" dirty="0" smtClean="0"/>
              <a:t>Ceci vaut pour le bonsaï.</a:t>
            </a:r>
          </a:p>
          <a:p>
            <a:r>
              <a:rPr lang="fr-FR" sz="1000" baseline="0" dirty="0" smtClean="0"/>
              <a:t>Shitakusa ou Bonsaï: à ne jamais poser directement sur le tokonoma car il doit rester propre.</a:t>
            </a:r>
          </a:p>
          <a:p>
            <a:r>
              <a:rPr lang="fr-FR" sz="1000" baseline="0" dirty="0" smtClean="0"/>
              <a:t>Au Japon, le tokonoma, est une alcôve sacrée, présente dans toutes les maisons traditionnelles. Au départ, elle était faite pour honorer les Dieux, rendre grâce à un invité prestigieux.</a:t>
            </a:r>
          </a:p>
          <a:p>
            <a:endParaRPr lang="fr-FR" sz="1000" baseline="0" dirty="0" smtClean="0"/>
          </a:p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7857-EE1C-42F1-A225-F0E661B9E8FA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Représenter le temps qui passe et l’éphémère beauté (</a:t>
            </a: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wabi sabi).</a:t>
            </a:r>
          </a:p>
          <a:p>
            <a:r>
              <a:rPr lang="fr-FR" sz="900" dirty="0" smtClean="0"/>
              <a:t>En harmonie =  Doit être à l’image de</a:t>
            </a:r>
            <a:r>
              <a:rPr lang="fr-FR" sz="900" baseline="0" dirty="0" smtClean="0"/>
              <a:t> son grand frère le bonsaï: condensé et compacté.</a:t>
            </a:r>
          </a:p>
          <a:p>
            <a:r>
              <a:rPr lang="fr-FR" sz="900" baseline="0" dirty="0" smtClean="0"/>
              <a:t>Pas de domination ou soumission mais simplement une composition harmonieuse entre les deux qui sera très agréable à regarder.</a:t>
            </a:r>
          </a:p>
          <a:p>
            <a:r>
              <a:rPr lang="fr-FR" sz="900" baseline="0" dirty="0" smtClean="0"/>
              <a:t>Il est là pour mettre en avant la beauté de la sobriété , de la simplicité, à l’instar du bonsaï qui lui peut avoir un caractère extravagant selon sa forme, son feuillage, ses fleurs ou ses fruits.</a:t>
            </a:r>
            <a:endParaRPr lang="fr-FR" sz="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7857-EE1C-42F1-A225-F0E661B9E8FA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2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Ces règles permettent aux éléments présentés de remplir harmonieusement</a:t>
            </a:r>
            <a:r>
              <a:rPr lang="fr-FR" baseline="0" dirty="0" smtClean="0"/>
              <a:t> l’espace de présentation,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7857-EE1C-42F1-A225-F0E661B9E8FA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2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 smtClean="0"/>
              <a:t>Le Shitakusa sera placé dans la direction que donne l’arbre principal</a:t>
            </a:r>
            <a:r>
              <a:rPr lang="fr-FR" sz="1000" baseline="0" dirty="0" smtClean="0"/>
              <a:t> avec un espace vide suffisamment grand, afin de laisser la place à l’imagination  du spectateur pour </a:t>
            </a:r>
          </a:p>
          <a:p>
            <a:r>
              <a:rPr lang="fr-FR" sz="1000" baseline="0" dirty="0" smtClean="0"/>
              <a:t>qu’il découvre le paysage qui se cache derrière la présentation, ainsi que l’émotion et la sensibilité qu’à voulu faire passer le passionné dans sa présentation.</a:t>
            </a:r>
          </a:p>
          <a:p>
            <a:r>
              <a:rPr lang="fr-FR" sz="1000" baseline="0" dirty="0" smtClean="0"/>
              <a:t>Bonsaï= Akebia Quinata = plante grimpante pouvant atteindre 10 m </a:t>
            </a:r>
            <a:r>
              <a:rPr lang="fr-FR" sz="1000" baseline="0" dirty="0" smtClean="0">
                <a:latin typeface="Batang"/>
                <a:ea typeface="Batang"/>
              </a:rPr>
              <a:t>►</a:t>
            </a:r>
            <a:r>
              <a:rPr lang="fr-FR" sz="1000" baseline="0" dirty="0" smtClean="0">
                <a:latin typeface="+mn-lt"/>
                <a:ea typeface="Batang"/>
              </a:rPr>
              <a:t>celle-ci ne fait que 55cm à fleurs pourpre brun, sentant la vanille et donnant des fruits en forme de saucisses.</a:t>
            </a:r>
          </a:p>
          <a:p>
            <a:r>
              <a:rPr lang="fr-FR" sz="1000" baseline="0" dirty="0" smtClean="0">
                <a:latin typeface="+mn-lt"/>
                <a:ea typeface="Batang"/>
              </a:rPr>
              <a:t>                                               rare grimpante supportant l’ombre. </a:t>
            </a:r>
            <a:endParaRPr lang="fr-FR" sz="1000" baseline="0" dirty="0" smtClean="0">
              <a:latin typeface="+mn-lt"/>
            </a:endParaRPr>
          </a:p>
          <a:p>
            <a:endParaRPr lang="fr-FR" sz="11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7857-EE1C-42F1-A225-F0E661B9E8FA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Le bonsaï semble perdu, tout seul dans l'espace de présentation : le kakemono et la tablette haute (pour cascade) ne suffisent pas à masquer le problème</a:t>
            </a:r>
            <a:r>
              <a:rPr lang="fr-FR" baseline="0" dirty="0" smtClean="0">
                <a:effectLst/>
              </a:rPr>
              <a:t> !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B659A-91E5-4494-A69E-5DE4FF0C3F2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93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 arbre ne</a:t>
            </a:r>
            <a:r>
              <a:rPr lang="fr-FR" baseline="0" dirty="0" smtClean="0"/>
              <a:t> dépasse pas les 45 cm.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B659A-91E5-4494-A69E-5DE4FF0C3F2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58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la tablette du feuillu devrait être moins lourde et comporter des barreaux.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B659A-91E5-4494-A69E-5DE4FF0C3F2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3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EFA3-6037-4856-88F0-EB725A716C9A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9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78A-1AB5-41CB-ABA8-3CF2BBF6C41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7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BC82-91EE-4DAE-B209-0891BDF28FCF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58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7BD3-F10B-4C3B-9B26-3CCDF78B7374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7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ABC3-C750-4FE4-8765-A6FA863679F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3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8A-5F89-4E30-853A-7D65E32F5C00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3105-0DFE-44AD-8F37-3D9D7AC8AF12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5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F45-7E19-4850-92A1-BA242F25AB79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2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DCEA-BC60-4CFA-896E-AFDB9B6A77C6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0F9-F047-4CED-9AA1-F4BE05535F3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07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4ABF-EC80-46BA-A699-CCD84C75B3A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1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EFA3-6037-4856-88F0-EB725A716C9A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37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78A-1AB5-41CB-ABA8-3CF2BBF6C41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1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BC82-91EE-4DAE-B209-0891BDF28FCF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17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7BD3-F10B-4C3B-9B26-3CCDF78B7374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ABC3-C750-4FE4-8765-A6FA863679F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93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8A-5F89-4E30-853A-7D65E32F5C00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23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3105-0DFE-44AD-8F37-3D9D7AC8AF12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3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F45-7E19-4850-92A1-BA242F25AB79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DCEA-BC60-4CFA-896E-AFDB9B6A77C6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49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0F9-F047-4CED-9AA1-F4BE05535F3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97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4ABF-EC80-46BA-A699-CCD84C75B3A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1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EFA3-6037-4856-88F0-EB725A716C9A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1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78A-1AB5-41CB-ABA8-3CF2BBF6C41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35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BC82-91EE-4DAE-B209-0891BDF28FCF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8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7BD3-F10B-4C3B-9B26-3CCDF78B7374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43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ABC3-C750-4FE4-8765-A6FA863679F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12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8A-5F89-4E30-853A-7D65E32F5C00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3105-0DFE-44AD-8F37-3D9D7AC8AF12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96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F45-7E19-4850-92A1-BA242F25AB79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6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DCEA-BC60-4CFA-896E-AFDB9B6A77C6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57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0F9-F047-4CED-9AA1-F4BE05535F3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85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4ABF-EC80-46BA-A699-CCD84C75B3A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77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EFA3-6037-4856-88F0-EB725A716C9A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7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78A-1AB5-41CB-ABA8-3CF2BBF6C41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43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BC82-91EE-4DAE-B209-0891BDF28FCF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0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7BD3-F10B-4C3B-9B26-3CCDF78B7374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20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ABC3-C750-4FE4-8765-A6FA863679F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2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8A-5F89-4E30-853A-7D65E32F5C00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3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3105-0DFE-44AD-8F37-3D9D7AC8AF12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03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F45-7E19-4850-92A1-BA242F25AB79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08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DCEA-BC60-4CFA-896E-AFDB9B6A77C6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0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0F9-F047-4CED-9AA1-F4BE05535F3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98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4ABF-EC80-46BA-A699-CCD84C75B3A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410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EFA3-6037-4856-88F0-EB725A716C9A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92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78A-1AB5-41CB-ABA8-3CF2BBF6C41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98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BC82-91EE-4DAE-B209-0891BDF28FCF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31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7BD3-F10B-4C3B-9B26-3CCDF78B7374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6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ABC3-C750-4FE4-8765-A6FA863679F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65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8A-5F89-4E30-853A-7D65E32F5C00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89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3105-0DFE-44AD-8F37-3D9D7AC8AF12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02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F45-7E19-4850-92A1-BA242F25AB79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351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DCEA-BC60-4CFA-896E-AFDB9B6A77C6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024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0F9-F047-4CED-9AA1-F4BE05535F3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85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4ABF-EC80-46BA-A699-CCD84C75B3A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351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EFA3-6037-4856-88F0-EB725A716C9A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6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278A-1AB5-41CB-ABA8-3CF2BBF6C41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47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BC82-91EE-4DAE-B209-0891BDF28FCF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24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7BD3-F10B-4C3B-9B26-3CCDF78B7374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694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ABC3-C750-4FE4-8765-A6FA863679F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10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B8A-5F89-4E30-853A-7D65E32F5C00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67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3105-0DFE-44AD-8F37-3D9D7AC8AF12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18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F45-7E19-4850-92A1-BA242F25AB79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533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DCEA-BC60-4CFA-896E-AFDB9B6A77C6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232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0F9-F047-4CED-9AA1-F4BE05535F3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769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4ABF-EC80-46BA-A699-CCD84C75B3A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55E872-9CA4-4CE7-8175-F44F6BA18410}" type="datetimeFigureOut">
              <a:rPr lang="fr-FR" smtClean="0"/>
              <a:t>22/01/2018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B3474-3173-4B01-BA2C-E292019EF943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15EA2-A5A6-4EB7-A9F9-09F26D46F0B8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54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15EA2-A5A6-4EB7-A9F9-09F26D46F0B8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84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15EA2-A5A6-4EB7-A9F9-09F26D46F0B8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15EA2-A5A6-4EB7-A9F9-09F26D46F0B8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74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15EA2-A5A6-4EB7-A9F9-09F26D46F0B8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04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15EA2-A5A6-4EB7-A9F9-09F26D46F0B8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22/01/2018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66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5472608"/>
          </a:xfrm>
        </p:spPr>
        <p:txBody>
          <a:bodyPr>
            <a:normAutofit/>
          </a:bodyPr>
          <a:lstStyle/>
          <a:p>
            <a:pPr algn="ctr"/>
            <a:r>
              <a:rPr lang="fr-FR" sz="8800" dirty="0" smtClean="0"/>
              <a:t>Présentation de nos Bonsaï:     Les défauts à éviter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41421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 descr="C:\Users\GIRAULT\Pictures\presentation-gran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6" y="816145"/>
            <a:ext cx="4171310" cy="27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RAULT\Pictures\presentation-gran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01" y="3717032"/>
            <a:ext cx="4315326" cy="287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vers le haut 3"/>
          <p:cNvSpPr/>
          <p:nvPr/>
        </p:nvSpPr>
        <p:spPr>
          <a:xfrm>
            <a:off x="2411760" y="3717032"/>
            <a:ext cx="432048" cy="72008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prstClr val="black"/>
                </a:solidFill>
              </a:ln>
              <a:solidFill>
                <a:srgbClr val="080808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8841" y="4653135"/>
            <a:ext cx="193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Axe espace présentation</a:t>
            </a:r>
            <a:endParaRPr lang="fr-FR" sz="2400" b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56720" y="1277471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L’arbre et la  plante sont </a:t>
            </a:r>
          </a:p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décentrés</a:t>
            </a:r>
            <a:endParaRPr lang="fr-FR" sz="4000" b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45251" y="692696"/>
            <a:ext cx="24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Petit rappel :</a:t>
            </a:r>
            <a:endParaRPr lang="fr-FR" sz="32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707904" y="5805264"/>
            <a:ext cx="132478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051557" y="605208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Plante d’accent</a:t>
            </a:r>
            <a:endParaRPr lang="fr-FR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43608" y="2836985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08475" y="38478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Arbre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583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1" y="1268760"/>
            <a:ext cx="844231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868650"/>
            <a:ext cx="435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9930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33" y="908720"/>
            <a:ext cx="6887481" cy="3994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810" y="534940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</a:t>
            </a:r>
            <a:r>
              <a:rPr lang="fr-FR" sz="2400" b="1" dirty="0" smtClean="0"/>
              <a:t>'est une très belle forêt, mais elle devrait être accompagnée d'un shitakusa. </a:t>
            </a:r>
          </a:p>
          <a:p>
            <a:pPr algn="ctr"/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88520" y="51906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Réponse: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488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83207"/>
            <a:ext cx="4824536" cy="722344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Choix des pots</a:t>
            </a:r>
            <a:endParaRPr lang="fr-FR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138244">
            <a:off x="280163" y="602333"/>
            <a:ext cx="23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Petit rappel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27380"/>
            <a:ext cx="6149073" cy="455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idx="4294967295"/>
          </p:nvPr>
        </p:nvSpPr>
        <p:spPr>
          <a:xfrm>
            <a:off x="261428" y="5779573"/>
            <a:ext cx="846043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Baskerville Old Face" panose="02020602080505020303" pitchFamily="18" charset="0"/>
              </a:rPr>
              <a:t>Dans une présentation à plusieurs éléments,  les pots doivent être de forme, de couleur et de texture différente.</a:t>
            </a:r>
            <a:endParaRPr lang="fr-FR" sz="24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7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0" y="1025735"/>
            <a:ext cx="7376100" cy="49235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96300" y="6032084"/>
            <a:ext cx="435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7288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80" y="764704"/>
            <a:ext cx="6688384" cy="446449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51723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Baskerville Old Face" panose="02020602080505020303" pitchFamily="18" charset="0"/>
              </a:rPr>
              <a:t>A</a:t>
            </a:r>
            <a:r>
              <a:rPr lang="fr-FR" sz="2400" dirty="0" smtClean="0">
                <a:effectLst/>
                <a:latin typeface="Baskerville Old Face" panose="02020602080505020303" pitchFamily="18" charset="0"/>
              </a:rPr>
              <a:t>rbre et shitakusa sont sur une Jita, c'est répétitif !                            </a:t>
            </a:r>
          </a:p>
          <a:p>
            <a:r>
              <a:rPr lang="fr-FR" sz="2400" dirty="0"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                   </a:t>
            </a:r>
            <a:r>
              <a:rPr lang="fr-FR" sz="2400" dirty="0" smtClean="0">
                <a:effectLst/>
                <a:latin typeface="Baskerville Old Face" panose="02020602080505020303" pitchFamily="18" charset="0"/>
              </a:rPr>
              <a:t>Or la répétition est à proscrire... 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986274">
            <a:off x="162097" y="115758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Réponse: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6" y="1081898"/>
            <a:ext cx="8148614" cy="5011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7584" y="6120716"/>
            <a:ext cx="435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890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40" y="908720"/>
            <a:ext cx="5878296" cy="3615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8674" y="4653136"/>
            <a:ext cx="827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Baskerville Old Face" panose="02020602080505020303" pitchFamily="18" charset="0"/>
              </a:rPr>
              <a:t>C’est à l’envers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76914" y="5397023"/>
            <a:ext cx="7615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askerville Old Face" panose="02020602080505020303" pitchFamily="18" charset="0"/>
              </a:rPr>
              <a:t>Le mouvement de </a:t>
            </a:r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</a:rPr>
              <a:t>l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’arbre est </a:t>
            </a:r>
            <a:r>
              <a:rPr lang="fr-FR" sz="2400" dirty="0" smtClean="0">
                <a:latin typeface="Baskerville Old Face" panose="02020602080505020303" pitchFamily="18" charset="0"/>
              </a:rPr>
              <a:t>vers la gauche !</a:t>
            </a:r>
          </a:p>
          <a:p>
            <a:r>
              <a:rPr lang="fr-FR" sz="2400" dirty="0" smtClean="0">
                <a:latin typeface="Baskerville Old Face" panose="02020602080505020303" pitchFamily="18" charset="0"/>
                <a:sym typeface="Wingdings"/>
              </a:rPr>
              <a:t> </a:t>
            </a:r>
            <a:r>
              <a:rPr lang="fr-FR" sz="2400" dirty="0" smtClean="0">
                <a:latin typeface="Baskerville Old Face" panose="02020602080505020303" pitchFamily="18" charset="0"/>
              </a:rPr>
              <a:t>le repositionner à droite </a:t>
            </a:r>
          </a:p>
          <a:p>
            <a:pPr marL="342900" indent="-342900">
              <a:buFont typeface="Wingdings"/>
              <a:buChar char="è"/>
            </a:pP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Positionner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le </a:t>
            </a:r>
            <a:r>
              <a:rPr lang="fr-FR" sz="2400" dirty="0" smtClean="0">
                <a:latin typeface="Baskerville Old Face" panose="02020602080505020303" pitchFamily="18" charset="0"/>
              </a:rPr>
              <a:t>shitakusa à </a:t>
            </a:r>
            <a:r>
              <a:rPr lang="fr-FR" sz="2400" dirty="0" smtClean="0">
                <a:latin typeface="Baskerville Old Face" panose="02020602080505020303" pitchFamily="18" charset="0"/>
              </a:rPr>
              <a:t>gauche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1476" y="48910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Réponse: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542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60848"/>
            <a:ext cx="4972749" cy="403244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fr-F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08104" y="125946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« Direction du bonsaï » </a:t>
            </a:r>
            <a:endParaRPr lang="fr-FR" sz="2800" b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2063913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L</a:t>
            </a:r>
            <a:r>
              <a:rPr lang="fr-FR" sz="40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’arbre principal se dirige vers le Shitakusa           et vice versa…</a:t>
            </a:r>
            <a:endParaRPr lang="fr-FR" sz="4000" b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Flèche droite rayée 5"/>
          <p:cNvSpPr/>
          <p:nvPr/>
        </p:nvSpPr>
        <p:spPr>
          <a:xfrm rot="8616909">
            <a:off x="4753569" y="1120066"/>
            <a:ext cx="1389813" cy="58335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11560" y="970304"/>
            <a:ext cx="2808312" cy="578328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Petit rappel:</a:t>
            </a:r>
            <a:endParaRPr lang="fr-FR" sz="4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8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80853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71600" y="6385456"/>
            <a:ext cx="435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1003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76464"/>
          </a:xfrm>
        </p:spPr>
        <p:txBody>
          <a:bodyPr>
            <a:noAutofit/>
          </a:bodyPr>
          <a:lstStyle/>
          <a:p>
            <a:pPr marL="0" indent="0" algn="ctr">
              <a:buClrTx/>
              <a:buNone/>
            </a:pPr>
            <a:r>
              <a:rPr lang="fr-FR" sz="4000" b="1" dirty="0">
                <a:latin typeface="Baskerville Old Face" panose="02020602080505020303" pitchFamily="18" charset="0"/>
              </a:rPr>
              <a:t>La présentation des </a:t>
            </a:r>
            <a:r>
              <a:rPr lang="fr-FR" sz="4000" b="1" dirty="0" smtClean="0">
                <a:latin typeface="Baskerville Old Face" panose="02020602080505020303" pitchFamily="18" charset="0"/>
              </a:rPr>
              <a:t>bonsaïs </a:t>
            </a:r>
            <a:r>
              <a:rPr lang="fr-FR" sz="4000" b="1" dirty="0">
                <a:latin typeface="Baskerville Old Face" panose="02020602080505020303" pitchFamily="18" charset="0"/>
              </a:rPr>
              <a:t>obéit à des règles strictes qui sont la garantie d'une composition réussie et, selon les Japonais, "respectueuse" du visiteur. </a:t>
            </a:r>
            <a:r>
              <a:rPr lang="fr-FR" sz="4000" b="1" dirty="0" smtClean="0">
                <a:latin typeface="Baskerville Old Face" panose="02020602080505020303" pitchFamily="18" charset="0"/>
              </a:rPr>
              <a:t>   Or </a:t>
            </a:r>
            <a:r>
              <a:rPr lang="fr-FR" sz="4000" b="1" dirty="0">
                <a:latin typeface="Baskerville Old Face" panose="02020602080505020303" pitchFamily="18" charset="0"/>
              </a:rPr>
              <a:t>souvent, on constate certains manquements à ces règles</a:t>
            </a:r>
            <a:r>
              <a:rPr lang="fr-FR" sz="4000" b="1" dirty="0" smtClean="0">
                <a:latin typeface="Baskerville Old Face" panose="02020602080505020303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39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29" y="725652"/>
            <a:ext cx="5407024" cy="4055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4769857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askerville Old Face" panose="02020602080505020303" pitchFamily="18" charset="0"/>
              </a:rPr>
              <a:t>Le kakemono n’est pas à sa place: </a:t>
            </a:r>
          </a:p>
          <a:p>
            <a:r>
              <a:rPr lang="fr-FR" sz="2000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 </a:t>
            </a:r>
            <a:r>
              <a:rPr lang="fr-FR" sz="2000" dirty="0" smtClean="0">
                <a:latin typeface="Baskerville Old Face" panose="02020602080505020303" pitchFamily="18" charset="0"/>
              </a:rPr>
              <a:t>doit être au </a:t>
            </a:r>
            <a:r>
              <a:rPr lang="fr-FR" sz="2000" b="1" dirty="0" smtClean="0">
                <a:latin typeface="Baskerville Old Face" panose="02020602080505020303" pitchFamily="18" charset="0"/>
              </a:rPr>
              <a:t>centre</a:t>
            </a:r>
            <a:r>
              <a:rPr lang="fr-FR" sz="2000" dirty="0" smtClean="0">
                <a:latin typeface="Baskerville Old Face" panose="02020602080505020303" pitchFamily="18" charset="0"/>
              </a:rPr>
              <a:t> de l’espace d’exposition donc plus à droite.</a:t>
            </a:r>
          </a:p>
          <a:p>
            <a:endParaRPr lang="fr-FR" sz="2000" dirty="0" smtClean="0">
              <a:latin typeface="Baskerville Old Face" panose="02020602080505020303" pitchFamily="18" charset="0"/>
            </a:endParaRPr>
          </a:p>
          <a:p>
            <a:endParaRPr lang="fr-FR" sz="2000" dirty="0">
              <a:latin typeface="Baskerville Old Face" panose="0202060208050502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5517232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askerville Old Face" panose="02020602080505020303" pitchFamily="18" charset="0"/>
              </a:rPr>
              <a:t>Les 2 plantes ne « se regardent pas »:</a:t>
            </a:r>
          </a:p>
          <a:p>
            <a:r>
              <a:rPr lang="fr-FR" sz="2000" dirty="0">
                <a:latin typeface="Baskerville Old Face" panose="02020602080505020303" pitchFamily="18" charset="0"/>
              </a:rPr>
              <a:t>M</a:t>
            </a:r>
            <a:r>
              <a:rPr lang="fr-FR" sz="2000" dirty="0" smtClean="0">
                <a:latin typeface="Baskerville Old Face" panose="02020602080505020303" pitchFamily="18" charset="0"/>
              </a:rPr>
              <a:t>ouvement de l’arbre vers la droite donc</a:t>
            </a:r>
          </a:p>
          <a:p>
            <a:r>
              <a:rPr lang="fr-FR" sz="2000" dirty="0"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 repositionner l’arbre à gauche et le Shitakusa à droite.</a:t>
            </a:r>
            <a:endParaRPr lang="fr-FR" sz="2000" dirty="0">
              <a:latin typeface="Baskerville Old Face" panose="0202060208050502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0917087">
            <a:off x="279372" y="124163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Réponse</a:t>
            </a:r>
            <a:r>
              <a:rPr lang="fr-FR" sz="2400" b="1" dirty="0" smtClean="0"/>
              <a:t>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338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791266" cy="486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6045151"/>
            <a:ext cx="435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2421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43645"/>
            <a:ext cx="6703168" cy="4189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71600" y="5262299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askerville Old Face" panose="02020602080505020303" pitchFamily="18" charset="0"/>
              </a:rPr>
              <a:t>Le mouvement de l’arbre est vers la droite:</a:t>
            </a:r>
          </a:p>
          <a:p>
            <a:r>
              <a:rPr lang="fr-FR" sz="2400" dirty="0" smtClean="0">
                <a:latin typeface="Baskerville Old Face" panose="02020602080505020303" pitchFamily="18" charset="0"/>
                <a:sym typeface="Wingdings"/>
              </a:rPr>
              <a:t> </a:t>
            </a:r>
            <a:r>
              <a:rPr lang="fr-FR" sz="2400" dirty="0" smtClean="0">
                <a:latin typeface="Baskerville Old Face" panose="02020602080505020303" pitchFamily="18" charset="0"/>
              </a:rPr>
              <a:t>l’arbre devrait être placé à gauche. </a:t>
            </a:r>
          </a:p>
          <a:p>
            <a:r>
              <a:rPr lang="fr-FR" sz="2400" dirty="0" smtClean="0">
                <a:latin typeface="Baskerville Old Face" panose="02020602080505020303" pitchFamily="18" charset="0"/>
                <a:sym typeface="Wingdings"/>
              </a:rPr>
              <a:t></a:t>
            </a:r>
            <a:r>
              <a:rPr lang="fr-FR" sz="2400" dirty="0" smtClean="0">
                <a:latin typeface="Baskerville Old Face" panose="02020602080505020303" pitchFamily="18" charset="0"/>
              </a:rPr>
              <a:t> le shitakusa à droite.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5387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Réponse: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6953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63225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23744" y="5805264"/>
            <a:ext cx="728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</a:p>
          <a:p>
            <a:r>
              <a:rPr lang="fr-FR" sz="1600" dirty="0" smtClean="0"/>
              <a:t>(s’agissant d’un petit arbre de moins de 45 cm) 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916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63794"/>
            <a:ext cx="8375227" cy="1224136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fr-FR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fr-FR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fr-FR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fr-FR" sz="3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fr-FR" sz="3600" b="1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fr-FR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fr-FR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fr-FR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Nombre </a:t>
            </a:r>
            <a:r>
              <a:rPr lang="fr-FR" sz="3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d’éléments dans la </a:t>
            </a:r>
            <a:r>
              <a:rPr lang="fr-FR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présentation </a:t>
            </a:r>
            <a:r>
              <a:rPr lang="fr-FR" sz="3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fr-FR" sz="3600" b="1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endParaRPr lang="fr-FR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1700808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   </a:t>
            </a:r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</a:rPr>
              <a:t>G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rand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arbre      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   </a:t>
            </a:r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P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résentation </a:t>
            </a:r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à </a:t>
            </a:r>
            <a:r>
              <a:rPr lang="fr-FR" sz="2400" b="1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2 éléments</a:t>
            </a:r>
            <a:endParaRPr lang="fr-FR" sz="2400" b="1" dirty="0" smtClean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   (</a:t>
            </a:r>
            <a:r>
              <a:rPr lang="fr-FR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45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à </a:t>
            </a:r>
            <a:r>
              <a:rPr lang="fr-FR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100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cm )            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1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Bonsaï </a:t>
            </a:r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+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1 Shitakusa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  <a:endParaRPr lang="fr-FR" sz="24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endParaRPr lang="fr-FR" sz="2400" dirty="0" smtClean="0">
              <a:solidFill>
                <a:prstClr val="black"/>
              </a:solidFill>
              <a:latin typeface="Baskerville Old Face" panose="02020602080505020303" pitchFamily="18" charset="0"/>
              <a:sym typeface="Wingdings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                                               </a:t>
            </a:r>
            <a:endParaRPr lang="fr-FR" sz="24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314096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   P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etit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arbre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        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    Présentation à 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3 éléments </a:t>
            </a:r>
          </a:p>
          <a:p>
            <a:r>
              <a:rPr lang="fr-FR" sz="2400" b="1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    </a:t>
            </a:r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</a:rPr>
              <a:t> (</a:t>
            </a:r>
            <a:r>
              <a:rPr lang="fr-FR" sz="2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≤</a:t>
            </a:r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45</a:t>
            </a:r>
            <a:r>
              <a:rPr lang="fr-FR" sz="24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 cm) 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                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1 Bonsaï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principal</a:t>
            </a:r>
          </a:p>
          <a:p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                                      +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1 Bonsaï d’accompagnement                  </a:t>
            </a:r>
          </a:p>
          <a:p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                                     + 1 Shitakusa  </a:t>
            </a:r>
            <a:endParaRPr lang="fr-FR" sz="24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928" y="4514344"/>
            <a:ext cx="7596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T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rès petits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arbres </a:t>
            </a:r>
          </a:p>
          <a:p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 </a:t>
            </a:r>
            <a:r>
              <a:rPr lang="fr-FR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entre 15 et 25 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cm   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 </a:t>
            </a:r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présentation de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Shohin</a:t>
            </a:r>
            <a:endParaRPr lang="fr-FR" sz="24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r>
              <a:rPr lang="fr-FR" sz="2400" b="1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 </a:t>
            </a:r>
            <a:r>
              <a:rPr lang="fr-FR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moins 10 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cm          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 </a:t>
            </a:r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présentation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de Mame</a:t>
            </a:r>
          </a:p>
          <a:p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                                         +1 Bonsaï d’accompagnement     </a:t>
            </a:r>
          </a:p>
          <a:p>
            <a:r>
              <a:rPr lang="fr-FR" sz="2400" dirty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Baskerville Old Face" panose="02020602080505020303" pitchFamily="18" charset="0"/>
                <a:sym typeface="Wingdings"/>
              </a:rPr>
              <a:t>                                          +1 shitakusa   </a:t>
            </a:r>
            <a:r>
              <a:rPr lang="fr-FR" sz="2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                    </a:t>
            </a:r>
            <a:endParaRPr lang="fr-FR" sz="2400" b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C:\Users\GIRAULT\Pictures\Toi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5" r="42470"/>
          <a:stretch/>
        </p:blipFill>
        <p:spPr bwMode="auto">
          <a:xfrm>
            <a:off x="85374" y="914896"/>
            <a:ext cx="1102250" cy="52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683568" y="3717032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83568" y="4725144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971600" y="5445224"/>
            <a:ext cx="5760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 rot="21286275">
            <a:off x="284880" y="197813"/>
            <a:ext cx="180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Rappel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4752528" cy="31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3898791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effectLst/>
              </a:rPr>
              <a:t>Il manque le deuxième arbre.</a:t>
            </a:r>
          </a:p>
          <a:p>
            <a:r>
              <a:rPr lang="fr-FR" sz="2400" b="1" dirty="0"/>
              <a:t> </a:t>
            </a:r>
            <a:r>
              <a:rPr lang="fr-FR" sz="2400" b="1" dirty="0" smtClean="0"/>
              <a:t> </a:t>
            </a:r>
            <a:r>
              <a:rPr lang="fr-FR" sz="2000" dirty="0" smtClean="0">
                <a:effectLst/>
              </a:rPr>
              <a:t>Présentation d’un arbre de 25 à 45 cm = présentation à 3 éléments. 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79512" y="5013176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 </a:t>
            </a:r>
            <a:r>
              <a:rPr lang="fr-FR" sz="2000" dirty="0" smtClean="0"/>
              <a:t>  </a:t>
            </a:r>
            <a:r>
              <a:rPr lang="fr-FR" sz="2000" dirty="0" smtClean="0">
                <a:effectLst/>
              </a:rPr>
              <a:t>Dans une présentation à </a:t>
            </a:r>
            <a:r>
              <a:rPr lang="fr-FR" sz="2000" dirty="0" smtClean="0">
                <a:solidFill>
                  <a:srgbClr val="FF0000"/>
                </a:solidFill>
                <a:effectLst/>
              </a:rPr>
              <a:t>trois éléments</a:t>
            </a:r>
            <a:r>
              <a:rPr lang="fr-FR" sz="2000" dirty="0" smtClean="0"/>
              <a:t>:</a:t>
            </a:r>
          </a:p>
          <a:p>
            <a:r>
              <a:rPr lang="fr-FR" sz="2000" dirty="0" smtClean="0">
                <a:effectLst/>
              </a:rPr>
              <a:t>   - Il y a </a:t>
            </a:r>
            <a:r>
              <a:rPr lang="fr-FR" sz="2000" dirty="0" smtClean="0">
                <a:solidFill>
                  <a:srgbClr val="FF0000"/>
                </a:solidFill>
                <a:effectLst/>
              </a:rPr>
              <a:t>deux</a:t>
            </a:r>
            <a:r>
              <a:rPr lang="fr-FR" sz="2000" dirty="0" smtClean="0">
                <a:effectLst/>
              </a:rPr>
              <a:t> arbres et une plante d’accent.</a:t>
            </a:r>
          </a:p>
          <a:p>
            <a:r>
              <a:rPr lang="fr-FR" sz="2000" dirty="0" smtClean="0"/>
              <a:t>   - La plante d’accent peut être remplacée par un rouleau, un petit animal en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bronze, un Suiseki mais il faut que le deuxième arbre montre bien la saison.</a:t>
            </a:r>
            <a:r>
              <a:rPr lang="fr-FR" sz="2000" dirty="0" smtClean="0">
                <a:effectLst/>
              </a:rPr>
              <a:t>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 rot="520045">
            <a:off x="6516216" y="14423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Réponse: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5" y="1051296"/>
            <a:ext cx="7940158" cy="504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6085547"/>
            <a:ext cx="435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</a:p>
          <a:p>
            <a:r>
              <a:rPr lang="fr-FR" sz="1200" dirty="0" smtClean="0"/>
              <a:t>(s’agissant d’un petit arbre de moins de 45 cm)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63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00" y="764703"/>
            <a:ext cx="6371803" cy="404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890" y="4985881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  C’est le même problème, i</a:t>
            </a:r>
            <a:r>
              <a:rPr lang="fr-FR" sz="2400" b="1" dirty="0" smtClean="0">
                <a:effectLst/>
              </a:rPr>
              <a:t>l manque le deuxième arbre car</a:t>
            </a:r>
            <a:endParaRPr lang="fr-FR" sz="2400" b="1" dirty="0" smtClean="0"/>
          </a:p>
          <a:p>
            <a:r>
              <a:rPr lang="fr-FR" sz="2400" b="1" dirty="0">
                <a:effectLst/>
              </a:rPr>
              <a:t> </a:t>
            </a:r>
            <a:r>
              <a:rPr lang="fr-FR" sz="2400" b="1" dirty="0" smtClean="0">
                <a:effectLst/>
              </a:rPr>
              <a:t> </a:t>
            </a:r>
            <a:r>
              <a:rPr lang="fr-FR" sz="2000" dirty="0" smtClean="0">
                <a:effectLst/>
              </a:rPr>
              <a:t>Présentation d’un arbre de 25 à 45 cm = présentation à 3 éléments.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Présentation d’un arbre entre 45 à 100cm = présentation à 2 éléments.</a:t>
            </a:r>
            <a:endParaRPr lang="fr-FR" sz="2000" dirty="0" smtClean="0">
              <a:effectLst/>
            </a:endParaRPr>
          </a:p>
          <a:p>
            <a:endParaRPr lang="fr-FR" sz="2000" dirty="0" smtClean="0"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 rot="295418">
            <a:off x="6084168" y="115731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Réponse: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848872" cy="5141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792219"/>
            <a:ext cx="435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085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-252536" y="4797152"/>
            <a:ext cx="8064896" cy="432048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Si l’arbre principal est un </a:t>
            </a:r>
            <a:r>
              <a:rPr lang="fr-FR" sz="2400" b="1" dirty="0">
                <a:solidFill>
                  <a:srgbClr val="FF0000"/>
                </a:solidFill>
              </a:rPr>
              <a:t>feuillu</a:t>
            </a:r>
            <a:r>
              <a:rPr lang="fr-FR" sz="2400" b="1" dirty="0"/>
              <a:t> sans </a:t>
            </a:r>
            <a:r>
              <a:rPr lang="fr-FR" sz="2400" b="1" dirty="0" smtClean="0"/>
              <a:t>fleur ni fruit:</a:t>
            </a:r>
            <a:endParaRPr lang="fr-FR" sz="24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xfrm>
            <a:off x="485292" y="701824"/>
            <a:ext cx="8280920" cy="4949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Pour une présentation à 3 éléments: 2 arbres + 1 plante d’accent</a:t>
            </a:r>
            <a:endParaRPr lang="fr-FR" sz="2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07504" y="5373216"/>
            <a:ext cx="9036496" cy="1656184"/>
          </a:xfrm>
          <a:prstGeom prst="rect">
            <a:avLst/>
          </a:prstGeom>
        </p:spPr>
        <p:txBody>
          <a:bodyPr vert="horz" lIns="18288" rIns="18288">
            <a:normAutofit fontScale="8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Batang"/>
              </a:rPr>
              <a:t>►</a:t>
            </a:r>
            <a:r>
              <a:rPr lang="fr-FR" sz="2400" b="1" dirty="0" smtClean="0">
                <a:solidFill>
                  <a:prstClr val="black"/>
                </a:solidFill>
              </a:rPr>
              <a:t>la </a:t>
            </a:r>
            <a:r>
              <a:rPr lang="fr-FR" sz="2400" b="1" dirty="0">
                <a:solidFill>
                  <a:prstClr val="black"/>
                </a:solidFill>
              </a:rPr>
              <a:t>plante d’accent </a:t>
            </a:r>
            <a:r>
              <a:rPr lang="fr-FR" sz="2400" b="1" dirty="0" smtClean="0">
                <a:solidFill>
                  <a:prstClr val="black"/>
                </a:solidFill>
              </a:rPr>
              <a:t>sera une herbe </a:t>
            </a:r>
          </a:p>
          <a:p>
            <a:pPr>
              <a:buClr>
                <a:srgbClr val="0BD0D9"/>
              </a:buClr>
            </a:pP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Batang"/>
              </a:rPr>
              <a:t>►</a:t>
            </a:r>
            <a:r>
              <a:rPr lang="fr-FR" sz="2400" b="1" dirty="0" smtClean="0">
                <a:solidFill>
                  <a:prstClr val="black"/>
                </a:solidFill>
              </a:rPr>
              <a:t>l’arbre d’accompagnement </a:t>
            </a:r>
            <a:r>
              <a:rPr lang="fr-FR" sz="2400" b="1" dirty="0" smtClean="0">
                <a:solidFill>
                  <a:prstClr val="black"/>
                </a:solidFill>
                <a:sym typeface="Wingdings"/>
              </a:rPr>
              <a:t>sera</a:t>
            </a:r>
            <a:r>
              <a:rPr lang="fr-FR" sz="2400" b="1" dirty="0" smtClean="0">
                <a:solidFill>
                  <a:prstClr val="black"/>
                </a:solidFill>
              </a:rPr>
              <a:t> à fleur/fruit/un petit conifère</a:t>
            </a:r>
          </a:p>
          <a:p>
            <a:pPr>
              <a:buClr>
                <a:srgbClr val="0BD0D9"/>
              </a:buClr>
            </a:pP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Batang"/>
              </a:rPr>
              <a:t>►</a:t>
            </a:r>
            <a:r>
              <a:rPr lang="fr-FR" sz="2400" b="1" dirty="0" smtClean="0">
                <a:solidFill>
                  <a:prstClr val="black"/>
                </a:solidFill>
              </a:rPr>
              <a:t>Choix des pots: pas de teintes;  de formes et de textures semblables </a:t>
            </a:r>
          </a:p>
          <a:p>
            <a:pPr>
              <a:buClr>
                <a:srgbClr val="0BD0D9"/>
              </a:buClr>
            </a:pP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</a:rPr>
              <a:t>    entre chaque élément d’une même composition.      </a:t>
            </a:r>
          </a:p>
          <a:p>
            <a:pPr>
              <a:buClr>
                <a:srgbClr val="0BD0D9"/>
              </a:buClr>
            </a:pP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</a:rPr>
              <a:t>  </a:t>
            </a:r>
            <a:endParaRPr lang="fr-FR" sz="2400" b="1" dirty="0">
              <a:solidFill>
                <a:prstClr val="black"/>
              </a:solidFill>
            </a:endParaRPr>
          </a:p>
        </p:txBody>
      </p:sp>
      <p:pic>
        <p:nvPicPr>
          <p:cNvPr id="3076" name="Picture 4" descr="C:\Users\GIRAULT\Pictures\PPX Shitakusa condition d'expo\05-mini-bonsai pyracanth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2561" r="13490" b="4903"/>
          <a:stretch/>
        </p:blipFill>
        <p:spPr bwMode="auto">
          <a:xfrm>
            <a:off x="7092280" y="1287924"/>
            <a:ext cx="1872208" cy="163702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IRAULT\Pictures\PPX Shitakusa condition d'expo\images4G2CVT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1874"/>
            <a:ext cx="4632111" cy="335126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IRAULT\Pictures\PPX Shitakusa condition d'expo\Shohin-Bonsai1[2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t="6928" r="3582"/>
          <a:stretch/>
        </p:blipFill>
        <p:spPr bwMode="auto">
          <a:xfrm>
            <a:off x="7062842" y="3360649"/>
            <a:ext cx="1901646" cy="12924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IRAULT\Pictures\Exposés LBC\Kusamono et Shitakusa\Images Kusamono Shitakusa\Shitakusa\heucher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r="25893"/>
          <a:stretch/>
        </p:blipFill>
        <p:spPr bwMode="auto">
          <a:xfrm>
            <a:off x="5350693" y="3294016"/>
            <a:ext cx="1263412" cy="135912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GIRAULT\Pictures\Exposés LBC\Kusamono et Shitakusa\Images Kusamono Shitakusa\Shitakusa\capillair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t="170" r="10104" b="-170"/>
          <a:stretch/>
        </p:blipFill>
        <p:spPr bwMode="auto">
          <a:xfrm>
            <a:off x="5287584" y="1681353"/>
            <a:ext cx="1293057" cy="117158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88041" y="116632"/>
            <a:ext cx="2808312" cy="578328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Petit rappel:</a:t>
            </a:r>
            <a:endParaRPr lang="fr-FR" sz="44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roix 2"/>
          <p:cNvSpPr/>
          <p:nvPr/>
        </p:nvSpPr>
        <p:spPr>
          <a:xfrm>
            <a:off x="4932040" y="2924944"/>
            <a:ext cx="360040" cy="360040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roix 12"/>
          <p:cNvSpPr/>
          <p:nvPr/>
        </p:nvSpPr>
        <p:spPr>
          <a:xfrm>
            <a:off x="6660232" y="2924944"/>
            <a:ext cx="360040" cy="360040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8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51648" cy="3024336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/>
              <a:t>Quiz sur les règles de présentation de nos Bonsaï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7337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5813817" cy="3808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113" y="4391813"/>
            <a:ext cx="853935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/>
              <a:t>        Dans cette présentation à </a:t>
            </a:r>
            <a:r>
              <a:rPr lang="fr-FR" sz="2800" b="1" dirty="0" smtClean="0">
                <a:solidFill>
                  <a:srgbClr val="FF0000"/>
                </a:solidFill>
              </a:rPr>
              <a:t>trois éléments</a:t>
            </a:r>
            <a:endParaRPr lang="fr-FR" sz="2800" b="1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     </a:t>
            </a:r>
            <a:r>
              <a:rPr lang="fr-FR" sz="2000" b="1" dirty="0" smtClean="0"/>
              <a:t>L</a:t>
            </a:r>
            <a:r>
              <a:rPr lang="fr-FR" sz="2000" b="1" dirty="0" smtClean="0">
                <a:effectLst/>
              </a:rPr>
              <a:t>’arbre principal </a:t>
            </a:r>
            <a:r>
              <a:rPr lang="fr-FR" sz="2000" dirty="0" smtClean="0"/>
              <a:t>é</a:t>
            </a:r>
            <a:r>
              <a:rPr lang="fr-FR" sz="2000" dirty="0" smtClean="0">
                <a:effectLst/>
              </a:rPr>
              <a:t>tant un</a:t>
            </a:r>
            <a:r>
              <a:rPr lang="fr-FR" sz="2000" b="1" dirty="0" smtClean="0">
                <a:effectLst/>
              </a:rPr>
              <a:t> feuillu </a:t>
            </a:r>
            <a:r>
              <a:rPr lang="fr-FR" sz="2000" dirty="0" smtClean="0">
                <a:effectLst/>
              </a:rPr>
              <a:t>sans fleur/fruit:                                                                   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L</a:t>
            </a:r>
            <a:r>
              <a:rPr lang="fr-FR" sz="2000" dirty="0" smtClean="0">
                <a:effectLst/>
              </a:rPr>
              <a:t>a deuxième plante devra être à fleur/fruit </a:t>
            </a:r>
            <a:r>
              <a:rPr lang="fr-FR" sz="2000" dirty="0"/>
              <a:t>/</a:t>
            </a:r>
            <a:r>
              <a:rPr lang="fr-FR" sz="2000" dirty="0" smtClean="0">
                <a:effectLst/>
              </a:rPr>
              <a:t> un petit conifère</a:t>
            </a:r>
          </a:p>
          <a:p>
            <a:r>
              <a:rPr lang="fr-FR" sz="2000" dirty="0" smtClean="0"/>
              <a:t>           La troisième une herbe.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Choix des pots: pas de teinte; de forme et de texture semblables entre   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chaque élément d’une même composition.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 rot="21091121">
            <a:off x="1295701" y="100981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Réponse: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890718"/>
            <a:ext cx="7032781" cy="5274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608" y="6165304"/>
            <a:ext cx="435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797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710699"/>
            <a:ext cx="5448604" cy="4086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 rot="10800000" flipV="1">
            <a:off x="218550" y="4709848"/>
            <a:ext cx="8712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b="1" dirty="0" smtClean="0">
                <a:latin typeface="Baskerville Old Face" panose="02020602080505020303" pitchFamily="18" charset="0"/>
                <a:cs typeface="Arial" pitchFamily="34" charset="0"/>
              </a:rPr>
              <a:t>L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cs typeface="Arial" pitchFamily="34" charset="0"/>
              </a:rPr>
              <a:t>a présentation  est  totalement  inversée !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395536" y="5229200"/>
            <a:ext cx="7560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cs typeface="Arial" pitchFamily="34" charset="0"/>
              </a:rPr>
              <a:t>Orientation du Bonsaï vers la droite (comme indiqué par le tronc "fils"):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latin typeface="Baskerville Old Face" panose="02020602080505020303" pitchFamily="18" charset="0"/>
                <a:cs typeface="Arial" pitchFamily="34" charset="0"/>
              </a:rPr>
              <a:t> </a:t>
            </a:r>
            <a:r>
              <a:rPr lang="fr-FR" altLang="fr-FR" sz="2000" dirty="0" smtClean="0">
                <a:latin typeface="Baskerville Old Face" panose="02020602080505020303" pitchFamily="18" charset="0"/>
                <a:cs typeface="Arial" pitchFamily="34" charset="0"/>
                <a:sym typeface="Wingdings"/>
              </a:rPr>
              <a:t> L’arbre doit être replacé à gauche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cs typeface="Arial" pitchFamily="34" charset="0"/>
              </a:rPr>
              <a:t>et le shitakusa à droite.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19539" y="5949280"/>
            <a:ext cx="71767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/>
              <a:t>Le </a:t>
            </a:r>
            <a:r>
              <a:rPr lang="fr-FR" sz="2000" dirty="0"/>
              <a:t>kakemono </a:t>
            </a:r>
            <a:r>
              <a:rPr lang="fr-FR" sz="2000" dirty="0" smtClean="0"/>
              <a:t> </a:t>
            </a:r>
            <a:r>
              <a:rPr lang="fr-FR" sz="2000" dirty="0"/>
              <a:t>doit être </a:t>
            </a:r>
            <a:r>
              <a:rPr lang="fr-FR" sz="2000" b="1" dirty="0"/>
              <a:t>au centre </a:t>
            </a:r>
            <a:r>
              <a:rPr lang="fr-FR" sz="2000" dirty="0"/>
              <a:t>de l'espace de présentation, </a:t>
            </a:r>
            <a:r>
              <a:rPr lang="fr-FR" sz="2000" dirty="0" smtClean="0"/>
              <a:t>                      pas </a:t>
            </a:r>
            <a:r>
              <a:rPr lang="fr-FR" sz="2000" dirty="0"/>
              <a:t>au milieu </a:t>
            </a:r>
            <a:r>
              <a:rPr lang="fr-FR" sz="2000" dirty="0" smtClean="0"/>
              <a:t> des </a:t>
            </a:r>
            <a:r>
              <a:rPr lang="fr-FR" sz="2000" dirty="0"/>
              <a:t>2 éléments.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4491" y="11967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Réponse: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671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4752527" cy="5959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24128" y="191683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La présentation est-elle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correcte ?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392488" cy="550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1628800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</a:t>
            </a:r>
            <a:r>
              <a:rPr lang="fr-FR" sz="2000" dirty="0" smtClean="0"/>
              <a:t>e Bonsaï </a:t>
            </a:r>
            <a:r>
              <a:rPr lang="fr-FR" sz="2000" dirty="0"/>
              <a:t>devrait être présenté sur une tablette pour ne pas être au même niveau que le shitakusa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4932040" y="2852936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Le kakemono </a:t>
            </a:r>
            <a:r>
              <a:rPr lang="fr-FR" sz="2000" dirty="0"/>
              <a:t>doit être au centre de l'espace de </a:t>
            </a:r>
            <a:r>
              <a:rPr lang="fr-FR" sz="2000" dirty="0" smtClean="0"/>
              <a:t>présentation, pas </a:t>
            </a:r>
            <a:r>
              <a:rPr lang="fr-FR" sz="2000" dirty="0"/>
              <a:t>au milieu des 2 éléments.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45324" y="105273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Réponse: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987135" y="4077072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Le pot des deux éléments sont de la même teinte.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445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69665" cy="5100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6208693"/>
            <a:ext cx="435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795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27530" y="5445224"/>
            <a:ext cx="9008965" cy="1152128"/>
          </a:xfrm>
        </p:spPr>
        <p:txBody>
          <a:bodyPr>
            <a:noAutofit/>
          </a:bodyPr>
          <a:lstStyle/>
          <a:p>
            <a:r>
              <a:rPr lang="fr-FR" sz="2400" dirty="0" smtClean="0"/>
              <a:t>  Ni </a:t>
            </a:r>
            <a:r>
              <a:rPr lang="fr-FR" sz="2400" dirty="0"/>
              <a:t>tablette, ni </a:t>
            </a:r>
            <a:r>
              <a:rPr lang="fr-FR" sz="2400" dirty="0" smtClean="0"/>
              <a:t>shitakusa...  </a:t>
            </a:r>
            <a:r>
              <a:rPr lang="fr-FR" sz="2400" i="1" dirty="0" smtClean="0"/>
              <a:t>Rien</a:t>
            </a:r>
            <a:r>
              <a:rPr lang="fr-FR" sz="2400" dirty="0" smtClean="0"/>
              <a:t> </a:t>
            </a:r>
            <a:r>
              <a:rPr lang="fr-FR" sz="2400" dirty="0"/>
              <a:t>! </a:t>
            </a:r>
            <a:endParaRPr lang="fr-FR" sz="2400" dirty="0" smtClean="0"/>
          </a:p>
          <a:p>
            <a:r>
              <a:rPr lang="fr-FR" sz="2400" dirty="0" smtClean="0"/>
              <a:t>  Etonnant</a:t>
            </a:r>
            <a:r>
              <a:rPr lang="fr-FR" sz="2400" dirty="0"/>
              <a:t>, s'agissant d'une exposition internationale (Saulieu 2011)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0785"/>
            <a:ext cx="6120680" cy="407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62018" y="73648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Réponse: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269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362" y="692696"/>
            <a:ext cx="8175267" cy="722344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Donc pour une présentation en Tokonoma</a:t>
            </a:r>
            <a:endParaRPr lang="fr-FR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9284" y="3861048"/>
            <a:ext cx="4038600" cy="11065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Utiliser un support pour </a:t>
            </a:r>
            <a:r>
              <a:rPr lang="fr-FR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chaque</a:t>
            </a:r>
            <a:r>
              <a:rPr lang="fr-FR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pièce exposée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9284" y="2145706"/>
            <a:ext cx="4038600" cy="13895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Ne jamais poser le shitakusa directement sur le tokonoma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96" y="1818311"/>
            <a:ext cx="5008084" cy="3331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3884396" y="1844824"/>
            <a:ext cx="5008084" cy="32593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851921" y="1844824"/>
            <a:ext cx="5040559" cy="32593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848076"/>
            <a:ext cx="2808312" cy="578328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Petit rappel:</a:t>
            </a:r>
            <a:endParaRPr lang="fr-FR" sz="4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15078"/>
            <a:ext cx="4316288" cy="323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92488" y="2424141"/>
            <a:ext cx="4716016" cy="1004859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400" dirty="0" smtClean="0"/>
              <a:t>Accompagne l’</a:t>
            </a:r>
            <a:r>
              <a:rPr lang="fr-FR" sz="2400" b="1" dirty="0" smtClean="0"/>
              <a:t>arbre</a:t>
            </a:r>
            <a:r>
              <a:rPr lang="fr-FR" sz="2400" dirty="0" smtClean="0"/>
              <a:t> </a:t>
            </a:r>
            <a:r>
              <a:rPr lang="fr-FR" sz="2400" b="1" dirty="0" smtClean="0"/>
              <a:t>principal </a:t>
            </a:r>
            <a:r>
              <a:rPr lang="fr-FR" sz="2400" dirty="0" smtClean="0"/>
              <a:t>dans une présentation de bonsaï</a:t>
            </a:r>
          </a:p>
          <a:p>
            <a:pPr marL="0" indent="0">
              <a:buClrTx/>
              <a:buNone/>
            </a:pP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FFB6-8419-4FA6-8117-71D1E70928B4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432207" y="3645024"/>
            <a:ext cx="4716016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400" dirty="0" smtClean="0"/>
              <a:t>Rend la présentation moins linéaire et un découpage plus harmonieux des espaces vides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00" y="1435423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prstClr val="black"/>
                </a:solidFill>
                <a:latin typeface="Baskerville Old Face" panose="02020602080505020303" pitchFamily="18" charset="0"/>
                <a:ea typeface="+mj-ea"/>
                <a:cs typeface="+mj-cs"/>
              </a:rPr>
              <a:t>le Shitakusa</a:t>
            </a:r>
            <a:endParaRPr lang="fr-FR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4499992" y="5013176"/>
            <a:ext cx="4716016" cy="100485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400" dirty="0" smtClean="0"/>
              <a:t>Marque la saison</a:t>
            </a:r>
          </a:p>
          <a:p>
            <a:pPr marL="0" indent="0">
              <a:buClrTx/>
              <a:buNone/>
            </a:pPr>
            <a:endParaRPr lang="fr-FR" sz="2400" dirty="0" smtClean="0"/>
          </a:p>
          <a:p>
            <a:pPr marL="0" indent="0">
              <a:buClrTx/>
              <a:buFont typeface="Wingdings 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499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41278" cy="502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788893"/>
            <a:ext cx="435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présentation est-elle correcte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8982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 txBox="1">
            <a:spLocks/>
          </p:cNvSpPr>
          <p:nvPr/>
        </p:nvSpPr>
        <p:spPr>
          <a:xfrm>
            <a:off x="27530" y="5445224"/>
            <a:ext cx="9008965" cy="115212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3" y="1124744"/>
            <a:ext cx="699214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182" y="5605789"/>
            <a:ext cx="8539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effectLst/>
              </a:rPr>
              <a:t>L'arbre est positionné </a:t>
            </a:r>
            <a:r>
              <a:rPr lang="fr-FR" sz="2400" b="1" i="1" dirty="0" smtClean="0">
                <a:effectLst/>
              </a:rPr>
              <a:t>sans</a:t>
            </a:r>
            <a:r>
              <a:rPr lang="fr-FR" sz="2400" i="1" dirty="0" smtClean="0">
                <a:effectLst/>
              </a:rPr>
              <a:t> shitakusa,</a:t>
            </a:r>
            <a:r>
              <a:rPr lang="fr-FR" sz="2400" i="1" dirty="0">
                <a:solidFill>
                  <a:prstClr val="black"/>
                </a:solidFill>
              </a:rPr>
              <a:t> </a:t>
            </a:r>
            <a:endParaRPr lang="fr-FR" sz="2400" i="1" dirty="0" smtClean="0">
              <a:solidFill>
                <a:prstClr val="black"/>
              </a:solidFill>
            </a:endParaRPr>
          </a:p>
          <a:p>
            <a:pPr algn="ctr"/>
            <a:r>
              <a:rPr lang="fr-FR" sz="2400" i="1" dirty="0" smtClean="0">
                <a:solidFill>
                  <a:prstClr val="black"/>
                </a:solidFill>
              </a:rPr>
              <a:t>au </a:t>
            </a:r>
            <a:r>
              <a:rPr lang="fr-FR" sz="2400" b="1" i="1" dirty="0">
                <a:solidFill>
                  <a:prstClr val="black"/>
                </a:solidFill>
              </a:rPr>
              <a:t>milieu</a:t>
            </a:r>
            <a:r>
              <a:rPr lang="fr-FR" sz="2400" i="1" dirty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de </a:t>
            </a:r>
            <a:r>
              <a:rPr lang="fr-FR" sz="2400" dirty="0" smtClean="0">
                <a:solidFill>
                  <a:prstClr val="black"/>
                </a:solidFill>
              </a:rPr>
              <a:t>l'espace. </a:t>
            </a:r>
            <a:r>
              <a:rPr lang="fr-FR" sz="2400" dirty="0" smtClean="0">
                <a:effectLst/>
              </a:rPr>
              <a:t>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66307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Réponse: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447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493</TotalTime>
  <Words>1182</Words>
  <Application>Microsoft Office PowerPoint</Application>
  <PresentationFormat>Affichage à l'écran (4:3)</PresentationFormat>
  <Paragraphs>144</Paragraphs>
  <Slides>34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Débit</vt:lpstr>
      <vt:lpstr>1_Débit</vt:lpstr>
      <vt:lpstr>2_Débit</vt:lpstr>
      <vt:lpstr>3_Débit</vt:lpstr>
      <vt:lpstr>4_Débit</vt:lpstr>
      <vt:lpstr>6_Débit</vt:lpstr>
      <vt:lpstr>5_Débit</vt:lpstr>
      <vt:lpstr>Présentation de nos Bonsaï:     Les défauts à éviter</vt:lpstr>
      <vt:lpstr>Présentation PowerPoint</vt:lpstr>
      <vt:lpstr>Quiz sur les règles de présentation de nos Bonsaï</vt:lpstr>
      <vt:lpstr>Présentation PowerPoint</vt:lpstr>
      <vt:lpstr>Présentation PowerPoint</vt:lpstr>
      <vt:lpstr>Donc pour une présentation en Tokonoma</vt:lpstr>
      <vt:lpstr>Petit rappel: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Choix des pots</vt:lpstr>
      <vt:lpstr>Présentation PowerPoint</vt:lpstr>
      <vt:lpstr>Présentation PowerPoint</vt:lpstr>
      <vt:lpstr>Présentation PowerPoint</vt:lpstr>
      <vt:lpstr>Présentation PowerPoint</vt:lpstr>
      <vt:lpstr>Petit rappel: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Nombre d’éléments dans la présentation  </vt:lpstr>
      <vt:lpstr>Présentation PowerPoint</vt:lpstr>
      <vt:lpstr>Présentation PowerPoint</vt:lpstr>
      <vt:lpstr>Présentation PowerPoint</vt:lpstr>
      <vt:lpstr>Présentation PowerPoint</vt:lpstr>
      <vt:lpstr>Pour une présentation à 3 éléments: 2 arbres + 1 plante d’accent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Shitakusa</dc:title>
  <dc:creator>GIRAULT ANNICK</dc:creator>
  <cp:lastModifiedBy>GIRAULT ANNICK</cp:lastModifiedBy>
  <cp:revision>80</cp:revision>
  <dcterms:created xsi:type="dcterms:W3CDTF">2016-03-06T16:34:28Z</dcterms:created>
  <dcterms:modified xsi:type="dcterms:W3CDTF">2018-01-22T15:22:25Z</dcterms:modified>
</cp:coreProperties>
</file>