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313" r:id="rId2"/>
    <p:sldId id="256" r:id="rId3"/>
    <p:sldId id="259" r:id="rId4"/>
    <p:sldId id="264" r:id="rId5"/>
    <p:sldId id="314" r:id="rId6"/>
    <p:sldId id="258" r:id="rId7"/>
    <p:sldId id="260" r:id="rId8"/>
    <p:sldId id="263" r:id="rId9"/>
    <p:sldId id="262" r:id="rId10"/>
    <p:sldId id="307" r:id="rId11"/>
    <p:sldId id="283" r:id="rId12"/>
    <p:sldId id="308" r:id="rId13"/>
    <p:sldId id="309" r:id="rId14"/>
    <p:sldId id="297" r:id="rId15"/>
    <p:sldId id="299" r:id="rId16"/>
    <p:sldId id="298" r:id="rId17"/>
    <p:sldId id="310" r:id="rId18"/>
    <p:sldId id="311" r:id="rId19"/>
    <p:sldId id="265" r:id="rId20"/>
    <p:sldId id="266" r:id="rId21"/>
    <p:sldId id="267" r:id="rId22"/>
    <p:sldId id="294" r:id="rId23"/>
    <p:sldId id="268" r:id="rId24"/>
    <p:sldId id="270" r:id="rId25"/>
    <p:sldId id="281" r:id="rId26"/>
    <p:sldId id="285" r:id="rId27"/>
    <p:sldId id="271" r:id="rId28"/>
    <p:sldId id="273" r:id="rId29"/>
    <p:sldId id="295" r:id="rId30"/>
    <p:sldId id="287" r:id="rId31"/>
    <p:sldId id="275" r:id="rId32"/>
    <p:sldId id="289" r:id="rId33"/>
    <p:sldId id="293" r:id="rId34"/>
    <p:sldId id="312" r:id="rId35"/>
    <p:sldId id="279" r:id="rId36"/>
    <p:sldId id="278" r:id="rId37"/>
    <p:sldId id="276" r:id="rId38"/>
    <p:sldId id="305" r:id="rId39"/>
    <p:sldId id="277" r:id="rId40"/>
    <p:sldId id="301" r:id="rId41"/>
    <p:sldId id="282" r:id="rId42"/>
    <p:sldId id="303" r:id="rId43"/>
    <p:sldId id="284" r:id="rId44"/>
    <p:sldId id="302" r:id="rId45"/>
    <p:sldId id="292" r:id="rId46"/>
    <p:sldId id="291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714" autoAdjust="0"/>
  </p:normalViewPr>
  <p:slideViewPr>
    <p:cSldViewPr>
      <p:cViewPr varScale="1">
        <p:scale>
          <a:sx n="77" d="100"/>
          <a:sy n="77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"/>
    </p:cViewPr>
  </p:sorterViewPr>
  <p:notesViewPr>
    <p:cSldViewPr>
      <p:cViewPr varScale="1">
        <p:scale>
          <a:sx n="70" d="100"/>
          <a:sy n="70" d="100"/>
        </p:scale>
        <p:origin x="-32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96D37-B7AA-4348-A3AB-E8E02329B42D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13753-B1CC-4629-913A-0986025218BA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36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558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957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Parmi toutes nos sources d’inspiration, les styles……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985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4772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15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828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944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3156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964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4115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003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6375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421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049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008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808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122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903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051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006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644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98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372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753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720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424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110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6663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449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183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266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045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336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2544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5373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3392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82261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3688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61745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59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277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53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844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43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13753-B1CC-4629-913A-0986025218BA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1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994D22-D015-4379-8C4E-8451B3A5CA28}" type="datetimeFigureOut">
              <a:rPr lang="fr-FR" smtClean="0"/>
              <a:pPr/>
              <a:t>14/11/2017</a:t>
            </a:fld>
            <a:endParaRPr lang="fr-FR" dirty="0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E27914-2C97-408E-A65E-64D6C940263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Document Créé en 2014 et </a:t>
            </a:r>
            <a:br>
              <a:rPr lang="fr-FR" dirty="0" smtClean="0"/>
            </a:br>
            <a:r>
              <a:rPr lang="fr-FR" dirty="0" smtClean="0"/>
              <a:t>remanié en 2017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419872" y="4365104"/>
            <a:ext cx="2788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Par Danielle Grégoire.</a:t>
            </a:r>
          </a:p>
          <a:p>
            <a:pPr algn="ctr"/>
            <a:r>
              <a:rPr lang="fr-FR" dirty="0" smtClean="0"/>
              <a:t>Club Renouveau du bonsaï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2016</a:t>
            </a:r>
            <a:endParaRPr lang="fr-FR" dirty="0"/>
          </a:p>
        </p:txBody>
      </p:sp>
      <p:pic>
        <p:nvPicPr>
          <p:cNvPr id="1026" name="Picture 2" descr="C:\Users\danielle\Downloads\malus_neagari_16120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-951888"/>
            <a:ext cx="5637264" cy="790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Vus en exposition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971600" y="1556792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     </a:t>
            </a:r>
            <a:endParaRPr lang="fr-FR" sz="2000" dirty="0"/>
          </a:p>
        </p:txBody>
      </p:sp>
      <p:pic>
        <p:nvPicPr>
          <p:cNvPr id="6" name="Image 5" descr="P1050557.JPG"/>
          <p:cNvPicPr>
            <a:picLocks noChangeAspect="1"/>
          </p:cNvPicPr>
          <p:nvPr/>
        </p:nvPicPr>
        <p:blipFill>
          <a:blip r:embed="rId3" cstate="print"/>
          <a:srcRect l="13885"/>
          <a:stretch>
            <a:fillRect/>
          </a:stretch>
        </p:blipFill>
        <p:spPr>
          <a:xfrm>
            <a:off x="2555776" y="1268760"/>
            <a:ext cx="6252187" cy="544522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1560" y="213285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Saulieu</a:t>
            </a:r>
          </a:p>
          <a:p>
            <a:r>
              <a:rPr lang="fr-FR" dirty="0" smtClean="0"/>
              <a:t> en 2017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505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620688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Malus </a:t>
            </a:r>
            <a:r>
              <a:rPr lang="fr-FR" i="1" dirty="0" err="1" smtClean="0">
                <a:solidFill>
                  <a:schemeClr val="bg1"/>
                </a:solidFill>
              </a:rPr>
              <a:t>sieboldii</a:t>
            </a:r>
            <a:endParaRPr lang="fr-F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505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778.JPG"/>
          <p:cNvPicPr>
            <a:picLocks noChangeAspect="1"/>
          </p:cNvPicPr>
          <p:nvPr/>
        </p:nvPicPr>
        <p:blipFill>
          <a:blip r:embed="rId3" cstate="print"/>
          <a:srcRect t="14300" r="24800" b="13251"/>
          <a:stretch>
            <a:fillRect/>
          </a:stretch>
        </p:blipFill>
        <p:spPr>
          <a:xfrm>
            <a:off x="0" y="0"/>
            <a:ext cx="9144000" cy="660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50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88640"/>
            <a:ext cx="3424990" cy="609329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 descr="P1050613.JPG"/>
          <p:cNvPicPr>
            <a:picLocks noChangeAspect="1"/>
          </p:cNvPicPr>
          <p:nvPr/>
        </p:nvPicPr>
        <p:blipFill>
          <a:blip r:embed="rId4" cstate="print"/>
          <a:srcRect l="33462" r="18500"/>
          <a:stretch>
            <a:fillRect/>
          </a:stretch>
        </p:blipFill>
        <p:spPr>
          <a:xfrm>
            <a:off x="4427984" y="1241563"/>
            <a:ext cx="4392488" cy="513976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364088" y="548680"/>
            <a:ext cx="323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Saint-Flour, en expo régionale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092280" y="5445224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callicarpa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80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00" y="127000"/>
            <a:ext cx="6604000" cy="6604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 descr="P1180140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6258" t="26975" r="22868" b="30500"/>
          <a:stretch>
            <a:fillRect/>
          </a:stretch>
        </p:blipFill>
        <p:spPr>
          <a:xfrm>
            <a:off x="179512" y="692696"/>
            <a:ext cx="8760974" cy="525658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espèces</a:t>
            </a:r>
            <a:endParaRPr lang="fr-FR" dirty="0"/>
          </a:p>
        </p:txBody>
      </p:sp>
      <p:pic>
        <p:nvPicPr>
          <p:cNvPr id="12" name="Espace réservé pour une image  11" descr="6477318573_a590156b2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08200" y="1912144"/>
            <a:ext cx="5080000" cy="381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space réservé du texte 6"/>
          <p:cNvSpPr>
            <a:spLocks noGrp="1"/>
          </p:cNvSpPr>
          <p:nvPr>
            <p:ph type="body" sz="half" idx="4294967295"/>
          </p:nvPr>
        </p:nvSpPr>
        <p:spPr>
          <a:xfrm>
            <a:off x="611560" y="5805264"/>
            <a:ext cx="5867400" cy="768350"/>
          </a:xfrm>
        </p:spPr>
        <p:txBody>
          <a:bodyPr/>
          <a:lstStyle/>
          <a:p>
            <a:r>
              <a:rPr lang="fr-FR" dirty="0" smtClean="0"/>
              <a:t>Un jasmin d’hiver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4149080"/>
            <a:ext cx="8458200" cy="1222375"/>
          </a:xfrm>
        </p:spPr>
        <p:txBody>
          <a:bodyPr>
            <a:normAutofit/>
          </a:bodyPr>
          <a:lstStyle/>
          <a:p>
            <a:r>
              <a:rPr lang="fr-FR" sz="6000" dirty="0" smtClean="0"/>
              <a:t>Neagari</a:t>
            </a:r>
            <a:endParaRPr lang="fr-FR" sz="6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3212976"/>
            <a:ext cx="8458200" cy="914400"/>
          </a:xfrm>
        </p:spPr>
        <p:txBody>
          <a:bodyPr>
            <a:normAutofit/>
          </a:bodyPr>
          <a:lstStyle/>
          <a:p>
            <a:r>
              <a:rPr lang="fr-FR" sz="5400" dirty="0" smtClean="0"/>
              <a:t>Créer un </a:t>
            </a:r>
            <a:endParaRPr lang="fr-FR" sz="5400" dirty="0"/>
          </a:p>
        </p:txBody>
      </p:sp>
      <p:pic>
        <p:nvPicPr>
          <p:cNvPr id="94212" name="Picture 4" descr="http://static.webshopapp.com/shops/032678/files/123245771/bonsai-azalee-du-japon-azalea-satsuki-nasuno-no-53.jpg"/>
          <p:cNvPicPr>
            <a:picLocks noChangeAspect="1" noChangeArrowheads="1"/>
          </p:cNvPicPr>
          <p:nvPr/>
        </p:nvPicPr>
        <p:blipFill>
          <a:blip r:embed="rId3" cstate="print"/>
          <a:srcRect t="12685"/>
          <a:stretch>
            <a:fillRect/>
          </a:stretch>
        </p:blipFill>
        <p:spPr bwMode="auto">
          <a:xfrm>
            <a:off x="4572000" y="980728"/>
            <a:ext cx="3708809" cy="495669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557374_476103289067018_76533559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1172748"/>
            <a:ext cx="7670626" cy="511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ZoneTexte 17"/>
          <p:cNvSpPr txBox="1"/>
          <p:nvPr/>
        </p:nvSpPr>
        <p:spPr>
          <a:xfrm>
            <a:off x="6372200" y="404664"/>
            <a:ext cx="1311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Un kaki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zalee_neaga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4637" y="1223962"/>
            <a:ext cx="3514725" cy="441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923928" y="69269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Azalée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CT1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32656"/>
            <a:ext cx="7231225" cy="632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619672" y="692696"/>
            <a:ext cx="130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Ilex</a:t>
            </a:r>
            <a:r>
              <a:rPr lang="fr-FR" dirty="0" smtClean="0"/>
              <a:t> </a:t>
            </a:r>
            <a:r>
              <a:rPr lang="fr-FR" dirty="0" err="1" smtClean="0"/>
              <a:t>crenata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urger neaga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5" y="1412776"/>
            <a:ext cx="4543193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 descr="1a589a7f6ee14955e744b2aebd1edf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196752"/>
            <a:ext cx="3038579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051720" y="62068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Erable trident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ilas02-280d4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276872"/>
            <a:ext cx="2880320" cy="385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lilas-medium--280be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04664"/>
            <a:ext cx="4302224" cy="5736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899592" y="980728"/>
            <a:ext cx="228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Lilas à petites feuilles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40913-191-national-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484784"/>
            <a:ext cx="3019772" cy="301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20140914-248-national-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132856"/>
            <a:ext cx="377570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2051720" y="56612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pins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18864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Orme de chine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220486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techniques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Il s’agit d’exposer progressivement les racines à l’air et au soleil pour qu’elles se transforment en tronc</a:t>
            </a:r>
            <a:endParaRPr lang="fr-FR" sz="2000" dirty="0"/>
          </a:p>
        </p:txBody>
      </p:sp>
      <p:pic>
        <p:nvPicPr>
          <p:cNvPr id="8" name="Image 7" descr="manual_neagar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420888"/>
            <a:ext cx="7190513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st-18237-0-76030000-1363125658.jpg"/>
          <p:cNvPicPr>
            <a:picLocks noChangeAspect="1"/>
          </p:cNvPicPr>
          <p:nvPr/>
        </p:nvPicPr>
        <p:blipFill>
          <a:blip r:embed="rId3" cstate="print"/>
          <a:srcRect l="8466" r="11105"/>
          <a:stretch>
            <a:fillRect/>
          </a:stretch>
        </p:blipFill>
        <p:spPr>
          <a:xfrm>
            <a:off x="467544" y="332656"/>
            <a:ext cx="4104456" cy="472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Connecteur droit avec flèche 5"/>
          <p:cNvCxnSpPr/>
          <p:nvPr/>
        </p:nvCxnSpPr>
        <p:spPr>
          <a:xfrm>
            <a:off x="-1188640" y="170080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860032" y="2348880"/>
            <a:ext cx="306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Bouteille en plastique coupée</a:t>
            </a:r>
            <a:endParaRPr lang="fr-FR" dirty="0"/>
          </a:p>
        </p:txBody>
      </p:sp>
      <p:sp>
        <p:nvSpPr>
          <p:cNvPr id="9" name="Flèche gauche 8"/>
          <p:cNvSpPr/>
          <p:nvPr/>
        </p:nvSpPr>
        <p:spPr>
          <a:xfrm>
            <a:off x="2555776" y="3501008"/>
            <a:ext cx="2232248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 gauche 9"/>
          <p:cNvSpPr/>
          <p:nvPr/>
        </p:nvSpPr>
        <p:spPr>
          <a:xfrm>
            <a:off x="2771800" y="2420888"/>
            <a:ext cx="20162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932040" y="342900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Substrat drainant adapté à l’espèce.</a:t>
            </a:r>
          </a:p>
          <a:p>
            <a:r>
              <a:rPr lang="fr-FR" dirty="0" smtClean="0"/>
              <a:t>Avec de gros grains, on aura des racines avec plus de mouvement</a:t>
            </a:r>
            <a:endParaRPr lang="fr-FR" dirty="0"/>
          </a:p>
        </p:txBody>
      </p:sp>
      <p:sp>
        <p:nvSpPr>
          <p:cNvPr id="12" name="Flèche gauche 11"/>
          <p:cNvSpPr/>
          <p:nvPr/>
        </p:nvSpPr>
        <p:spPr>
          <a:xfrm>
            <a:off x="3275856" y="4869160"/>
            <a:ext cx="1512168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004048" y="4725144"/>
            <a:ext cx="326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Substrat dans un pot de culture</a:t>
            </a:r>
            <a:endParaRPr lang="fr-FR" dirty="0"/>
          </a:p>
        </p:txBody>
      </p:sp>
      <p:pic>
        <p:nvPicPr>
          <p:cNvPr id="15" name="Image 14" descr="puit_n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8680"/>
            <a:ext cx="3813888" cy="508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5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676" y="260648"/>
            <a:ext cx="3677317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 descr="P1000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60648"/>
            <a:ext cx="4155926" cy="554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971600" y="602128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De temps en temps on va couper un anneau de la bouteille </a:t>
            </a:r>
          </a:p>
          <a:p>
            <a:r>
              <a:rPr lang="fr-FR" dirty="0" smtClean="0"/>
              <a:t>Les racines  seront découvertes  progressivement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8686800" cy="838200"/>
          </a:xfrm>
        </p:spPr>
        <p:txBody>
          <a:bodyPr/>
          <a:lstStyle/>
          <a:p>
            <a:r>
              <a:rPr lang="fr-FR" dirty="0" smtClean="0"/>
              <a:t>            Style aux racines apparentes</a:t>
            </a:r>
            <a:endParaRPr lang="fr-FR" dirty="0"/>
          </a:p>
        </p:txBody>
      </p:sp>
      <p:pic>
        <p:nvPicPr>
          <p:cNvPr id="4" name="Espace réservé du contenu 3" descr="DSCN396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2123728" y="1412776"/>
            <a:ext cx="463652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475656" y="5949280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Nous avons des boutures à valoriser et quelques années devant nous, alors nous allons créer un bonsaï de style </a:t>
            </a:r>
            <a:r>
              <a:rPr lang="fr-FR" dirty="0" err="1" smtClean="0"/>
              <a:t>neagari</a:t>
            </a:r>
            <a:r>
              <a:rPr lang="fr-FR" dirty="0" smtClean="0"/>
              <a:t>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60648"/>
            <a:ext cx="5333278" cy="439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dimensions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Il faut prévoir dès le début la taille du futur bonsaï, </a:t>
            </a:r>
            <a:r>
              <a:rPr lang="fr-FR" dirty="0" err="1" smtClean="0"/>
              <a:t>shohin</a:t>
            </a:r>
            <a:r>
              <a:rPr lang="fr-FR" dirty="0" smtClean="0"/>
              <a:t> de 20 cm ou chuhin de 50cm ……</a:t>
            </a:r>
            <a:endParaRPr lang="fr-FR" dirty="0"/>
          </a:p>
        </p:txBody>
      </p:sp>
      <p:pic>
        <p:nvPicPr>
          <p:cNvPr id="6" name="Image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80928"/>
            <a:ext cx="2352675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formes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Selon la forme désirée la préparation ne sera pas la même</a:t>
            </a:r>
            <a:endParaRPr lang="fr-FR" dirty="0"/>
          </a:p>
        </p:txBody>
      </p:sp>
      <p:pic>
        <p:nvPicPr>
          <p:cNvPr id="7" name="Image 6" descr="Racines aérien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3650530" cy="45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agari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08720"/>
            <a:ext cx="3524250" cy="477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004048" y="5013176"/>
            <a:ext cx="3498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 n’est pas esthétique .</a:t>
            </a:r>
          </a:p>
          <a:p>
            <a:r>
              <a:rPr lang="fr-FR" dirty="0" smtClean="0"/>
              <a:t>On a juste sorti les racines du pot.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20324942">
            <a:off x="1906550" y="4031451"/>
            <a:ext cx="707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éviter absolument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76056" y="6021288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mot clé: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516216" y="602128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conicité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1-erable-trident-neagari.jpg"/>
          <p:cNvPicPr>
            <a:picLocks noChangeAspect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>
          <a:xfrm>
            <a:off x="971600" y="1052736"/>
            <a:ext cx="322384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P10406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20688"/>
            <a:ext cx="4158462" cy="554461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406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980728"/>
            <a:ext cx="1509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Recherchons: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804248" y="1916832"/>
            <a:ext cx="1786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plus d’asymétrie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04248" y="2924944"/>
            <a:ext cx="1892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et de mouvement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772816"/>
            <a:ext cx="4309537" cy="3559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agari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3151237" cy="453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Faire ?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idx="1"/>
          </p:nvPr>
        </p:nvSpPr>
        <p:spPr>
          <a:xfrm>
            <a:off x="395536" y="2780928"/>
            <a:ext cx="4123184" cy="2162870"/>
          </a:xfrm>
        </p:spPr>
        <p:txBody>
          <a:bodyPr/>
          <a:lstStyle/>
          <a:p>
            <a:pPr algn="ctr">
              <a:buNone/>
            </a:pPr>
            <a:r>
              <a:rPr lang="fr-FR" dirty="0" smtClean="0"/>
              <a:t>Analyse de trois essais avec des boutures d’azalée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zalea-neagari-r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60648"/>
            <a:ext cx="4442792" cy="538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23528" y="134076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racines sont fines, nombreuses et l’ensemble forme un cône incliné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85293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tronc est très court, les ramifications sont fines et nombreuses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450912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la base les racines emplissent tout le pot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6093296"/>
            <a:ext cx="54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Utiliser la partie conique d’une bouteille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PotentillE</a:t>
            </a:r>
            <a:endParaRPr lang="fr-FR" dirty="0"/>
          </a:p>
        </p:txBody>
      </p:sp>
      <p:pic>
        <p:nvPicPr>
          <p:cNvPr id="5" name="Espace réservé du contenu 4" descr="P102036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304800" y="2565400"/>
            <a:ext cx="4191000" cy="2794000"/>
          </a:xfrm>
        </p:spPr>
      </p:pic>
      <p:pic>
        <p:nvPicPr>
          <p:cNvPr id="6" name="Espace réservé du contenu 5" descr="P1020364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648200" y="2514600"/>
            <a:ext cx="4343400" cy="2895600"/>
          </a:xfrm>
        </p:spPr>
      </p:pic>
      <p:sp>
        <p:nvSpPr>
          <p:cNvPr id="7" name="ZoneTexte 6"/>
          <p:cNvSpPr txBox="1"/>
          <p:nvPr/>
        </p:nvSpPr>
        <p:spPr>
          <a:xfrm>
            <a:off x="2123728" y="5589240"/>
            <a:ext cx="71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ropped-min_satsuki_1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90344"/>
            <a:ext cx="9144000" cy="287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 descr="cropped-min_satsuki_1680.jpg"/>
          <p:cNvPicPr>
            <a:picLocks noChangeAspect="1"/>
          </p:cNvPicPr>
          <p:nvPr/>
        </p:nvPicPr>
        <p:blipFill>
          <a:blip r:embed="rId3" cstate="print"/>
          <a:srcRect l="43608" r="15442"/>
          <a:stretch>
            <a:fillRect/>
          </a:stretch>
        </p:blipFill>
        <p:spPr>
          <a:xfrm>
            <a:off x="323528" y="188640"/>
            <a:ext cx="8230523" cy="632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la nature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4294967295"/>
          </p:nvPr>
        </p:nvSpPr>
        <p:spPr>
          <a:xfrm>
            <a:off x="1" y="609601"/>
            <a:ext cx="683568" cy="2271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fr-FR" dirty="0"/>
          </a:p>
        </p:txBody>
      </p:sp>
      <p:pic>
        <p:nvPicPr>
          <p:cNvPr id="7" name="Espace réservé du contenu 6" descr="manila_bonsai_show_neagari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11663" y="333375"/>
            <a:ext cx="4732337" cy="574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95536" y="1844824"/>
            <a:ext cx="3240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Cette situation arrive souvent sur des terrains pentus qui subissent une érosion constante. La terre est progressivement emportée, mettant les racines à nu.</a:t>
            </a:r>
          </a:p>
          <a:p>
            <a:endParaRPr lang="fr-FR" dirty="0" smtClean="0"/>
          </a:p>
          <a:p>
            <a:r>
              <a:rPr lang="fr-FR" dirty="0" smtClean="0"/>
              <a:t>Ces dernières grossissent et se transforment et prennent la structure et l’écorce d’un tronc.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eagari.jpg"/>
          <p:cNvPicPr>
            <a:picLocks noChangeAspect="1"/>
          </p:cNvPicPr>
          <p:nvPr/>
        </p:nvPicPr>
        <p:blipFill>
          <a:blip r:embed="rId3" cstate="print"/>
          <a:srcRect l="35765" t="4784" r="21318" b="55752"/>
          <a:stretch>
            <a:fillRect/>
          </a:stretch>
        </p:blipFill>
        <p:spPr>
          <a:xfrm>
            <a:off x="1475656" y="404664"/>
            <a:ext cx="626469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051720" y="692696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 tronc, (en noir) est court, horizontal, il se divise très vite en deux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agari.jpg"/>
          <p:cNvPicPr>
            <a:picLocks noChangeAspect="1"/>
          </p:cNvPicPr>
          <p:nvPr/>
        </p:nvPicPr>
        <p:blipFill>
          <a:blip r:embed="rId3" cstate="print"/>
          <a:srcRect l="47224" t="43700" r="15883" b="19550"/>
          <a:stretch>
            <a:fillRect/>
          </a:stretch>
        </p:blipFill>
        <p:spPr>
          <a:xfrm>
            <a:off x="611560" y="404664"/>
            <a:ext cx="5400600" cy="5379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6948264" y="1916832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588224" y="206084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racines remontent au dessus du tronc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588224" y="3645024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hauteur se divise en trois parties égales</a:t>
            </a:r>
            <a:endParaRPr lang="fr-FR" dirty="0"/>
          </a:p>
        </p:txBody>
      </p:sp>
      <p:sp>
        <p:nvSpPr>
          <p:cNvPr id="13" name="Double flèche verticale 12"/>
          <p:cNvSpPr/>
          <p:nvPr/>
        </p:nvSpPr>
        <p:spPr>
          <a:xfrm>
            <a:off x="5148064" y="4005064"/>
            <a:ext cx="117727" cy="11521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Double flèche verticale 13"/>
          <p:cNvSpPr/>
          <p:nvPr/>
        </p:nvSpPr>
        <p:spPr>
          <a:xfrm>
            <a:off x="4283968" y="2780928"/>
            <a:ext cx="117727" cy="100811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Double flèche verticale 14"/>
          <p:cNvSpPr/>
          <p:nvPr/>
        </p:nvSpPr>
        <p:spPr>
          <a:xfrm>
            <a:off x="3014112" y="1700808"/>
            <a:ext cx="117728" cy="115212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71600" y="602128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Utiliser le bas de la bouteille et faire une encoche dans le plastique pour coucher le tronc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  <p:bldP spid="14" grpId="0" animBg="1"/>
      <p:bldP spid="15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Bouture d’azalée</a:t>
            </a:r>
            <a:endParaRPr lang="fr-FR" dirty="0"/>
          </a:p>
        </p:txBody>
      </p:sp>
      <p:pic>
        <p:nvPicPr>
          <p:cNvPr id="5" name="Espace réservé du contenu 4" descr="P10203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565400"/>
            <a:ext cx="4191000" cy="2794000"/>
          </a:xfrm>
        </p:spPr>
      </p:pic>
      <p:pic>
        <p:nvPicPr>
          <p:cNvPr id="6" name="Espace réservé du contenu 5" descr="P102035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14600"/>
            <a:ext cx="4343400" cy="2895600"/>
          </a:xfrm>
        </p:spPr>
      </p:pic>
      <p:sp>
        <p:nvSpPr>
          <p:cNvPr id="7" name="ZoneTexte 6"/>
          <p:cNvSpPr txBox="1"/>
          <p:nvPr/>
        </p:nvSpPr>
        <p:spPr>
          <a:xfrm>
            <a:off x="1475656" y="6021288"/>
            <a:ext cx="570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niveau du plastique de la bouteille vient d’être coupé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ente-de-bonsai-azalee-satsuki-neagari-de-70-cm-specimen-de-collection.jpg"/>
          <p:cNvPicPr>
            <a:picLocks noChangeAspect="1"/>
          </p:cNvPicPr>
          <p:nvPr/>
        </p:nvPicPr>
        <p:blipFill>
          <a:blip r:embed="rId3" cstate="print"/>
          <a:srcRect l="16815" r="8920"/>
          <a:stretch>
            <a:fillRect/>
          </a:stretch>
        </p:blipFill>
        <p:spPr>
          <a:xfrm>
            <a:off x="4788024" y="692696"/>
            <a:ext cx="3816424" cy="513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 descr="avente-de-bonsai-azalee-satsuki-neagari-de-70-cm-specimen-de-collection.jpg"/>
          <p:cNvPicPr>
            <a:picLocks noChangeAspect="1"/>
          </p:cNvPicPr>
          <p:nvPr/>
        </p:nvPicPr>
        <p:blipFill>
          <a:blip r:embed="rId4" cstate="print"/>
          <a:srcRect l="12201" r="18500"/>
          <a:stretch>
            <a:fillRect/>
          </a:stretch>
        </p:blipFill>
        <p:spPr>
          <a:xfrm>
            <a:off x="683568" y="620688"/>
            <a:ext cx="356439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683568" y="6093296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racines forment une colonne étroite, utiliser un tube étroit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 essais après une année</a:t>
            </a:r>
            <a:endParaRPr lang="fr-FR" dirty="0"/>
          </a:p>
        </p:txBody>
      </p:sp>
      <p:pic>
        <p:nvPicPr>
          <p:cNvPr id="6" name="Espace réservé du contenu 5" descr="P102036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6759" r="19306"/>
          <a:stretch>
            <a:fillRect/>
          </a:stretch>
        </p:blipFill>
        <p:spPr>
          <a:xfrm>
            <a:off x="5004048" y="1229783"/>
            <a:ext cx="2880320" cy="3560233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Bouture de potentille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ATTENTION</a:t>
            </a:r>
            <a:endParaRPr lang="fr-FR" dirty="0"/>
          </a:p>
        </p:txBody>
      </p:sp>
      <p:pic>
        <p:nvPicPr>
          <p:cNvPr id="5" name="Espace réservé pour une image  4" descr="20120601223129-84ea9aa9-me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1152" b="21152"/>
          <a:stretch>
            <a:fillRect/>
          </a:stretch>
        </p:blipFill>
        <p:spPr>
          <a:xfrm>
            <a:off x="3505200" y="836712"/>
            <a:ext cx="5029200" cy="343752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3200" dirty="0" smtClean="0"/>
              <a:t>Il faudra beaucoup de patience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57374_476103289067018_765335595_n.jpg"/>
          <p:cNvPicPr>
            <a:picLocks noChangeAspect="1"/>
          </p:cNvPicPr>
          <p:nvPr/>
        </p:nvPicPr>
        <p:blipFill>
          <a:blip r:embed="rId3" cstate="print"/>
          <a:srcRect l="12004" r="24986"/>
          <a:stretch>
            <a:fillRect/>
          </a:stretch>
        </p:blipFill>
        <p:spPr>
          <a:xfrm>
            <a:off x="467544" y="404664"/>
            <a:ext cx="2088232" cy="220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 descr="4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04664"/>
            <a:ext cx="288032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azsn380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5601" y="260648"/>
            <a:ext cx="3074670" cy="3429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251520" y="6093296"/>
            <a:ext cx="244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Quel sera votre projet ?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79512" y="2924944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Les racines peuvent être plus ou moins compactes, plus ou moins hautes, donnant ainsi un arbre aérien et léger ou un peu plus puissant.</a:t>
            </a:r>
            <a:endParaRPr lang="fr-FR" dirty="0"/>
          </a:p>
        </p:txBody>
      </p:sp>
      <p:pic>
        <p:nvPicPr>
          <p:cNvPr id="11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148064" y="3933056"/>
            <a:ext cx="2657872" cy="26711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 rot="20026338">
            <a:off x="46537" y="4328210"/>
            <a:ext cx="60065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vous d’inventer des solutions !</a:t>
            </a:r>
            <a:endParaRPr lang="fr-F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Cherchons des modèles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0152" y="404664"/>
            <a:ext cx="2530624" cy="3240360"/>
          </a:xfrm>
        </p:spPr>
        <p:txBody>
          <a:bodyPr>
            <a:normAutofit/>
          </a:bodyPr>
          <a:lstStyle/>
          <a:p>
            <a:r>
              <a:rPr lang="fr-FR" dirty="0" smtClean="0"/>
              <a:t>Un pommier vu sur notre site </a:t>
            </a:r>
            <a:endParaRPr lang="fr-FR" dirty="0"/>
          </a:p>
        </p:txBody>
      </p:sp>
      <p:pic>
        <p:nvPicPr>
          <p:cNvPr id="6" name="Espace réservé du contenu 5" descr="20120601223129-84ea9aa9-m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332656"/>
            <a:ext cx="4809440" cy="606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6084168" y="5805264"/>
            <a:ext cx="2187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Alain , </a:t>
            </a:r>
          </a:p>
          <a:p>
            <a:r>
              <a:rPr lang="fr-FR" dirty="0" smtClean="0"/>
              <a:t>comment as-tu fait 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084168" y="3573016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Le mouvement des racines est magnifique, je suis fan de cet arbre »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4168" y="472514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Signé Bruno du forum « esprit de </a:t>
            </a:r>
            <a:r>
              <a:rPr lang="fr-FR" dirty="0" err="1" smtClean="0"/>
              <a:t>goshin</a:t>
            </a:r>
            <a:r>
              <a:rPr lang="fr-FR" dirty="0" smtClean="0"/>
              <a:t> »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C’est une bouture de racine</a:t>
            </a:r>
          </a:p>
          <a:p>
            <a:r>
              <a:rPr lang="fr-FR" dirty="0" smtClean="0"/>
              <a:t>Ça marche avec les pommiers</a:t>
            </a:r>
            <a:endParaRPr lang="fr-FR" dirty="0"/>
          </a:p>
        </p:txBody>
      </p:sp>
      <p:pic>
        <p:nvPicPr>
          <p:cNvPr id="4" name="Espace réservé du contenu 3" descr="53974_malus_neagari_0709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332656"/>
            <a:ext cx="3744788" cy="60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 descr="mini_malus-neagari-10082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268759"/>
            <a:ext cx="3347518" cy="504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Espace réservé du contenu 11" descr="mini_00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716016" y="1268760"/>
            <a:ext cx="334548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1115616" y="692696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a encore besoin de haubans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44008" y="692696"/>
            <a:ext cx="378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Virtuel avec une branche plus longue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" name="Espace réservé du contenu 15" descr="k-Apfel-1-Kopi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3941762" cy="394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Espace réservé du contenu 16" descr="k-Apfel-3-Kopie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22031" y="1268760"/>
            <a:ext cx="3941762" cy="394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ZoneTexte 17"/>
          <p:cNvSpPr txBox="1"/>
          <p:nvPr/>
        </p:nvSpPr>
        <p:spPr>
          <a:xfrm>
            <a:off x="3635896" y="544522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Virtuel pour un pot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</TotalTime>
  <Words>542</Words>
  <Application>Microsoft Office PowerPoint</Application>
  <PresentationFormat>Diavoorstelling (4:3)</PresentationFormat>
  <Paragraphs>130</Paragraphs>
  <Slides>46</Slides>
  <Notes>46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Franklin Gothic Book</vt:lpstr>
      <vt:lpstr>Calibri</vt:lpstr>
      <vt:lpstr>Franklin Gothic Medium</vt:lpstr>
      <vt:lpstr>Wingdings 2</vt:lpstr>
      <vt:lpstr>Promenade</vt:lpstr>
      <vt:lpstr>Document Créé en 2014 et  remanié en 2017</vt:lpstr>
      <vt:lpstr>Neagari</vt:lpstr>
      <vt:lpstr>            Style aux racines apparentes</vt:lpstr>
      <vt:lpstr>Dans la nature</vt:lpstr>
      <vt:lpstr>Cherchons des modèles</vt:lpstr>
      <vt:lpstr>Un pommier vu sur notre site </vt:lpstr>
      <vt:lpstr>PowerPoint-presentatie</vt:lpstr>
      <vt:lpstr>PowerPoint-presentatie</vt:lpstr>
      <vt:lpstr>PowerPoint-presentatie</vt:lpstr>
      <vt:lpstr>2016</vt:lpstr>
      <vt:lpstr>   Vus en exposition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Les espèces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Les techniques</vt:lpstr>
      <vt:lpstr>PowerPoint-presentatie</vt:lpstr>
      <vt:lpstr>PowerPoint-presentatie</vt:lpstr>
      <vt:lpstr>Les dimensions</vt:lpstr>
      <vt:lpstr>Les formes</vt:lpstr>
      <vt:lpstr>PowerPoint-presentatie</vt:lpstr>
      <vt:lpstr>PowerPoint-presentatie</vt:lpstr>
      <vt:lpstr>PowerPoint-presentatie</vt:lpstr>
      <vt:lpstr>PowerPoint-presentatie</vt:lpstr>
      <vt:lpstr>Comment Faire ?</vt:lpstr>
      <vt:lpstr>PowerPoint-presentatie</vt:lpstr>
      <vt:lpstr>PotentillE</vt:lpstr>
      <vt:lpstr>PowerPoint-presentatie</vt:lpstr>
      <vt:lpstr>PowerPoint-presentatie</vt:lpstr>
      <vt:lpstr>PowerPoint-presentatie</vt:lpstr>
      <vt:lpstr>Bouture d’azalée</vt:lpstr>
      <vt:lpstr>PowerPoint-presentatie</vt:lpstr>
      <vt:lpstr>Mes essais après une année</vt:lpstr>
      <vt:lpstr>ATTENTION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Neagari</dc:title>
  <dc:creator>Utilisateur Windows</dc:creator>
  <cp:lastModifiedBy>ruud halink</cp:lastModifiedBy>
  <cp:revision>39</cp:revision>
  <dcterms:created xsi:type="dcterms:W3CDTF">2014-10-09T07:57:53Z</dcterms:created>
  <dcterms:modified xsi:type="dcterms:W3CDTF">2017-11-14T05:52:54Z</dcterms:modified>
</cp:coreProperties>
</file>