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46888" cy="9980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 autoAdjust="0"/>
    <p:restoredTop sz="69444" autoAdjust="0"/>
  </p:normalViewPr>
  <p:slideViewPr>
    <p:cSldViewPr>
      <p:cViewPr>
        <p:scale>
          <a:sx n="100" d="100"/>
          <a:sy n="100" d="100"/>
        </p:scale>
        <p:origin x="-3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6" y="-102"/>
      </p:cViewPr>
      <p:guideLst>
        <p:guide orient="horz" pos="3144"/>
        <p:guide pos="215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66985" cy="499031"/>
          </a:xfrm>
          <a:prstGeom prst="rect">
            <a:avLst/>
          </a:prstGeom>
        </p:spPr>
        <p:txBody>
          <a:bodyPr vert="horz" lIns="96152" tIns="48076" rIns="96152" bIns="48076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78319" y="0"/>
            <a:ext cx="2966985" cy="499031"/>
          </a:xfrm>
          <a:prstGeom prst="rect">
            <a:avLst/>
          </a:prstGeom>
        </p:spPr>
        <p:txBody>
          <a:bodyPr vert="horz" lIns="96152" tIns="48076" rIns="96152" bIns="48076" rtlCol="0"/>
          <a:lstStyle>
            <a:lvl1pPr algn="r">
              <a:defRPr sz="1300"/>
            </a:lvl1pPr>
          </a:lstStyle>
          <a:p>
            <a:fld id="{6B22A821-E24A-4FCF-A555-FD97D7141DCE}" type="datetimeFigureOut">
              <a:rPr lang="fr-FR" smtClean="0"/>
              <a:t>14/11/2017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7713"/>
            <a:ext cx="4989512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152" tIns="48076" rIns="96152" bIns="48076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4689" y="4740792"/>
            <a:ext cx="5477510" cy="4491276"/>
          </a:xfrm>
          <a:prstGeom prst="rect">
            <a:avLst/>
          </a:prstGeom>
        </p:spPr>
        <p:txBody>
          <a:bodyPr vert="horz" lIns="96152" tIns="48076" rIns="96152" bIns="48076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79851"/>
            <a:ext cx="2966985" cy="499031"/>
          </a:xfrm>
          <a:prstGeom prst="rect">
            <a:avLst/>
          </a:prstGeom>
        </p:spPr>
        <p:txBody>
          <a:bodyPr vert="horz" lIns="96152" tIns="48076" rIns="96152" bIns="48076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78319" y="9479851"/>
            <a:ext cx="2966985" cy="499031"/>
          </a:xfrm>
          <a:prstGeom prst="rect">
            <a:avLst/>
          </a:prstGeom>
        </p:spPr>
        <p:txBody>
          <a:bodyPr vert="horz" lIns="96152" tIns="48076" rIns="96152" bIns="48076" rtlCol="0" anchor="b"/>
          <a:lstStyle>
            <a:lvl1pPr algn="r">
              <a:defRPr sz="1300"/>
            </a:lvl1pPr>
          </a:lstStyle>
          <a:p>
            <a:fld id="{E8A04F96-1E6C-4FDD-86A5-C25C1CA08D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44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04F96-1E6C-4FDD-86A5-C25C1CA08D0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74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Cf. </a:t>
            </a:r>
            <a:r>
              <a:rPr lang="fr-F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Les bases du bonsaï 1 page</a:t>
            </a:r>
            <a:r>
              <a:rPr lang="fr-FR" sz="1200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89</a:t>
            </a:r>
            <a:endParaRPr lang="fr-FR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04F96-1E6C-4FDD-86A5-C25C1CA08D0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153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Cf.</a:t>
            </a:r>
            <a:r>
              <a:rPr lang="fr-FR" baseline="0" dirty="0" smtClean="0"/>
              <a:t> Classeur Ecole Française de Bonsaï</a:t>
            </a:r>
          </a:p>
          <a:p>
            <a:r>
              <a:rPr lang="fr-FR" baseline="0" dirty="0" smtClean="0"/>
              <a:t>Fiches débutants : Fiche pédagogique N° BM4S1D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04F96-1E6C-4FDD-86A5-C25C1CA08D0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454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smtClean="0"/>
              <a:t>clic gauche </a:t>
            </a:r>
            <a:r>
              <a:rPr lang="fr-FR" dirty="0" smtClean="0"/>
              <a:t>sur l’image</a:t>
            </a:r>
            <a:r>
              <a:rPr lang="fr-FR" baseline="0" dirty="0" smtClean="0"/>
              <a:t> de l’oïdium enchaine sur la diapositive 9 consacrée à l’oïdium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04F96-1E6C-4FDD-86A5-C25C1CA08D0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60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04F96-1E6C-4FDD-86A5-C25C1CA08D0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668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04F96-1E6C-4FDD-86A5-C25C1CA08D08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392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04F96-1E6C-4FDD-86A5-C25C1CA08D0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181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defTabSz="961517">
              <a:defRPr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N° 102 : Maladies et ravageurs par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Juli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PASCUAL</a:t>
            </a:r>
          </a:p>
          <a:p>
            <a:pPr marL="180284" lvl="2" indent="-180284" defTabSz="961517">
              <a:buFont typeface="Arial" panose="020B0604020202020204" pitchFamily="34" charset="0"/>
              <a:buChar char="•"/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Clefs pour identifier les ravageurs ou maladies</a:t>
            </a:r>
          </a:p>
          <a:p>
            <a:pPr marL="180284" lvl="2" indent="-180284" defTabSz="961517">
              <a:buFont typeface="Arial" panose="020B0604020202020204" pitchFamily="34" charset="0"/>
              <a:buChar char="•"/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Ravageurs : pucerons, cochenilles, aleurodes, acariens, chenilles, scarabées, thrips, termites, fourmis, guêpes, tigres (</a:t>
            </a:r>
            <a:r>
              <a:rPr lang="fr-F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tingidés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mouches et moustiques, escargots et limaces, nématodes</a:t>
            </a:r>
          </a:p>
          <a:p>
            <a:pPr marL="180284" lvl="2" indent="-180284" defTabSz="961517">
              <a:buFont typeface="Arial" panose="020B0604020202020204" pitchFamily="34" charset="0"/>
              <a:buChar char="•"/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Maladies : oïdium, mildiou, botrytis, œil de paon, rouilles, </a:t>
            </a:r>
            <a:r>
              <a:rPr lang="fr-F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pestalotia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tavelure, anthracnose, fumagine, phytophthora, </a:t>
            </a:r>
            <a:r>
              <a:rPr lang="fr-F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rhizoctonia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phomopsis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verticillium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fusarium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bactéries, gommose</a:t>
            </a:r>
          </a:p>
          <a:p>
            <a:pPr marL="180284" lvl="2" indent="-180284" defTabSz="961517">
              <a:buFont typeface="Arial" panose="020B0604020202020204" pitchFamily="34" charset="0"/>
              <a:buChar char="•"/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Maladies communes des bonsaï les plus populaires par espèce</a:t>
            </a:r>
          </a:p>
          <a:p>
            <a:pPr marL="0" lvl="2" defTabSz="961517">
              <a:defRPr/>
            </a:pPr>
            <a:endParaRPr lang="fr-F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2" defTabSz="961517">
              <a:defRPr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bases du bonsaï 1 par Michel SACAL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MALADIES: LA PROPHYLAXIE pages 89 et 90</a:t>
            </a:r>
          </a:p>
          <a:p>
            <a:pPr marL="0" lvl="2" defTabSz="961517"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PRINCIPALES MALADIES</a:t>
            </a:r>
          </a:p>
          <a:p>
            <a:pPr marL="240380" lvl="2" indent="-240380" defTabSz="961517">
              <a:buFont typeface="+mj-lt"/>
              <a:buAutoNum type="arabicPeriod"/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Maladies des racines.</a:t>
            </a:r>
          </a:p>
          <a:p>
            <a:pPr marL="240380" lvl="2" indent="-240380" defTabSz="961517">
              <a:buFont typeface="+mj-lt"/>
              <a:buAutoNum type="arabicPeriod"/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Maladies du tronc et des branches.</a:t>
            </a:r>
          </a:p>
          <a:p>
            <a:pPr marL="240380" lvl="2" indent="-240380" defTabSz="961517">
              <a:buFont typeface="+mj-lt"/>
              <a:buAutoNum type="arabicPeriod"/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Maladies des feuilles et aiguilles.</a:t>
            </a:r>
          </a:p>
          <a:p>
            <a:pPr marL="240380" lvl="2" indent="-240380" defTabSz="961517">
              <a:buFont typeface="+mj-lt"/>
              <a:buAutoNum type="arabicPeriod"/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parasites.</a:t>
            </a:r>
          </a:p>
          <a:p>
            <a:pPr marL="240380" lvl="2" indent="-240380" defTabSz="961517">
              <a:buFont typeface="+mj-lt"/>
              <a:buAutoNum type="arabicPeriod"/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carences.</a:t>
            </a:r>
          </a:p>
          <a:p>
            <a:pPr marL="0" lvl="2" defTabSz="961517">
              <a:defRPr/>
            </a:pPr>
            <a:endParaRPr lang="fr-F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2" defTabSz="961517">
              <a:defRPr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Classeur FFB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Numéros des Fiches pédagogiques</a:t>
            </a:r>
          </a:p>
          <a:p>
            <a:pPr marL="0" lvl="2" defTabSz="961517">
              <a:defRPr/>
            </a:pPr>
            <a:r>
              <a:rPr lang="fr-F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Débutants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BM4S1D : Généralités sur les maladies et parasites pages 5 à 10</a:t>
            </a:r>
          </a:p>
          <a:p>
            <a:pPr marL="0" lvl="2" defTabSz="961517">
              <a:defRPr/>
            </a:pPr>
            <a:r>
              <a:rPr lang="fr-F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N1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lvl="2" defTabSz="961517"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BM4S2N1 : Diagnostic et traitement des maladies pages 14 à 18</a:t>
            </a:r>
          </a:p>
          <a:p>
            <a:pPr marL="0" lvl="2" defTabSz="961517"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BM4S3N1 : Diagnostic et traitement des parasites, les produits pages 19 à 26 </a:t>
            </a:r>
          </a:p>
          <a:p>
            <a:pPr marL="0" lvl="2" defTabSz="961517"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BM4S4N1 : Les ennemis par espèce pages – Les espèces et leurs ennemis 27 à 30</a:t>
            </a:r>
          </a:p>
          <a:p>
            <a:pPr marL="0" lvl="2" defTabSz="961517"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BM4S5N1 : Maladies et parasites - Les facteurs de risque pages 31 à 35</a:t>
            </a:r>
          </a:p>
          <a:p>
            <a:pPr marL="0" lvl="2" defTabSz="961517">
              <a:defRPr/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(carences et excès – interactions négatives et positives entre les différents éléments nutritifs)</a:t>
            </a:r>
          </a:p>
          <a:p>
            <a:pPr marL="0" lvl="2" defTabSz="961517">
              <a:defRPr/>
            </a:pPr>
            <a:r>
              <a:rPr lang="fr-F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CM4S4 : Emplacement : conditions particulières : pour les prélèvements : Pour les arbres malades pages 16 et 17</a:t>
            </a:r>
          </a:p>
          <a:p>
            <a:pPr marL="0" lvl="2" defTabSz="961517">
              <a:defRPr/>
            </a:pPr>
            <a:endParaRPr lang="fr-F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0380" lvl="2" indent="-240380" defTabSz="961517">
              <a:buFont typeface="+mj-lt"/>
              <a:buAutoNum type="arabicPeriod"/>
              <a:defRPr/>
            </a:pPr>
            <a:endParaRPr lang="fr-F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2" defTabSz="961517">
              <a:defRPr/>
            </a:pPr>
            <a:endParaRPr lang="fr-F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04F96-1E6C-4FDD-86A5-C25C1CA08D0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053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Cf. France Bonsaï N° 102 page 76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04F96-1E6C-4FDD-86A5-C25C1CA08D0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454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5F12-F719-424E-BB49-C016F1957BE8}" type="datetime1">
              <a:rPr lang="fr-FR" smtClean="0"/>
              <a:t>14/11/2017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0540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15A-D7CD-4956-88F1-D3BA6B0AEBFC}" type="datetime1">
              <a:rPr lang="fr-FR" smtClean="0"/>
              <a:t>14/11/2017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737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9DA61-C49F-4E63-948F-1473F3E75922}" type="datetime1">
              <a:rPr lang="fr-FR" smtClean="0"/>
              <a:t>14/11/2017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38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9401-B649-4BB0-BC1A-C0FF7D9F73E4}" type="datetime1">
              <a:rPr lang="fr-FR" smtClean="0"/>
              <a:t>14/11/2017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21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AC77-425F-45D6-8CA3-98888D7F7B28}" type="datetime1">
              <a:rPr lang="fr-FR" smtClean="0"/>
              <a:t>14/11/2017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44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2C54-83CB-4A24-8A66-D28C67F7373E}" type="datetime1">
              <a:rPr lang="fr-FR" smtClean="0"/>
              <a:t>14/11/2017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96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F881-45C7-43FB-986E-E05459B4455A}" type="datetime1">
              <a:rPr lang="fr-FR" smtClean="0"/>
              <a:t>14/11/2017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97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2FB1F-06A1-4224-9AE4-FC380C051300}" type="datetime1">
              <a:rPr lang="fr-FR" smtClean="0"/>
              <a:t>14/11/2017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93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6053-CC0E-49A8-A447-CC2F6A39F0E2}" type="datetime1">
              <a:rPr lang="fr-FR" smtClean="0"/>
              <a:t>14/11/2017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970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9977-56B7-4E1E-BAD5-2124AB106089}" type="datetime1">
              <a:rPr lang="fr-FR" smtClean="0"/>
              <a:t>14/11/2017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89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620-0ED1-4E78-8660-C1BBC3693145}" type="datetime1">
              <a:rPr lang="fr-FR" smtClean="0"/>
              <a:t>14/11/2017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352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07C8A-157E-49F9-B8A3-F3956A0ED1FD}" type="datetime1">
              <a:rPr lang="fr-FR" smtClean="0"/>
              <a:t>14/11/2017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A4791-9F59-43FF-BFE5-250E56B7FE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33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e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jpeg"/><Relationship Id="rId4" Type="http://schemas.openxmlformats.org/officeDocument/2006/relationships/slide" Target="slide9.xml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://www.espritsdegoshin.fr/bonsai-pratique/maladies-predateurs.html" TargetMode="External"/><Relationship Id="rId7" Type="http://schemas.openxmlformats.org/officeDocument/2006/relationships/hyperlink" Target="http://www.parlonsbonsai.com/-Mon-arbre-est-malade-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spritsdegoshin.fr/bonsai-pratique/maladies-predateurs/41-recettes-naturelles.html" TargetMode="External"/><Relationship Id="rId5" Type="http://schemas.openxmlformats.org/officeDocument/2006/relationships/hyperlink" Target="http://www.espritsdegoshin.fr/bonsai-pratique/maladies-predateurs/29-eviter-maladies.html" TargetMode="External"/><Relationship Id="rId4" Type="http://schemas.openxmlformats.org/officeDocument/2006/relationships/hyperlink" Target="http://www.espritsdegoshin.fr/bonsai-pratique/maladies-predateurs/57-diagnostique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60000" y="180000"/>
            <a:ext cx="8460472" cy="792000"/>
          </a:xfrm>
          <a:solidFill>
            <a:srgbClr val="00B050"/>
          </a:solidFill>
        </p:spPr>
        <p:txBody>
          <a:bodyPr>
            <a:normAutofit/>
          </a:bodyPr>
          <a:lstStyle/>
          <a:p>
            <a:pPr marL="252000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Thème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et Parasites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60000" y="1268760"/>
            <a:ext cx="8460472" cy="5400600"/>
          </a:xfrm>
          <a:noFill/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Généralités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Protection et prophylaxie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Premiers soins pour un arbre malade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Maladies et Parasites les plus communs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maladies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parasites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Traitements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Préventif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Curatif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Bibliographie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769017" cy="792088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32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2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60000" y="180000"/>
            <a:ext cx="8460000" cy="7920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52000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Thème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et Parasites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769017" cy="792088"/>
          </a:xfrm>
          <a:prstGeom prst="rect">
            <a:avLst/>
          </a:prstGeom>
        </p:spPr>
      </p:pic>
      <p:sp>
        <p:nvSpPr>
          <p:cNvPr id="7" name="Sous-titre 2"/>
          <p:cNvSpPr txBox="1">
            <a:spLocks/>
          </p:cNvSpPr>
          <p:nvPr/>
        </p:nvSpPr>
        <p:spPr>
          <a:xfrm>
            <a:off x="360000" y="1268760"/>
            <a:ext cx="8460000" cy="51845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/>
          </a:bodyPr>
          <a:lstStyle>
            <a:lvl1pPr marL="514350" indent="-514350">
              <a:spcBef>
                <a:spcPct val="20000"/>
              </a:spcBef>
              <a:buFont typeface="+mj-lt"/>
              <a:buAutoNum type="arabicPeriod"/>
              <a:defRPr sz="3200"/>
            </a:lvl1pPr>
            <a:lvl2pPr marL="971550" lvl="1" indent="-514350">
              <a:spcBef>
                <a:spcPct val="20000"/>
              </a:spcBef>
              <a:buFont typeface="+mj-lt"/>
              <a:buAutoNum type="arabicPeriod"/>
              <a:defRPr sz="2800"/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Généralités</a:t>
            </a:r>
          </a:p>
          <a:p>
            <a:pPr lvl="1"/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Protection et </a:t>
            </a:r>
            <a:r>
              <a:rPr lang="fr-F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prophylaxie</a:t>
            </a:r>
          </a:p>
          <a:p>
            <a:pPr marL="0" indent="0">
              <a:buNone/>
            </a:pP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Qu'est-ce que la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prophylaxie ? C'est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l'action de prévenir les maladies. "Mieux vaut prévenir que guérir" !</a:t>
            </a:r>
          </a:p>
          <a:p>
            <a:pPr marL="0" indent="0">
              <a:buNone/>
            </a:pPr>
            <a:endParaRPr lang="fr-FR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ne faut pas exagérer l'importance des maladies chez les bonsaï des amateurs.</a:t>
            </a:r>
          </a:p>
          <a:p>
            <a:pPr marL="0" indent="0">
              <a:buNone/>
            </a:pP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Ils ont peu de bonsaï, souvent d'espèces différentes. Or, parmi les principaux facteurs de maladie on trouve le nombre et</a:t>
            </a:r>
          </a:p>
          <a:p>
            <a:pPr marL="0" indent="0">
              <a:buNone/>
            </a:pP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l'entassement d'arbres de même espèce.</a:t>
            </a:r>
          </a:p>
          <a:p>
            <a:pPr marL="0" indent="0">
              <a:buNone/>
            </a:pP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De plus la maladie affecte avant tout les organismes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faibles.</a:t>
            </a:r>
            <a:endParaRPr lang="fr-FR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Voici donc les </a:t>
            </a:r>
            <a:r>
              <a:rPr lang="fr-FR" sz="1300" b="1" dirty="0">
                <a:latin typeface="Arial" panose="020B0604020202020204" pitchFamily="34" charset="0"/>
                <a:cs typeface="Arial" panose="020B0604020202020204" pitchFamily="34" charset="0"/>
              </a:rPr>
              <a:t>règles d'or pour éviter les </a:t>
            </a:r>
            <a:r>
              <a:rPr lang="fr-FR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FR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avoir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un nombre raisonnable de bonsaï, de façon à pouvoir bien s'en occuper et bien les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surveiller.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donner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de l'air et de la lumière aux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bonsaï :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ne pas les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entasser.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avoir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de bons substrats drainants et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aérés.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bien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cultiver c'est-à-dire bien arroser et bien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fertiliser.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utiliser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des engrais o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rganiques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pour éviter les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carences.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être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propre, c'est-à-dire travailler avec des instruments propres dans un environnement soigneusement ordonné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et nettoyé.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élever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des bonsaï adaptés à sa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région.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bien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entretenir ses bonsaï en les nettoyant et taillant régulièrement</a:t>
            </a:r>
          </a:p>
          <a:p>
            <a:pPr marL="0" indent="0">
              <a:buNone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Enfin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, on peut mettre dans les </a:t>
            </a:r>
            <a:r>
              <a:rPr lang="fr-FR" sz="1300" b="1" dirty="0">
                <a:latin typeface="Arial" panose="020B0604020202020204" pitchFamily="34" charset="0"/>
                <a:cs typeface="Arial" panose="020B0604020202020204" pitchFamily="34" charset="0"/>
              </a:rPr>
              <a:t>mesures </a:t>
            </a:r>
            <a:r>
              <a:rPr lang="fr-FR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prophylactiques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fr-FR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savoir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reconnaître les principales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maladies.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traiter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immédiatement quand un symptôme de maladie est </a:t>
            </a: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diagnostiqué.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pas abuser des soins préventifs, sauf ceux au cuivre et au soufre à l'automne et au printemps. </a:t>
            </a:r>
          </a:p>
          <a:p>
            <a:pPr marL="0" indent="0">
              <a:buNone/>
            </a:pP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51178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3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60000" y="180000"/>
            <a:ext cx="8460472" cy="7920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52000"/>
            <a:r>
              <a:rPr lang="fr-FR" sz="2000" b="1" smtClean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fr-FR" sz="200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0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smtClean="0">
                <a:latin typeface="Arial" panose="020B0604020202020204" pitchFamily="34" charset="0"/>
                <a:cs typeface="Arial" panose="020B0604020202020204" pitchFamily="34" charset="0"/>
              </a:rPr>
              <a:t>Thème</a:t>
            </a:r>
            <a:r>
              <a:rPr lang="fr-FR" sz="200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b="1" i="1" smtClean="0">
                <a:latin typeface="Arial" panose="020B0604020202020204" pitchFamily="34" charset="0"/>
                <a:cs typeface="Arial" panose="020B0604020202020204" pitchFamily="34" charset="0"/>
              </a:rPr>
              <a:t>Maladies et Parasites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769017" cy="792088"/>
          </a:xfrm>
          <a:prstGeom prst="rect">
            <a:avLst/>
          </a:prstGeom>
        </p:spPr>
      </p:pic>
      <p:sp>
        <p:nvSpPr>
          <p:cNvPr id="8" name="Sous-titre 2"/>
          <p:cNvSpPr txBox="1">
            <a:spLocks/>
          </p:cNvSpPr>
          <p:nvPr/>
        </p:nvSpPr>
        <p:spPr>
          <a:xfrm>
            <a:off x="360000" y="1268760"/>
            <a:ext cx="8460472" cy="51845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fr-F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Généralités</a:t>
            </a:r>
          </a:p>
          <a:p>
            <a:pPr marL="971550" lvl="1" indent="-514350">
              <a:buFont typeface="+mj-lt"/>
              <a:buAutoNum type="arabicPeriod" startAt="2"/>
            </a:pPr>
            <a:r>
              <a:rPr lang="fr-FR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Premiers soins pour un arbre malade</a:t>
            </a:r>
          </a:p>
          <a:p>
            <a:pPr marL="216000" indent="-216000">
              <a:spcBef>
                <a:spcPts val="600"/>
              </a:spcBef>
              <a:spcAft>
                <a:spcPts val="1200"/>
              </a:spcAft>
            </a:pP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le bonsaï présente des signes de faiblesse ou a l’air malade, ne plus mettre d’engrais</a:t>
            </a: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b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D’autre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 ne surtout pas mettre l’arbre à l’ombre</a:t>
            </a: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b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retirer avec précaution de sa coupe et dégager les racines qui émergent de la </a:t>
            </a: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motte.</a:t>
            </a:r>
            <a:b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Placer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bonsaï dans une coupe plus grande et le mettre dans un endroit à </a:t>
            </a:r>
            <a:r>
              <a:rPr lang="fr-FR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mi-ombre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ou </a:t>
            </a: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planter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directement en pleine terre, toujours à </a:t>
            </a:r>
            <a:r>
              <a:rPr lang="fr-FR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mi-ombre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216000" indent="-216000">
              <a:spcBef>
                <a:spcPts val="600"/>
              </a:spcBef>
              <a:spcAft>
                <a:spcPts val="1200"/>
              </a:spcAft>
            </a:pP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l’arbre est en très mauvais état, en dernier recours il est possible d’enlever toute la </a:t>
            </a: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terre des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racines et le planter dans du sable </a:t>
            </a: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pur.</a:t>
            </a:r>
            <a:b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mettre à </a:t>
            </a:r>
            <a:r>
              <a:rPr lang="fr-FR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mi-ombre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jusqu’à ce qu’il se remette à </a:t>
            </a: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pousser.</a:t>
            </a:r>
            <a:b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Suspendre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fumure.</a:t>
            </a:r>
            <a:endParaRPr lang="fr-FR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30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4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60000" y="180000"/>
            <a:ext cx="8460000" cy="7920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52000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Thème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et Parasites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769017" cy="792088"/>
          </a:xfrm>
          <a:prstGeom prst="rect">
            <a:avLst/>
          </a:prstGeom>
        </p:spPr>
      </p:pic>
      <p:sp>
        <p:nvSpPr>
          <p:cNvPr id="7" name="Sous-titre 2"/>
          <p:cNvSpPr txBox="1">
            <a:spLocks/>
          </p:cNvSpPr>
          <p:nvPr/>
        </p:nvSpPr>
        <p:spPr>
          <a:xfrm>
            <a:off x="360000" y="1268760"/>
            <a:ext cx="8460000" cy="51845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2"/>
            </a:pPr>
            <a:r>
              <a:rPr lang="fr-FR" sz="2400" dirty="0" smtClean="0"/>
              <a:t>Maladies et Parasites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1800" dirty="0" smtClean="0"/>
              <a:t>5 maladies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fr-FR" sz="1600" dirty="0" smtClean="0"/>
              <a:t>Oïdium : </a:t>
            </a:r>
            <a:r>
              <a:rPr lang="fr-FR" sz="1200" dirty="0" smtClean="0"/>
              <a:t>champignon 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fr-FR" sz="1600" dirty="0" smtClean="0"/>
              <a:t>Rouille : </a:t>
            </a:r>
            <a:r>
              <a:rPr lang="fr-FR" sz="1200" dirty="0" smtClean="0"/>
              <a:t>champignon 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fr-FR" sz="1600" dirty="0" smtClean="0"/>
              <a:t>Œil de paon : </a:t>
            </a:r>
            <a:r>
              <a:rPr lang="fr-FR" sz="1200" dirty="0" smtClean="0"/>
              <a:t>champignon</a:t>
            </a:r>
            <a:r>
              <a:rPr lang="fr-FR" sz="1600" dirty="0" smtClean="0"/>
              <a:t> 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fr-FR" sz="1600" dirty="0" smtClean="0"/>
              <a:t>Feu bactérien :</a:t>
            </a:r>
            <a:r>
              <a:rPr lang="fr-FR" sz="1200" dirty="0" smtClean="0"/>
              <a:t> bactérie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fr-FR" sz="1600" dirty="0" err="1" smtClean="0"/>
              <a:t>Pestalotia</a:t>
            </a:r>
            <a:r>
              <a:rPr lang="fr-FR" sz="1600" dirty="0" smtClean="0"/>
              <a:t> </a:t>
            </a:r>
            <a:r>
              <a:rPr lang="fr-FR" sz="1600" dirty="0"/>
              <a:t>: </a:t>
            </a:r>
            <a:r>
              <a:rPr lang="fr-FR" sz="1200" dirty="0"/>
              <a:t>champignon</a:t>
            </a:r>
            <a:endParaRPr lang="fr-FR" sz="1200" dirty="0" smtClean="0"/>
          </a:p>
          <a:p>
            <a:pPr marL="0" indent="0">
              <a:buNone/>
            </a:pPr>
            <a:endParaRPr lang="fr-FR" dirty="0" smtClean="0"/>
          </a:p>
        </p:txBody>
      </p:sp>
      <p:pic>
        <p:nvPicPr>
          <p:cNvPr id="8" name="Image 7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720328"/>
            <a:ext cx="1176569" cy="88285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159" y="2212519"/>
            <a:ext cx="1257504" cy="1122771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359" y="3144394"/>
            <a:ext cx="1243568" cy="93267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869160"/>
            <a:ext cx="1080120" cy="150714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037" y="4170015"/>
            <a:ext cx="1734136" cy="115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27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5</a:t>
            </a:fld>
            <a:endParaRPr lang="fr-FR"/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360000" y="1268760"/>
            <a:ext cx="8460000" cy="51845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2"/>
            </a:pPr>
            <a:r>
              <a:rPr lang="fr-FR" dirty="0" smtClean="0"/>
              <a:t>Maladies et Parasites</a:t>
            </a:r>
          </a:p>
          <a:p>
            <a:pPr marL="971550" lvl="1" indent="-514350">
              <a:buFont typeface="+mj-lt"/>
              <a:buAutoNum type="arabicPeriod" startAt="2"/>
            </a:pPr>
            <a:r>
              <a:rPr lang="fr-FR" dirty="0" smtClean="0"/>
              <a:t>5 parasites</a:t>
            </a:r>
          </a:p>
          <a:p>
            <a:r>
              <a:rPr lang="fr-FR" sz="2000" dirty="0" smtClean="0"/>
              <a:t>Pucerons :</a:t>
            </a:r>
          </a:p>
          <a:p>
            <a:r>
              <a:rPr lang="fr-FR" sz="2000" dirty="0" smtClean="0"/>
              <a:t>Cochenilles :</a:t>
            </a:r>
          </a:p>
          <a:p>
            <a:r>
              <a:rPr lang="fr-FR" sz="2000" dirty="0" smtClean="0"/>
              <a:t>Chenilles : </a:t>
            </a:r>
          </a:p>
          <a:p>
            <a:r>
              <a:rPr lang="fr-FR" sz="2000" dirty="0" smtClean="0"/>
              <a:t>Acariens :</a:t>
            </a:r>
          </a:p>
          <a:p>
            <a:r>
              <a:rPr lang="fr-FR" sz="2000" dirty="0" smtClean="0"/>
              <a:t>Pyrale du buis :</a:t>
            </a:r>
          </a:p>
          <a:p>
            <a:endParaRPr lang="fr-FR" dirty="0" smtClean="0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360000" y="180000"/>
            <a:ext cx="8460000" cy="7920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52000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Thème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et Parasites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769017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64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6</a:t>
            </a:fld>
            <a:endParaRPr lang="fr-FR"/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60000" y="1268760"/>
            <a:ext cx="8460000" cy="51845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fr-FR" dirty="0" smtClean="0"/>
              <a:t>Traitements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dirty="0" smtClean="0"/>
              <a:t>Préventif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360000" y="180000"/>
            <a:ext cx="8460000" cy="7920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52000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Thème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et Parasites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769017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2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7</a:t>
            </a:fld>
            <a:endParaRPr lang="fr-FR"/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60000" y="1268760"/>
            <a:ext cx="8172440" cy="51845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fr-FR" dirty="0" smtClean="0"/>
              <a:t>Traitements</a:t>
            </a:r>
          </a:p>
          <a:p>
            <a:pPr marL="971550" lvl="1" indent="-514350">
              <a:buFont typeface="+mj-lt"/>
              <a:buAutoNum type="arabicPeriod" startAt="2"/>
            </a:pPr>
            <a:r>
              <a:rPr lang="fr-FR" dirty="0" smtClean="0"/>
              <a:t>Curatif</a:t>
            </a:r>
            <a:endParaRPr lang="fr-FR" dirty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360000" y="180000"/>
            <a:ext cx="8460000" cy="7920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52000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Thème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et Parasites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769017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7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8</a:t>
            </a:fld>
            <a:endParaRPr lang="fr-FR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60000" y="1268760"/>
            <a:ext cx="8460000" cy="51845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4"/>
            </a:pPr>
            <a:r>
              <a:rPr lang="fr-FR" dirty="0" smtClean="0"/>
              <a:t>Bibliographie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000" dirty="0" smtClean="0"/>
              <a:t>Classeur école française de bonsaï</a:t>
            </a:r>
          </a:p>
          <a:p>
            <a:pPr marL="1144800" lvl="2" indent="-230400"/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Fiches débutants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: 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° BM4S1D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4800" lvl="2" indent="-230400"/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Fiches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N1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N°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BM4S2N1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BM4S3N1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BM4S4N1 et BM4S5N1</a:t>
            </a:r>
          </a:p>
          <a:p>
            <a:pPr marL="1144800" lvl="2" indent="-230400"/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Fiches N2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N° CM4S4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000" dirty="0" smtClean="0"/>
              <a:t>Revues</a:t>
            </a:r>
          </a:p>
          <a:p>
            <a:pPr lvl="2"/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France Bonsaï :</a:t>
            </a:r>
          </a:p>
          <a:p>
            <a:pPr marL="1368000" lvl="3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N° </a:t>
            </a:r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et ravageurs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par </a:t>
            </a:r>
            <a:r>
              <a:rPr lang="fr-FR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Juli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PASCUAL</a:t>
            </a:r>
          </a:p>
          <a:p>
            <a:pPr lvl="2"/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Esprit Bonsaï :</a:t>
            </a:r>
          </a:p>
          <a:p>
            <a:pPr marL="1368000" lvl="3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N° 80 (2016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Février Mars ) : </a:t>
            </a:r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Les fiches de l’apprenti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: Parasites et maladies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ère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partie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par Bruno MAZZA pages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</a:p>
          <a:p>
            <a:pPr marL="1368000" lvl="3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N° </a:t>
            </a:r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(2016 Avril Mai) : </a:t>
            </a:r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Les fiches </a:t>
            </a:r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de l’apprenti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: Parasites et maladies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partie par Bruno MAZZA pages 31 à 34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000" dirty="0" smtClean="0"/>
              <a:t>Livres</a:t>
            </a:r>
            <a:endParaRPr lang="fr-FR" sz="2000" dirty="0"/>
          </a:p>
          <a:p>
            <a:pPr lvl="2"/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Vos bonsaï en pleine forme</a:t>
            </a:r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par Joseph SOMM</a:t>
            </a:r>
          </a:p>
          <a:p>
            <a:pPr lvl="2"/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Les bases du bonsaï 1 </a:t>
            </a:r>
            <a:r>
              <a:rPr 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par Michel SACAL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000" dirty="0" smtClean="0"/>
              <a:t>Sites</a:t>
            </a:r>
            <a:endParaRPr lang="fr-FR" sz="2000" dirty="0"/>
          </a:p>
          <a:p>
            <a:pPr lvl="2"/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Esprit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Goshin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Maladies </a:t>
            </a:r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et Prédateurs</a:t>
            </a:r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Aide au diagnostic</a:t>
            </a:r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Eviter les maladies</a:t>
            </a:r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Recettes naturelles</a:t>
            </a:r>
            <a:endParaRPr lang="fr-F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Parlons Bonsaï : </a:t>
            </a:r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Biologie de l’arbre et action phytosanitaire</a:t>
            </a:r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360000" y="180000"/>
            <a:ext cx="8460000" cy="7920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52000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Thème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et Parasites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769017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06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4791-9F59-43FF-BFE5-250E56B7FE69}" type="slidenum">
              <a:rPr lang="fr-FR" smtClean="0"/>
              <a:t>9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60000" y="180000"/>
            <a:ext cx="8460472" cy="7920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52000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Thème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Maladies et Parasites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769017" cy="792088"/>
          </a:xfrm>
          <a:prstGeom prst="rect">
            <a:avLst/>
          </a:prstGeom>
        </p:spPr>
      </p:pic>
      <p:sp>
        <p:nvSpPr>
          <p:cNvPr id="8" name="Sous-titre 2"/>
          <p:cNvSpPr txBox="1">
            <a:spLocks/>
          </p:cNvSpPr>
          <p:nvPr/>
        </p:nvSpPr>
        <p:spPr>
          <a:xfrm>
            <a:off x="360000" y="1268760"/>
            <a:ext cx="8460472" cy="51845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Oïdium</a:t>
            </a:r>
            <a:r>
              <a:rPr lang="fr-FR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0" indent="0">
              <a:buNone/>
            </a:pPr>
            <a:r>
              <a:rPr lang="fr-FR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Genres et espèces les plus connus</a:t>
            </a:r>
          </a:p>
          <a:p>
            <a:pPr marL="216000" indent="-216000">
              <a:spcBef>
                <a:spcPts val="0"/>
              </a:spcBef>
            </a:pP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Uncinula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necator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(Oïdium de la vigne).</a:t>
            </a:r>
          </a:p>
          <a:p>
            <a:pPr marL="216000" indent="-216000">
              <a:spcBef>
                <a:spcPts val="0"/>
              </a:spcBef>
            </a:pP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Sphaeroteca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pannosa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(Oïdium des rosiers).</a:t>
            </a:r>
          </a:p>
          <a:p>
            <a:pPr marL="216000" indent="-216000">
              <a:spcBef>
                <a:spcPts val="0"/>
              </a:spcBef>
            </a:pP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Podosphaera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leucotricha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(Oïdium des fruitiers).</a:t>
            </a:r>
          </a:p>
          <a:p>
            <a:pPr marL="216000" indent="-216000">
              <a:spcBef>
                <a:spcPts val="0"/>
              </a:spcBef>
            </a:pP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Uncinula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(Oïdium des érables).</a:t>
            </a:r>
          </a:p>
          <a:p>
            <a:pPr marL="216000" indent="-216000">
              <a:spcBef>
                <a:spcPts val="0"/>
              </a:spcBef>
            </a:pPr>
            <a:r>
              <a:rPr lang="fr-FR" sz="1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Microsphaera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(Oïdium du chêne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  <a:p>
            <a:pPr marL="0" indent="0">
              <a:buNone/>
            </a:pPr>
            <a:r>
              <a:rPr lang="fr-FR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Caractéristiques</a:t>
            </a:r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mycélium de ce groupe de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champignons est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couleur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blanchâtre. Il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développe sur la surfaces des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fruits, des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feuilles et des fleurs.</a:t>
            </a:r>
          </a:p>
          <a:p>
            <a:pPr marL="0" indent="0">
              <a:buNone/>
            </a:pP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 mycélium produit des petits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filaments qui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pénètrent à l'intérieur par les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pores de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peau. L'oïdium se nourrit avec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sucres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les autres substances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nutritives de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l'arbre.</a:t>
            </a:r>
          </a:p>
          <a:p>
            <a:pPr marL="0" indent="0">
              <a:buNone/>
            </a:pP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spores sont dispersées par le vent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les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gouttes de pluie et germent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quand elles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atteignent les autres arbres.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mycélium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pousse alors sur la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surface du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nouvel hôte et produit des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spores qui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sont à nouveau disséminées, puis,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 l'arrivée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la saison froide, elles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restent en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dormance, en attendant l'arrivée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printemps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fr-FR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Symptômes</a:t>
            </a:r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Oïdium sont des champignons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facilement reconnaissables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 les effets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sur les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feuilles sont très visibles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Les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feuilles affectées sont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recouvertes par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duvet blanchâtre ou bien par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 poudre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couleur grise. Le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développement de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 champignon est très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superficiel : on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peut nettoyer les feuilles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attaquées avec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doigts mais elles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resteront infectées. Bien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les Oïdiums soient plus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fréquents sur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feuilles, on peut les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trouver aussi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sur d'autres parties tendres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 arbres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comme les fleurs et les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nouveaux bourgeons. Avant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constater la formation du </a:t>
            </a:r>
            <a:r>
              <a:rPr lang="fr-FR" sz="1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rnycélium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blanc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on peut voir les feuilles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déformer. Normalement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feuilles les plus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jeunes sont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premières attaquées par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 champignon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fr-FR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Contrôle</a:t>
            </a:r>
            <a:endParaRPr lang="fr-FR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contrôle de ce champignon n'est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 très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difficile, mais il faudra traiter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très souvent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avec des fongicides pour 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empêcher le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développement du mycélium et la</a:t>
            </a:r>
          </a:p>
          <a:p>
            <a:pPr marL="0" indent="0">
              <a:buNone/>
            </a:pP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germination des spores</a:t>
            </a: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fr-FR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fr-FR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Traitements</a:t>
            </a:r>
          </a:p>
          <a:p>
            <a:pPr marL="216000" indent="-216000">
              <a:spcBef>
                <a:spcPts val="0"/>
              </a:spcBef>
            </a:pP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SOUFRE 80 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( </a:t>
            </a: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Ultrasofril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, Bayer) : Fongicide de contact.</a:t>
            </a:r>
          </a:p>
          <a:p>
            <a:pPr marL="216000" indent="-216000">
              <a:spcBef>
                <a:spcPts val="0"/>
              </a:spcBef>
            </a:pPr>
            <a:r>
              <a:rPr lang="fr-FR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TÉBUCONAZOLE 25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(</a:t>
            </a: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Folicur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Bayer) : Fongicide systémique. </a:t>
            </a:r>
          </a:p>
          <a:p>
            <a:pPr marL="216000" indent="-216000">
              <a:spcBef>
                <a:spcPts val="0"/>
              </a:spcBef>
            </a:pP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DINOCAP 18% (</a:t>
            </a: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Karathane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Bayer) : Fongicide de contact</a:t>
            </a:r>
          </a:p>
          <a:p>
            <a:pPr marL="0" indent="0">
              <a:buNone/>
            </a:pPr>
            <a:endParaRPr lang="fr-F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9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1150</Words>
  <Application>Microsoft Office PowerPoint</Application>
  <PresentationFormat>Affichage à l'écran (4:3)</PresentationFormat>
  <Paragraphs>147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Formation Thème : Maladies et Parasites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Thème : Maladies et Parasites</dc:title>
  <dc:creator>Claude LIBERT</dc:creator>
  <cp:lastModifiedBy>Claude LIBERT</cp:lastModifiedBy>
  <cp:revision>50</cp:revision>
  <cp:lastPrinted>2017-11-03T11:10:59Z</cp:lastPrinted>
  <dcterms:created xsi:type="dcterms:W3CDTF">2017-02-03T22:41:17Z</dcterms:created>
  <dcterms:modified xsi:type="dcterms:W3CDTF">2017-11-14T09:57:43Z</dcterms:modified>
</cp:coreProperties>
</file>