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66" r:id="rId3"/>
    <p:sldId id="269" r:id="rId4"/>
    <p:sldId id="265" r:id="rId5"/>
    <p:sldId id="267" r:id="rId6"/>
    <p:sldId id="26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FFFF99"/>
    <a:srgbClr val="F5F8EE"/>
    <a:srgbClr val="E3E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94711" autoAdjust="0"/>
  </p:normalViewPr>
  <p:slideViewPr>
    <p:cSldViewPr snapToGrid="0">
      <p:cViewPr>
        <p:scale>
          <a:sx n="75" d="100"/>
          <a:sy n="75" d="100"/>
        </p:scale>
        <p:origin x="-79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A0088-763D-4727-A6E3-2E8A3D83C4B8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5B806-5187-4568-BD3F-3143776D5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16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5B806-5187-4568-BD3F-3143776D5B8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00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5B806-5187-4568-BD3F-3143776D5B8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32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5B806-5187-4568-BD3F-3143776D5B8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32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5B806-5187-4568-BD3F-3143776D5B8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89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5B806-5187-4568-BD3F-3143776D5B8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95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5B806-5187-4568-BD3F-3143776D5B8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55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2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8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49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409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54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18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51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04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 userDrawn="1"/>
        </p:nvSpPr>
        <p:spPr>
          <a:xfrm>
            <a:off x="1786139" y="141668"/>
            <a:ext cx="10109915" cy="95303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nko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80304" y="6452317"/>
            <a:ext cx="11848563" cy="1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>
          <a:xfrm>
            <a:off x="585989" y="647226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23/10/2016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>
          <a:xfrm>
            <a:off x="10586434" y="6472261"/>
            <a:ext cx="767366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79F9FA4F-F44B-44EC-88C5-A87112386F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8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1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89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64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5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6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21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55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3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2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D567-C41A-497B-84FC-80BB1454D5A7}" type="datetimeFigureOut">
              <a:rPr lang="fr-FR" smtClean="0"/>
              <a:t>27/01/2018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F9FA4F-F44B-44EC-88C5-A8711238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0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/>
          <p:cNvSpPr txBox="1">
            <a:spLocks noChangeArrowheads="1" noChangeShapeType="1" noTextEdit="1"/>
          </p:cNvSpPr>
          <p:nvPr/>
        </p:nvSpPr>
        <p:spPr bwMode="auto">
          <a:xfrm>
            <a:off x="2198467" y="445032"/>
            <a:ext cx="9523481" cy="453390"/>
          </a:xfrm>
          <a:prstGeom prst="rect">
            <a:avLst/>
          </a:prstGeom>
        </p:spPr>
        <p:txBody>
          <a:bodyPr wrap="square" numCol="1" fromWordArt="1" anchor="ctr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fr-FR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Passion</a:t>
            </a:r>
            <a:r>
              <a:rPr lang="fr-FR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 </a:t>
            </a:r>
            <a:r>
              <a:rPr lang="fr-FR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Bonsaï</a:t>
            </a:r>
            <a:endParaRPr lang="fr-FR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002536" y="1287463"/>
            <a:ext cx="10719412" cy="5062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b="1" i="1" dirty="0" smtClean="0">
                <a:latin typeface="Ginko"/>
              </a:rPr>
              <a:t>Un arbre comment ça vit?</a:t>
            </a:r>
            <a:endParaRPr lang="fr-FR" sz="4400" i="1" dirty="0">
              <a:latin typeface="Ginko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2" y="141720"/>
            <a:ext cx="1696781" cy="1145743"/>
          </a:xfrm>
          <a:prstGeom prst="rect">
            <a:avLst/>
          </a:prstGeom>
        </p:spPr>
      </p:pic>
      <p:pic>
        <p:nvPicPr>
          <p:cNvPr id="156" name="Image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03" y="2239112"/>
            <a:ext cx="3606602" cy="3590188"/>
          </a:xfrm>
          <a:prstGeom prst="rect">
            <a:avLst/>
          </a:prstGeom>
        </p:spPr>
      </p:pic>
      <p:pic>
        <p:nvPicPr>
          <p:cNvPr id="158" name="Image 1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78" y="2239112"/>
            <a:ext cx="3012339" cy="21508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33" y="4547864"/>
            <a:ext cx="2431493" cy="13710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21177" y="6048260"/>
            <a:ext cx="4197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chemeClr val="bg1">
                    <a:lumMod val="50000"/>
                  </a:schemeClr>
                </a:solidFill>
              </a:rPr>
              <a:t>Expo Passion Bonsaï 1016 à croth</a:t>
            </a:r>
            <a:endParaRPr lang="fr-FR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/>
          <p:cNvSpPr txBox="1">
            <a:spLocks noChangeArrowheads="1" noChangeShapeType="1" noTextEdit="1"/>
          </p:cNvSpPr>
          <p:nvPr/>
        </p:nvSpPr>
        <p:spPr bwMode="auto">
          <a:xfrm>
            <a:off x="2207547" y="391491"/>
            <a:ext cx="9523481" cy="45339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Passion</a:t>
            </a: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 </a:t>
            </a:r>
            <a:r>
              <a:rPr lang="fr-FR" sz="2400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Bonsaï -  éléments de base</a:t>
            </a:r>
            <a:endParaRPr lang="fr-F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011616" y="1595940"/>
            <a:ext cx="10719412" cy="46651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Objectif: </a:t>
            </a:r>
            <a:r>
              <a:rPr lang="fr-FR" dirty="0" smtClean="0"/>
              <a:t>décrire comment se nourrit, respire et transpire un arbre</a:t>
            </a:r>
          </a:p>
          <a:p>
            <a:r>
              <a:rPr lang="fr-FR" dirty="0" smtClean="0"/>
              <a:t>Donner les premiers rudiments de botanique</a:t>
            </a:r>
          </a:p>
          <a:p>
            <a:pPr lvl="1"/>
            <a:r>
              <a:rPr lang="fr-FR" dirty="0" smtClean="0"/>
              <a:t>Décrire la photosynthèse</a:t>
            </a:r>
          </a:p>
          <a:p>
            <a:pPr lvl="1"/>
            <a:r>
              <a:rPr lang="fr-FR" dirty="0" smtClean="0"/>
              <a:t>La définition des sèves</a:t>
            </a:r>
          </a:p>
          <a:p>
            <a:pPr lvl="1"/>
            <a:r>
              <a:rPr lang="fr-FR" dirty="0"/>
              <a:t>Décrire la circulation des </a:t>
            </a:r>
            <a:r>
              <a:rPr lang="fr-FR" dirty="0" smtClean="0"/>
              <a:t>sèves</a:t>
            </a:r>
          </a:p>
          <a:p>
            <a:pPr lvl="1"/>
            <a:endParaRPr lang="fr-FR" dirty="0"/>
          </a:p>
          <a:p>
            <a:r>
              <a:rPr lang="fr-FR" b="1" dirty="0" smtClean="0"/>
              <a:t>A qui: </a:t>
            </a:r>
            <a:r>
              <a:rPr lang="fr-FR" dirty="0" smtClean="0"/>
              <a:t>Tous les personnes débutantes dans le bonsaïs.</a:t>
            </a:r>
          </a:p>
          <a:p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2" y="141720"/>
            <a:ext cx="1696781" cy="11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/>
          <p:cNvSpPr txBox="1">
            <a:spLocks noChangeArrowheads="1" noChangeShapeType="1" noTextEdit="1"/>
          </p:cNvSpPr>
          <p:nvPr/>
        </p:nvSpPr>
        <p:spPr bwMode="auto">
          <a:xfrm>
            <a:off x="2207547" y="391491"/>
            <a:ext cx="9523481" cy="45339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Passion</a:t>
            </a: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 </a:t>
            </a:r>
            <a:r>
              <a:rPr lang="fr-FR" sz="2400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Bonsaï -  éléments de base</a:t>
            </a:r>
            <a:endParaRPr lang="fr-F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011616" y="1595940"/>
            <a:ext cx="10719412" cy="46651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fonctionne un </a:t>
            </a:r>
            <a:r>
              <a:rPr lang="fr-FR" b="1" dirty="0" smtClean="0"/>
              <a:t>arbre?</a:t>
            </a:r>
          </a:p>
          <a:p>
            <a:pPr marL="0" indent="0" algn="just">
              <a:buNone/>
            </a:pPr>
            <a:r>
              <a:rPr lang="fr-FR" dirty="0"/>
              <a:t>Comme tous les êtres vivants, l'arbre est un organisme qui a des besoins pour se maintenir en vie. 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Il </a:t>
            </a:r>
            <a:r>
              <a:rPr lang="fr-FR" dirty="0"/>
              <a:t>adapte ses rythmes biologiques en fonction de l’environnement dans lequel il se développe. </a:t>
            </a:r>
            <a:r>
              <a:rPr lang="fr-FR" dirty="0" smtClean="0"/>
              <a:t>En hiver les feuillus entrent en dormance. </a:t>
            </a:r>
            <a:r>
              <a:rPr lang="fr-FR" dirty="0"/>
              <a:t>Les conifères résineux sont mieux protégés car leur résine les protège du </a:t>
            </a:r>
            <a:r>
              <a:rPr lang="fr-FR" dirty="0" smtClean="0"/>
              <a:t>gel.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 smtClean="0"/>
              <a:t>Au delà l’arbre s’alimente, grandit, respire transpire et se reproduit.</a:t>
            </a:r>
          </a:p>
          <a:p>
            <a:r>
              <a:rPr lang="fr-FR" b="1" dirty="0" smtClean="0"/>
              <a:t>La nutrition</a:t>
            </a:r>
          </a:p>
          <a:p>
            <a:pPr marL="457200" lvl="1" indent="0" algn="just">
              <a:buNone/>
            </a:pPr>
            <a:r>
              <a:rPr lang="fr-FR" dirty="0"/>
              <a:t>Les végétaux </a:t>
            </a:r>
            <a:r>
              <a:rPr lang="fr-FR" dirty="0" smtClean="0"/>
              <a:t>élaborent </a:t>
            </a:r>
            <a:r>
              <a:rPr lang="fr-FR" dirty="0"/>
              <a:t>leur matière organique et leur réserve énergétique à partir d’éléments </a:t>
            </a:r>
            <a:r>
              <a:rPr lang="fr-FR" dirty="0" smtClean="0"/>
              <a:t>minéraux, d’eau </a:t>
            </a:r>
            <a:r>
              <a:rPr lang="fr-FR" dirty="0"/>
              <a:t>puisés dans le sol et de gaz atmosphérique. Ils utilisent l ‘énergie solaire pour réaliser les réactions </a:t>
            </a:r>
            <a:r>
              <a:rPr lang="fr-FR" dirty="0" smtClean="0"/>
              <a:t>chimiques: </a:t>
            </a:r>
            <a:r>
              <a:rPr lang="fr-FR" b="1" dirty="0" smtClean="0"/>
              <a:t>la photosynthèse</a:t>
            </a:r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2" y="141720"/>
            <a:ext cx="1696781" cy="11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3"/>
          <a:srcRect l="37234" t="30844" r="26011" b="17269"/>
          <a:stretch/>
        </p:blipFill>
        <p:spPr>
          <a:xfrm>
            <a:off x="8791459" y="1253896"/>
            <a:ext cx="2871301" cy="3242763"/>
          </a:xfrm>
          <a:prstGeom prst="rect">
            <a:avLst/>
          </a:prstGeom>
        </p:spPr>
      </p:pic>
      <p:sp>
        <p:nvSpPr>
          <p:cNvPr id="2" name="Zone de texte 1"/>
          <p:cNvSpPr txBox="1">
            <a:spLocks noChangeArrowheads="1" noChangeShapeType="1" noTextEdit="1"/>
          </p:cNvSpPr>
          <p:nvPr/>
        </p:nvSpPr>
        <p:spPr bwMode="auto">
          <a:xfrm>
            <a:off x="2207547" y="391491"/>
            <a:ext cx="9523481" cy="45339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Passion</a:t>
            </a: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 </a:t>
            </a:r>
            <a:r>
              <a:rPr lang="fr-FR" sz="2400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Bonsaï - </a:t>
            </a: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éléments de </a:t>
            </a:r>
            <a:r>
              <a:rPr lang="fr-FR" sz="2400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base</a:t>
            </a:r>
            <a:endParaRPr lang="fr-FR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011616" y="1276448"/>
            <a:ext cx="10719412" cy="50031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sz="1000" dirty="0" smtClean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2" y="141720"/>
            <a:ext cx="1696781" cy="1145743"/>
          </a:xfrm>
          <a:prstGeom prst="rect">
            <a:avLst/>
          </a:prstGeom>
        </p:spPr>
      </p:pic>
      <p:sp>
        <p:nvSpPr>
          <p:cNvPr id="6" name="Espace réservé du texte 13"/>
          <p:cNvSpPr txBox="1">
            <a:spLocks/>
          </p:cNvSpPr>
          <p:nvPr/>
        </p:nvSpPr>
        <p:spPr>
          <a:xfrm>
            <a:off x="1011616" y="1396815"/>
            <a:ext cx="7442836" cy="18639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800" b="1" dirty="0"/>
              <a:t>La photosynthèse</a:t>
            </a:r>
          </a:p>
          <a:p>
            <a:pPr marL="457200" lvl="1" indent="0" algn="just">
              <a:buNone/>
            </a:pPr>
            <a:r>
              <a:rPr lang="fr-FR" dirty="0"/>
              <a:t>La photosynthèse a lieu au niveau des feuilles contenant la chlorophylle. Elle capte l’énergie lumineuse nécessaire à une réaction chimique. Ce processus utilise le gaz carbonique prélevé dans l’atmosphère et l’eau présente dans la sève pour former des hydrates de </a:t>
            </a:r>
            <a:r>
              <a:rPr lang="fr-FR" dirty="0" smtClean="0"/>
              <a:t>carbone (glucose)  </a:t>
            </a:r>
            <a:r>
              <a:rPr lang="fr-FR" dirty="0"/>
              <a:t>et du dioxygène qui sera rejeté dans l’atmosphère</a:t>
            </a:r>
            <a:r>
              <a:rPr lang="fr-FR" dirty="0" smtClean="0"/>
              <a:t>.</a:t>
            </a:r>
          </a:p>
          <a:p>
            <a:pPr marL="457200" lvl="1" indent="0" algn="just">
              <a:buNone/>
            </a:pP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53" name="Espace réservé du texte 13"/>
          <p:cNvSpPr txBox="1">
            <a:spLocks/>
          </p:cNvSpPr>
          <p:nvPr/>
        </p:nvSpPr>
        <p:spPr>
          <a:xfrm>
            <a:off x="1580862" y="3437500"/>
            <a:ext cx="7442836" cy="7191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FR" b="1" dirty="0" smtClean="0"/>
              <a:t>La </a:t>
            </a:r>
            <a:r>
              <a:rPr lang="fr-FR" b="1" dirty="0"/>
              <a:t>réaction de photosynthèse se résume ainsi :</a:t>
            </a:r>
          </a:p>
          <a:p>
            <a:pPr marL="457200" lvl="1" indent="0" algn="just">
              <a:buNone/>
            </a:pP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1681620" y="5039385"/>
            <a:ext cx="1741296" cy="661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Gaz carbonique</a:t>
            </a:r>
            <a:r>
              <a:rPr lang="fr-FR" sz="1400" dirty="0" smtClean="0">
                <a:solidFill>
                  <a:schemeClr val="accent1"/>
                </a:solidFill>
              </a:rPr>
              <a:t> de l’air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38" name="Plus 37"/>
          <p:cNvSpPr/>
          <p:nvPr/>
        </p:nvSpPr>
        <p:spPr>
          <a:xfrm>
            <a:off x="3478000" y="5138537"/>
            <a:ext cx="429658" cy="462708"/>
          </a:xfrm>
          <a:prstGeom prst="mathPlus">
            <a:avLst/>
          </a:prstGeom>
          <a:solidFill>
            <a:srgbClr val="003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3940707" y="4886984"/>
            <a:ext cx="1871145" cy="955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L’eau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>
                <a:solidFill>
                  <a:schemeClr val="accent1"/>
                </a:solidFill>
              </a:rPr>
              <a:t>absorbée + </a:t>
            </a:r>
            <a:r>
              <a:rPr lang="fr-FR" sz="1400" b="1" dirty="0">
                <a:solidFill>
                  <a:schemeClr val="accent1"/>
                </a:solidFill>
              </a:rPr>
              <a:t>sels minéraux</a:t>
            </a:r>
          </a:p>
          <a:p>
            <a:pPr algn="ctr"/>
            <a:r>
              <a:rPr lang="fr-FR" sz="1400" dirty="0" smtClean="0">
                <a:solidFill>
                  <a:schemeClr val="accent1"/>
                </a:solidFill>
              </a:rPr>
              <a:t> par les racines Sève brute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5918061" y="5179248"/>
            <a:ext cx="1328737" cy="381286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Virage 40"/>
          <p:cNvSpPr/>
          <p:nvPr/>
        </p:nvSpPr>
        <p:spPr>
          <a:xfrm rot="5400000">
            <a:off x="2218674" y="4343273"/>
            <a:ext cx="447794" cy="7990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879263" y="4623308"/>
            <a:ext cx="88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nCO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  <p:sp>
        <p:nvSpPr>
          <p:cNvPr id="43" name="ZoneTexte 42"/>
          <p:cNvSpPr txBox="1"/>
          <p:nvPr/>
        </p:nvSpPr>
        <p:spPr>
          <a:xfrm>
            <a:off x="4476315" y="4448436"/>
            <a:ext cx="113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baseline="-25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5892587" y="4635408"/>
            <a:ext cx="128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Energie solaire</a:t>
            </a:r>
            <a:endParaRPr lang="fr-FR" baseline="-25000" dirty="0">
              <a:solidFill>
                <a:schemeClr val="accent1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7355609" y="4955931"/>
            <a:ext cx="1246186" cy="80986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Glucose</a:t>
            </a:r>
          </a:p>
          <a:p>
            <a:pPr algn="ctr"/>
            <a:r>
              <a:rPr lang="fr-FR" sz="1400" dirty="0" smtClean="0">
                <a:solidFill>
                  <a:schemeClr val="bg2">
                    <a:lumMod val="10000"/>
                  </a:schemeClr>
                </a:solidFill>
              </a:rPr>
              <a:t>Sève élaborée</a:t>
            </a:r>
            <a:endParaRPr lang="fr-FR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Plus 45"/>
          <p:cNvSpPr/>
          <p:nvPr/>
        </p:nvSpPr>
        <p:spPr>
          <a:xfrm>
            <a:off x="8702252" y="5131283"/>
            <a:ext cx="429658" cy="462708"/>
          </a:xfrm>
          <a:prstGeom prst="mathPlus">
            <a:avLst/>
          </a:prstGeom>
          <a:solidFill>
            <a:srgbClr val="003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9212984" y="5032131"/>
            <a:ext cx="1246186" cy="66101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2">
                    <a:lumMod val="10000"/>
                  </a:schemeClr>
                </a:solidFill>
              </a:rPr>
              <a:t>Oxygène</a:t>
            </a:r>
            <a:endParaRPr lang="fr-FR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534201" y="4487141"/>
            <a:ext cx="106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nCH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baseline="-25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9266643" y="4662799"/>
            <a:ext cx="88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  <a:r>
              <a:rPr lang="fr-FR" dirty="0" smtClean="0"/>
              <a:t>O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  <p:sp>
        <p:nvSpPr>
          <p:cNvPr id="50" name="Virage 49"/>
          <p:cNvSpPr/>
          <p:nvPr/>
        </p:nvSpPr>
        <p:spPr>
          <a:xfrm rot="16200000" flipV="1">
            <a:off x="9442737" y="4108664"/>
            <a:ext cx="447794" cy="7990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/>
          <p:cNvSpPr txBox="1">
            <a:spLocks noChangeArrowheads="1" noChangeShapeType="1" noTextEdit="1"/>
          </p:cNvSpPr>
          <p:nvPr/>
        </p:nvSpPr>
        <p:spPr bwMode="auto">
          <a:xfrm>
            <a:off x="2207547" y="391491"/>
            <a:ext cx="9523481" cy="45339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Passion</a:t>
            </a: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 </a:t>
            </a:r>
            <a:r>
              <a:rPr lang="fr-FR" sz="2400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Bonsaï - </a:t>
            </a: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éléments de </a:t>
            </a:r>
            <a:r>
              <a:rPr lang="fr-FR" sz="2400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base</a:t>
            </a:r>
            <a:endParaRPr lang="fr-FR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011616" y="1221363"/>
            <a:ext cx="10719412" cy="17642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La </a:t>
            </a:r>
            <a:r>
              <a:rPr lang="fr-FR" b="1" dirty="0" smtClean="0"/>
              <a:t>respiration</a:t>
            </a:r>
            <a:endParaRPr lang="fr-FR" sz="1600" dirty="0" smtClean="0"/>
          </a:p>
          <a:p>
            <a:pPr marL="0" indent="0" algn="just">
              <a:buNone/>
            </a:pPr>
            <a:r>
              <a:rPr lang="fr-FR" dirty="0"/>
              <a:t>La </a:t>
            </a:r>
            <a:r>
              <a:rPr lang="fr-FR" b="1" dirty="0"/>
              <a:t>respiration</a:t>
            </a:r>
            <a:r>
              <a:rPr lang="fr-FR" dirty="0"/>
              <a:t> est une réaction </a:t>
            </a:r>
            <a:r>
              <a:rPr lang="fr-FR" b="1" dirty="0"/>
              <a:t>inverse à la photosynthèse</a:t>
            </a:r>
            <a:r>
              <a:rPr lang="fr-FR" dirty="0"/>
              <a:t>. Pour transformer le glucose, la réaction utilise de l'oxygène et produit du gaz carbonique (CO</a:t>
            </a:r>
            <a:r>
              <a:rPr lang="fr-FR" baseline="-25000" dirty="0"/>
              <a:t>2</a:t>
            </a:r>
            <a:r>
              <a:rPr lang="fr-FR" dirty="0"/>
              <a:t>) ainsi que de l'eau. Elle libère l’énergie emmagasinée </a:t>
            </a:r>
            <a:r>
              <a:rPr lang="fr-FR" dirty="0" smtClean="0"/>
              <a:t>dans </a:t>
            </a:r>
            <a:r>
              <a:rPr lang="fr-FR" dirty="0"/>
              <a:t>les composés organiques synthétisés lors de la photosynthèse. </a:t>
            </a:r>
          </a:p>
          <a:p>
            <a:endParaRPr lang="fr-FR" dirty="0"/>
          </a:p>
          <a:p>
            <a:endParaRPr lang="fr-FR" sz="1000" dirty="0" smtClean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2" y="141720"/>
            <a:ext cx="1696781" cy="1145743"/>
          </a:xfrm>
          <a:prstGeom prst="rect">
            <a:avLst/>
          </a:prstGeom>
        </p:spPr>
      </p:pic>
      <p:sp>
        <p:nvSpPr>
          <p:cNvPr id="16" name="Espace réservé du texte 13"/>
          <p:cNvSpPr txBox="1">
            <a:spLocks/>
          </p:cNvSpPr>
          <p:nvPr/>
        </p:nvSpPr>
        <p:spPr>
          <a:xfrm>
            <a:off x="1030666" y="3956065"/>
            <a:ext cx="8234520" cy="24998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/>
              <a:t>La </a:t>
            </a:r>
            <a:r>
              <a:rPr lang="fr-FR" b="1" dirty="0" smtClean="0"/>
              <a:t>transpiration</a:t>
            </a:r>
            <a:endParaRPr lang="fr-FR" sz="1600" dirty="0" smtClean="0"/>
          </a:p>
          <a:p>
            <a:pPr marL="0" indent="0" algn="just">
              <a:buNone/>
            </a:pPr>
            <a:r>
              <a:rPr lang="fr-FR" dirty="0"/>
              <a:t>Les végétaux </a:t>
            </a:r>
            <a:r>
              <a:rPr lang="fr-FR" dirty="0" smtClean="0"/>
              <a:t>contiennent </a:t>
            </a:r>
            <a:r>
              <a:rPr lang="fr-FR" dirty="0"/>
              <a:t>une grande quantité d’eau et, sous l’action de la chaleur fournie par le rayonnement solaire, les feuilles des transpirent énormément : </a:t>
            </a:r>
            <a:r>
              <a:rPr lang="fr-FR" b="1" dirty="0" smtClean="0"/>
              <a:t>#</a:t>
            </a:r>
            <a:r>
              <a:rPr lang="fr-FR" dirty="0" smtClean="0"/>
              <a:t> </a:t>
            </a:r>
            <a:r>
              <a:rPr lang="fr-FR" b="1" dirty="0" smtClean="0"/>
              <a:t>90</a:t>
            </a:r>
            <a:r>
              <a:rPr lang="fr-FR" b="1" dirty="0"/>
              <a:t>% de l'eau extraite du sol s'évapore par les </a:t>
            </a:r>
            <a:r>
              <a:rPr lang="fr-FR" b="1" dirty="0" smtClean="0"/>
              <a:t>feuilles</a:t>
            </a:r>
            <a:r>
              <a:rPr lang="fr-FR" dirty="0" smtClean="0"/>
              <a:t>, </a:t>
            </a:r>
            <a:r>
              <a:rPr lang="fr-FR" dirty="0"/>
              <a:t>en laissant sur place divers minéraux nécessaires pour le développement de l'arbre. Ce processus </a:t>
            </a:r>
            <a:r>
              <a:rPr lang="fr-FR" dirty="0" smtClean="0"/>
              <a:t>permet </a:t>
            </a:r>
            <a:r>
              <a:rPr lang="fr-FR" dirty="0"/>
              <a:t>de réguler la température des plantes </a:t>
            </a:r>
            <a:r>
              <a:rPr lang="fr-FR" b="1" dirty="0"/>
              <a:t>mais surtout, il créé une aspiration très puissante qui fait monter la sève jusqu’à la cime des plus grands </a:t>
            </a:r>
            <a:r>
              <a:rPr lang="fr-FR" b="1" dirty="0" smtClean="0"/>
              <a:t>arbres</a:t>
            </a:r>
            <a:endParaRPr lang="fr-FR" dirty="0" smtClean="0"/>
          </a:p>
          <a:p>
            <a:pPr marL="914400" lvl="2" indent="0" algn="just">
              <a:buNone/>
            </a:pP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88" y="4383742"/>
            <a:ext cx="2760048" cy="185317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1102378" y="494585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6"/>
                </a:solidFill>
              </a:rPr>
              <a:t>Eau</a:t>
            </a:r>
          </a:p>
          <a:p>
            <a:pPr algn="ctr"/>
            <a:r>
              <a:rPr lang="fr-FR" sz="800" b="1" dirty="0" smtClean="0">
                <a:solidFill>
                  <a:schemeClr val="accent6"/>
                </a:solidFill>
              </a:rPr>
              <a:t>(H2O)</a:t>
            </a:r>
            <a:endParaRPr lang="fr-FR" sz="800" b="1" dirty="0">
              <a:solidFill>
                <a:schemeClr val="accent6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632998" y="2626738"/>
            <a:ext cx="9876887" cy="1077089"/>
            <a:chOff x="1632998" y="2747925"/>
            <a:chExt cx="9876887" cy="1077089"/>
          </a:xfrm>
        </p:grpSpPr>
        <p:grpSp>
          <p:nvGrpSpPr>
            <p:cNvPr id="22" name="Groupe 21"/>
            <p:cNvGrpSpPr/>
            <p:nvPr/>
          </p:nvGrpSpPr>
          <p:grpSpPr>
            <a:xfrm>
              <a:off x="1632998" y="2747925"/>
              <a:ext cx="8028793" cy="1077089"/>
              <a:chOff x="1632998" y="2747925"/>
              <a:chExt cx="8028793" cy="1077089"/>
            </a:xfrm>
          </p:grpSpPr>
          <p:sp>
            <p:nvSpPr>
              <p:cNvPr id="5" name="Rectangle à coins arrondis 4"/>
              <p:cNvSpPr/>
              <p:nvPr/>
            </p:nvSpPr>
            <p:spPr>
              <a:xfrm>
                <a:off x="1632998" y="3164002"/>
                <a:ext cx="1055118" cy="66101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Glucose</a:t>
                </a:r>
                <a:endParaRPr lang="fr-FR" sz="14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1811590" y="2822212"/>
                <a:ext cx="1067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nCH</a:t>
                </a:r>
                <a:r>
                  <a:rPr lang="fr-FR" baseline="-25000" dirty="0" smtClean="0"/>
                  <a:t>2</a:t>
                </a:r>
                <a:r>
                  <a:rPr lang="fr-FR" dirty="0" smtClean="0"/>
                  <a:t>O</a:t>
                </a:r>
                <a:endParaRPr lang="fr-FR" baseline="-25000" dirty="0"/>
              </a:p>
            </p:txBody>
          </p:sp>
          <p:sp>
            <p:nvSpPr>
              <p:cNvPr id="7" name="Plus 6"/>
              <p:cNvSpPr/>
              <p:nvPr/>
            </p:nvSpPr>
            <p:spPr>
              <a:xfrm>
                <a:off x="2804475" y="3263154"/>
                <a:ext cx="429658" cy="462708"/>
              </a:xfrm>
              <a:prstGeom prst="mathPlus">
                <a:avLst/>
              </a:prstGeom>
              <a:solidFill>
                <a:srgbClr val="003F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à coins arrondis 7"/>
              <p:cNvSpPr/>
              <p:nvPr/>
            </p:nvSpPr>
            <p:spPr>
              <a:xfrm>
                <a:off x="3348648" y="3164002"/>
                <a:ext cx="1078996" cy="66101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Oxygène</a:t>
                </a:r>
                <a:endParaRPr lang="fr-FR" sz="14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3433415" y="2794670"/>
                <a:ext cx="889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n</a:t>
                </a:r>
                <a:r>
                  <a:rPr lang="fr-FR" dirty="0" smtClean="0"/>
                  <a:t>O</a:t>
                </a:r>
                <a:r>
                  <a:rPr lang="fr-FR" baseline="-25000" dirty="0" smtClean="0"/>
                  <a:t>2</a:t>
                </a:r>
                <a:endParaRPr lang="fr-FR" baseline="-25000" dirty="0"/>
              </a:p>
            </p:txBody>
          </p:sp>
          <p:sp>
            <p:nvSpPr>
              <p:cNvPr id="10" name="Flèche droite 9"/>
              <p:cNvSpPr/>
              <p:nvPr/>
            </p:nvSpPr>
            <p:spPr>
              <a:xfrm>
                <a:off x="4568074" y="3303865"/>
                <a:ext cx="962393" cy="381286"/>
              </a:xfrm>
              <a:prstGeom prst="rightArrow">
                <a:avLst/>
              </a:prstGeom>
              <a:solidFill>
                <a:schemeClr val="accent2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5618607" y="3164002"/>
                <a:ext cx="1741296" cy="66101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smtClean="0">
                    <a:solidFill>
                      <a:schemeClr val="accent1"/>
                    </a:solidFill>
                  </a:rPr>
                  <a:t>Gaz carbonique </a:t>
                </a:r>
                <a:r>
                  <a:rPr lang="fr-FR" sz="1400" dirty="0" smtClean="0">
                    <a:solidFill>
                      <a:schemeClr val="accent1"/>
                    </a:solidFill>
                  </a:rPr>
                  <a:t>de l’air</a:t>
                </a:r>
                <a:endParaRPr lang="fr-FR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Plus 11"/>
              <p:cNvSpPr/>
              <p:nvPr/>
            </p:nvSpPr>
            <p:spPr>
              <a:xfrm>
                <a:off x="7470072" y="3263154"/>
                <a:ext cx="429658" cy="462708"/>
              </a:xfrm>
              <a:prstGeom prst="mathPlus">
                <a:avLst/>
              </a:prstGeom>
              <a:solidFill>
                <a:srgbClr val="003F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8009899" y="3164002"/>
                <a:ext cx="1651892" cy="66101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smtClean="0">
                    <a:solidFill>
                      <a:schemeClr val="accent1"/>
                    </a:solidFill>
                  </a:rPr>
                  <a:t>L’eau</a:t>
                </a:r>
                <a:r>
                  <a:rPr lang="fr-FR" sz="1400" dirty="0" smtClean="0">
                    <a:solidFill>
                      <a:schemeClr val="accent1"/>
                    </a:solidFill>
                  </a:rPr>
                  <a:t> absorbée par les racines</a:t>
                </a:r>
                <a:endParaRPr lang="fr-FR" sz="14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948454" y="2747925"/>
                <a:ext cx="889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nCO</a:t>
                </a:r>
                <a:r>
                  <a:rPr lang="fr-FR" baseline="-25000" dirty="0" smtClean="0"/>
                  <a:t>2</a:t>
                </a:r>
                <a:endParaRPr lang="fr-FR" baseline="-25000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8413303" y="2763553"/>
                <a:ext cx="889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nH</a:t>
                </a:r>
                <a:r>
                  <a:rPr lang="fr-FR" baseline="-25000" dirty="0" smtClean="0"/>
                  <a:t>2</a:t>
                </a:r>
                <a:r>
                  <a:rPr lang="fr-FR" dirty="0" smtClean="0"/>
                  <a:t>O</a:t>
                </a:r>
                <a:endParaRPr lang="fr-FR" baseline="-25000" dirty="0"/>
              </a:p>
            </p:txBody>
          </p:sp>
        </p:grpSp>
        <p:sp>
          <p:nvSpPr>
            <p:cNvPr id="20" name="Plus 19"/>
            <p:cNvSpPr/>
            <p:nvPr/>
          </p:nvSpPr>
          <p:spPr>
            <a:xfrm>
              <a:off x="9771960" y="3279688"/>
              <a:ext cx="429658" cy="462708"/>
            </a:xfrm>
            <a:prstGeom prst="mathPlus">
              <a:avLst/>
            </a:prstGeom>
            <a:solidFill>
              <a:srgbClr val="003F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10288998" y="3118267"/>
              <a:ext cx="1220887" cy="6610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1"/>
                  </a:solidFill>
                </a:rPr>
                <a:t>Energie</a:t>
              </a:r>
              <a:endParaRPr lang="fr-FR" sz="1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1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1"/>
          <p:cNvSpPr txBox="1">
            <a:spLocks noChangeArrowheads="1" noChangeShapeType="1" noTextEdit="1"/>
          </p:cNvSpPr>
          <p:nvPr/>
        </p:nvSpPr>
        <p:spPr bwMode="auto">
          <a:xfrm>
            <a:off x="2207547" y="391491"/>
            <a:ext cx="9523481" cy="45339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Passion</a:t>
            </a: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noFill/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 </a:t>
            </a:r>
            <a:r>
              <a:rPr lang="fr-FR" sz="2400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Bonsaï - </a:t>
            </a:r>
            <a:r>
              <a:rPr lang="fr-FR" sz="24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éléments de </a:t>
            </a:r>
            <a:r>
              <a:rPr lang="fr-FR" sz="2400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dist="35941" dir="2700000" algn="ctr">
                    <a:srgbClr val="808080">
                      <a:alpha val="80000"/>
                    </a:srgbClr>
                  </a:outerShdw>
                </a:effectLst>
                <a:latin typeface="Ginko"/>
                <a:ea typeface="Times New Roman" panose="02020603050405020304" pitchFamily="18" charset="0"/>
              </a:rPr>
              <a:t>base</a:t>
            </a:r>
            <a:endParaRPr lang="fr-FR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space réservé du texte 13"/>
          <p:cNvSpPr txBox="1">
            <a:spLocks/>
          </p:cNvSpPr>
          <p:nvPr/>
        </p:nvSpPr>
        <p:spPr>
          <a:xfrm>
            <a:off x="1011616" y="1276448"/>
            <a:ext cx="10719412" cy="50031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Transport des matières organique </a:t>
            </a:r>
            <a:endParaRPr lang="fr-FR" b="1" dirty="0"/>
          </a:p>
          <a:p>
            <a:endParaRPr lang="fr-FR" dirty="0"/>
          </a:p>
          <a:p>
            <a:endParaRPr lang="fr-FR" sz="1000" dirty="0" smtClean="0"/>
          </a:p>
          <a:p>
            <a:pPr lvl="1"/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2" y="141720"/>
            <a:ext cx="1696781" cy="1145743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17" y="1773409"/>
            <a:ext cx="4038865" cy="3501057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77" y="1414157"/>
            <a:ext cx="4862915" cy="472774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533292" y="1773409"/>
            <a:ext cx="2450526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fr-FR" sz="1100" b="1" u="sng" dirty="0">
                <a:latin typeface="Arial" panose="020B0604020202020204" pitchFamily="34" charset="0"/>
                <a:ea typeface="Calibri" panose="020F0502020204030204" pitchFamily="34" charset="0"/>
              </a:rPr>
              <a:t>sève brute</a:t>
            </a: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fr-FR" sz="1100" dirty="0" smtClean="0">
                <a:latin typeface="Arial" panose="020B0604020202020204" pitchFamily="34" charset="0"/>
                <a:ea typeface="Calibri" panose="020F0502020204030204" pitchFamily="34" charset="0"/>
              </a:rPr>
              <a:t>des racines aux feuilles, contient essentiellement </a:t>
            </a: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de l’eau et des sels minéraux. Elle est transportée par les vaisseaux de Xylème</a:t>
            </a:r>
            <a:endParaRPr lang="fr-FR" sz="11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9397388" y="2712128"/>
            <a:ext cx="11017" cy="106590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65754" y="4912758"/>
            <a:ext cx="2846025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fr-FR" sz="1100" b="1" u="sng" dirty="0">
                <a:latin typeface="Arial" panose="020B0604020202020204" pitchFamily="34" charset="0"/>
                <a:ea typeface="Calibri" panose="020F0502020204030204" pitchFamily="34" charset="0"/>
              </a:rPr>
              <a:t>sève élaborée</a:t>
            </a: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, contenant en plus des </a:t>
            </a:r>
            <a:r>
              <a:rPr lang="fr-FR" sz="1100" dirty="0" smtClean="0">
                <a:latin typeface="Arial" panose="020B0604020202020204" pitchFamily="34" charset="0"/>
                <a:ea typeface="Calibri" panose="020F0502020204030204" pitchFamily="34" charset="0"/>
              </a:rPr>
              <a:t>glucides </a:t>
            </a: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et des protéines. Elle est transportée par les vaisseaux de Phloème. Elle est essentiellement fabriquée par les feuilles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558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1283</TotalTime>
  <Words>511</Words>
  <Application>Microsoft Office PowerPoint</Application>
  <PresentationFormat>Personnalisé</PresentationFormat>
  <Paragraphs>68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</dc:creator>
  <cp:lastModifiedBy>NICOLAZO BERTRAND </cp:lastModifiedBy>
  <cp:revision>128</cp:revision>
  <dcterms:created xsi:type="dcterms:W3CDTF">2016-10-23T09:55:40Z</dcterms:created>
  <dcterms:modified xsi:type="dcterms:W3CDTF">2018-01-27T20:08:03Z</dcterms:modified>
</cp:coreProperties>
</file>