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2" r:id="rId4"/>
    <p:sldId id="293" r:id="rId5"/>
    <p:sldId id="295" r:id="rId6"/>
    <p:sldId id="263" r:id="rId7"/>
    <p:sldId id="258" r:id="rId8"/>
    <p:sldId id="261" r:id="rId9"/>
    <p:sldId id="259" r:id="rId10"/>
    <p:sldId id="286" r:id="rId11"/>
    <p:sldId id="291" r:id="rId12"/>
    <p:sldId id="262" r:id="rId13"/>
    <p:sldId id="282" r:id="rId14"/>
    <p:sldId id="283" r:id="rId15"/>
    <p:sldId id="287" r:id="rId16"/>
    <p:sldId id="288" r:id="rId17"/>
    <p:sldId id="289" r:id="rId18"/>
    <p:sldId id="266" r:id="rId19"/>
    <p:sldId id="264" r:id="rId20"/>
    <p:sldId id="265" r:id="rId21"/>
    <p:sldId id="269" r:id="rId22"/>
    <p:sldId id="275" r:id="rId23"/>
    <p:sldId id="270" r:id="rId24"/>
    <p:sldId id="271" r:id="rId25"/>
    <p:sldId id="272" r:id="rId26"/>
    <p:sldId id="273" r:id="rId27"/>
    <p:sldId id="274" r:id="rId28"/>
    <p:sldId id="278" r:id="rId29"/>
    <p:sldId id="284" r:id="rId30"/>
    <p:sldId id="281" r:id="rId31"/>
    <p:sldId id="285" r:id="rId32"/>
    <p:sldId id="298" r:id="rId33"/>
    <p:sldId id="294" r:id="rId34"/>
    <p:sldId id="297" r:id="rId35"/>
    <p:sldId id="290" r:id="rId36"/>
    <p:sldId id="296" r:id="rId37"/>
    <p:sldId id="260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24/02/2018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8800"/>
          </a:xfrm>
        </p:spPr>
        <p:txBody>
          <a:bodyPr/>
          <a:lstStyle/>
          <a:p>
            <a:r>
              <a:rPr lang="fr-FR" dirty="0" smtClean="0"/>
              <a:t>L’arbre et le pot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5373216"/>
            <a:ext cx="7772400" cy="914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dirty="0" smtClean="0"/>
              <a:t>Auvergne Bonsaï Club</a:t>
            </a:r>
          </a:p>
          <a:p>
            <a:pPr algn="l"/>
            <a:r>
              <a:rPr lang="fr-FR" sz="1900" dirty="0" smtClean="0"/>
              <a:t>Dimanche 11 février 2018</a:t>
            </a:r>
          </a:p>
          <a:p>
            <a:pPr algn="l"/>
            <a:r>
              <a:rPr lang="fr-FR" sz="1900" dirty="0" smtClean="0"/>
              <a:t>EM4</a:t>
            </a:r>
          </a:p>
          <a:p>
            <a:pPr algn="r"/>
            <a:r>
              <a:rPr lang="fr-FR" sz="1600" i="1" dirty="0" smtClean="0"/>
              <a:t>Maryse THIEBAUT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60409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043608" y="1916832"/>
            <a:ext cx="3442446" cy="658368"/>
          </a:xfrm>
        </p:spPr>
        <p:txBody>
          <a:bodyPr/>
          <a:lstStyle/>
          <a:p>
            <a:r>
              <a:rPr lang="fr-FR" dirty="0" smtClean="0"/>
              <a:t>Aussi large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8" y="2947988"/>
            <a:ext cx="3203863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4932040" y="1916832"/>
            <a:ext cx="3447288" cy="658368"/>
          </a:xfrm>
        </p:spPr>
        <p:txBody>
          <a:bodyPr/>
          <a:lstStyle/>
          <a:p>
            <a:r>
              <a:rPr lang="fr-FR" dirty="0" smtClean="0"/>
              <a:t>Que haut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31" y="2944813"/>
            <a:ext cx="3203863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Il faut décentrer légèrement l’arbre dans le pot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Exception pour un pot rond où on pourra mettre l’arbre au centre</a:t>
            </a:r>
          </a:p>
          <a:p>
            <a:endParaRPr lang="fr-FR" dirty="0"/>
          </a:p>
        </p:txBody>
      </p:sp>
      <p:pic>
        <p:nvPicPr>
          <p:cNvPr id="1026" name="Picture 2" descr="C:\Users\Maryse\Pictures\01 Bonsai\35 26-03-2010, changement de 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03" y="3645024"/>
            <a:ext cx="2358023" cy="271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63292"/>
            <a:ext cx="2664296" cy="288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Harmonie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Avec quelques caractéristiques des arbres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288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est la différence 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97" y="2239963"/>
            <a:ext cx="2965656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5" y="2239963"/>
            <a:ext cx="305985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première impression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3442446" cy="6583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Aspect masculin</a:t>
            </a:r>
            <a:endParaRPr lang="fr-FR" sz="28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5004048" y="1988840"/>
            <a:ext cx="3447288" cy="65836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Aspect féminin</a:t>
            </a:r>
            <a:endParaRPr lang="fr-FR" sz="2800" dirty="0"/>
          </a:p>
        </p:txBody>
      </p:sp>
      <p:sp>
        <p:nvSpPr>
          <p:cNvPr id="10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Puissant avec un gros tronc, gros </a:t>
            </a:r>
            <a:r>
              <a:rPr lang="fr-FR" dirty="0" err="1" smtClean="0"/>
              <a:t>nébari</a:t>
            </a:r>
            <a:endParaRPr lang="fr-FR" dirty="0" smtClean="0"/>
          </a:p>
          <a:p>
            <a:r>
              <a:rPr lang="fr-FR" dirty="0" smtClean="0"/>
              <a:t>Tronc noueux, rugueux</a:t>
            </a:r>
          </a:p>
          <a:p>
            <a:r>
              <a:rPr lang="fr-FR" dirty="0" smtClean="0"/>
              <a:t>Arbre très dense</a:t>
            </a:r>
          </a:p>
          <a:p>
            <a:r>
              <a:rPr lang="fr-FR" dirty="0" smtClean="0"/>
              <a:t>Feuilles larges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Conifères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Délicat avec un tronc fin</a:t>
            </a:r>
          </a:p>
          <a:p>
            <a:r>
              <a:rPr lang="fr-FR" dirty="0" smtClean="0"/>
              <a:t>Vertical droit avec un tronc lisse</a:t>
            </a:r>
          </a:p>
          <a:p>
            <a:r>
              <a:rPr lang="fr-FR" dirty="0" smtClean="0"/>
              <a:t>Arbre frêle</a:t>
            </a:r>
          </a:p>
          <a:p>
            <a:r>
              <a:rPr lang="fr-FR" dirty="0" smtClean="0"/>
              <a:t>Arbre à petites feuilles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Non conifères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5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Masculin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Pot rectangulaire</a:t>
            </a:r>
          </a:p>
          <a:p>
            <a:r>
              <a:rPr lang="fr-FR" dirty="0" smtClean="0"/>
              <a:t>Lourd, massif</a:t>
            </a:r>
          </a:p>
          <a:p>
            <a:r>
              <a:rPr lang="fr-FR" dirty="0" smtClean="0"/>
              <a:t>Profond</a:t>
            </a:r>
          </a:p>
          <a:p>
            <a:r>
              <a:rPr lang="fr-FR" dirty="0" smtClean="0"/>
              <a:t>Volumineux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Non émaillé</a:t>
            </a:r>
          </a:p>
          <a:p>
            <a:r>
              <a:rPr lang="fr-FR" dirty="0" smtClean="0"/>
              <a:t>2 pieds disposés en face avant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1905000" cy="1533525"/>
          </a:xfrm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384376" cy="2047547"/>
          </a:xfrm>
          <a:prstGeom prst="rect">
            <a:avLst/>
          </a:prstGeom>
        </p:spPr>
      </p:pic>
      <p:pic>
        <p:nvPicPr>
          <p:cNvPr id="11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3" y="2026270"/>
            <a:ext cx="2448272" cy="24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Féminin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Pot rond, </a:t>
            </a:r>
            <a:r>
              <a:rPr lang="fr-FR" dirty="0" err="1" smtClean="0"/>
              <a:t>oval</a:t>
            </a:r>
            <a:endParaRPr lang="fr-FR" dirty="0" smtClean="0"/>
          </a:p>
          <a:p>
            <a:r>
              <a:rPr lang="fr-FR" dirty="0" smtClean="0"/>
              <a:t>Léger, fin</a:t>
            </a:r>
          </a:p>
          <a:p>
            <a:r>
              <a:rPr lang="fr-FR" dirty="0" smtClean="0"/>
              <a:t>Peu profond</a:t>
            </a:r>
          </a:p>
          <a:p>
            <a:r>
              <a:rPr lang="fr-FR" dirty="0" smtClean="0"/>
              <a:t>Lignes simples et douces</a:t>
            </a:r>
          </a:p>
          <a:p>
            <a:endParaRPr lang="fr-FR" dirty="0"/>
          </a:p>
          <a:p>
            <a:r>
              <a:rPr lang="fr-FR" dirty="0" smtClean="0"/>
              <a:t>Émaillés mat ou brillant</a:t>
            </a:r>
          </a:p>
          <a:p>
            <a:r>
              <a:rPr lang="fr-FR" dirty="0" smtClean="0"/>
              <a:t>1 pied disposé en face avant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7152"/>
            <a:ext cx="1905000" cy="1524000"/>
          </a:xfr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2628292" cy="21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Mixte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5800" y="3068960"/>
            <a:ext cx="3803904" cy="3048376"/>
          </a:xfrm>
        </p:spPr>
        <p:txBody>
          <a:bodyPr/>
          <a:lstStyle/>
          <a:p>
            <a:r>
              <a:rPr lang="fr-FR" dirty="0" smtClean="0"/>
              <a:t>Arbres à bois dur qui font du bois mort naturellement : buis, olivier, prunus Ste Lucie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8279" y="2557204"/>
            <a:ext cx="4370428" cy="3277820"/>
          </a:xfrm>
        </p:spPr>
      </p:pic>
    </p:spTree>
    <p:extLst>
      <p:ext uri="{BB962C8B-B14F-4D97-AF65-F5344CB8AC3E}">
        <p14:creationId xmlns:p14="http://schemas.microsoft.com/office/powerpoint/2010/main" val="18250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Harmonie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Avec quelques styles courants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654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Tronc droit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6475"/>
            <a:ext cx="3803650" cy="3803650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03313" cy="3853016"/>
          </a:xfrm>
        </p:spPr>
        <p:txBody>
          <a:bodyPr>
            <a:normAutofit/>
          </a:bodyPr>
          <a:lstStyle/>
          <a:p>
            <a:r>
              <a:rPr lang="fr-FR" dirty="0" smtClean="0"/>
              <a:t>Lignes simples et sobres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Rectangulaire, ovale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Peu profond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Bords inexistants ou tournés vers l’extérieur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9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Maintenir le substrat de culture (la survie)</a:t>
            </a:r>
          </a:p>
          <a:p>
            <a:endParaRPr lang="fr-FR" dirty="0" smtClean="0"/>
          </a:p>
          <a:p>
            <a:r>
              <a:rPr lang="fr-FR" dirty="0" smtClean="0"/>
              <a:t>Mettre en valeur l’arbre (l’esthétique)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183880" cy="1051560"/>
          </a:xfrm>
        </p:spPr>
        <p:txBody>
          <a:bodyPr/>
          <a:lstStyle/>
          <a:p>
            <a:r>
              <a:rPr lang="fr-FR" dirty="0" smtClean="0"/>
              <a:t>Pourquoi un pot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2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Tronc droit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655007"/>
            <a:ext cx="2997076" cy="3015926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427984" y="2240280"/>
            <a:ext cx="4021071" cy="4069040"/>
          </a:xfrm>
        </p:spPr>
        <p:txBody>
          <a:bodyPr>
            <a:normAutofit/>
          </a:bodyPr>
          <a:lstStyle/>
          <a:p>
            <a:r>
              <a:rPr lang="fr-FR" dirty="0"/>
              <a:t>Si racines importantes, angles concaves ou pieds nuages</a:t>
            </a:r>
          </a:p>
          <a:p>
            <a:r>
              <a:rPr lang="fr-FR" dirty="0"/>
              <a:t>Tronc fortement conique à la base, coupe s’évasant sur les côtés</a:t>
            </a:r>
          </a:p>
          <a:p>
            <a:r>
              <a:rPr lang="fr-FR" dirty="0"/>
              <a:t>Branches remontant vers le haut, pot </a:t>
            </a:r>
            <a:r>
              <a:rPr lang="fr-FR" dirty="0" smtClean="0"/>
              <a:t>évasé</a:t>
            </a:r>
          </a:p>
          <a:p>
            <a:r>
              <a:rPr lang="fr-FR" dirty="0"/>
              <a:t>Tronc puissant, pots aux côtés </a:t>
            </a:r>
            <a:r>
              <a:rPr lang="fr-FR" dirty="0" smtClean="0"/>
              <a:t>bombés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213100" cy="1409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Balai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96952"/>
            <a:ext cx="2286000" cy="2263140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716016" y="2564904"/>
            <a:ext cx="3803904" cy="3492976"/>
          </a:xfrm>
        </p:spPr>
        <p:txBody>
          <a:bodyPr>
            <a:normAutofit/>
          </a:bodyPr>
          <a:lstStyle/>
          <a:p>
            <a:r>
              <a:rPr lang="fr-FR" dirty="0" smtClean="0"/>
              <a:t>Houppier aux formes arrondies, donc reproduire ces arrondis </a:t>
            </a:r>
          </a:p>
          <a:p>
            <a:pPr lvl="1"/>
            <a:r>
              <a:rPr lang="fr-FR" dirty="0" smtClean="0"/>
              <a:t>Ovales, aux côtés évasés</a:t>
            </a:r>
          </a:p>
          <a:p>
            <a:pPr lvl="1"/>
            <a:r>
              <a:rPr lang="fr-FR" dirty="0" smtClean="0"/>
              <a:t>Rectangulaire aux côtés bombés ou angles arrondis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448272" cy="226159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1782"/>
            <a:ext cx="3168352" cy="1524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537049" cy="1054250"/>
          </a:xfrm>
        </p:spPr>
        <p:txBody>
          <a:bodyPr/>
          <a:lstStyle/>
          <a:p>
            <a:r>
              <a:rPr lang="fr-FR" dirty="0" smtClean="0"/>
              <a:t>Arbres penchés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347864" y="2348880"/>
            <a:ext cx="2879177" cy="2904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Selon la raideur ou la sinuosité du tronc</a:t>
            </a:r>
          </a:p>
          <a:p>
            <a:pPr lvl="1"/>
            <a:r>
              <a:rPr lang="fr-FR" dirty="0" smtClean="0"/>
              <a:t>Rectangulaires ou ovales</a:t>
            </a:r>
          </a:p>
          <a:p>
            <a:pPr lvl="1"/>
            <a:r>
              <a:rPr lang="fr-FR" dirty="0" smtClean="0"/>
              <a:t>Cotés droits ou bombés, concaves</a:t>
            </a:r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7687"/>
            <a:ext cx="2808312" cy="3464542"/>
          </a:xfrm>
        </p:spPr>
      </p:pic>
      <p:pic>
        <p:nvPicPr>
          <p:cNvPr id="3074" name="Picture 2" descr="L:\BONSAI\ABC\ENSEIGNEMENT\Cours PPT\Arbre et Pot\Photos\penché droit 0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8" y="2204864"/>
            <a:ext cx="2939017" cy="40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37049" cy="1054250"/>
          </a:xfrm>
        </p:spPr>
        <p:txBody>
          <a:bodyPr/>
          <a:lstStyle/>
          <a:p>
            <a:r>
              <a:rPr lang="fr-FR" dirty="0" smtClean="0"/>
              <a:t>Arbres penchés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4" y="2206372"/>
            <a:ext cx="3918316" cy="4102948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44008" y="3501008"/>
            <a:ext cx="3803904" cy="1656184"/>
          </a:xfrm>
        </p:spPr>
        <p:txBody>
          <a:bodyPr/>
          <a:lstStyle/>
          <a:p>
            <a:r>
              <a:rPr lang="fr-FR" dirty="0" smtClean="0"/>
              <a:t>Inclinaison soulignée par des formes évasées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3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</a:t>
            </a:r>
            <a:r>
              <a:rPr lang="fr-FR" dirty="0" err="1" smtClean="0"/>
              <a:t>moyogi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0" y="2204864"/>
            <a:ext cx="3983317" cy="3744416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860032" y="2276872"/>
            <a:ext cx="3803904" cy="3877056"/>
          </a:xfrm>
        </p:spPr>
        <p:txBody>
          <a:bodyPr/>
          <a:lstStyle/>
          <a:p>
            <a:r>
              <a:rPr lang="fr-FR" dirty="0" smtClean="0"/>
              <a:t>Troncs toujours sinueux donc</a:t>
            </a:r>
          </a:p>
          <a:p>
            <a:endParaRPr lang="fr-FR" dirty="0"/>
          </a:p>
          <a:p>
            <a:r>
              <a:rPr lang="fr-FR" dirty="0" smtClean="0"/>
              <a:t>Une ou plusieurs parties arrondies : bords, côtés, pieds, angles</a:t>
            </a:r>
          </a:p>
          <a:p>
            <a:endParaRPr lang="fr-FR" dirty="0" smtClean="0"/>
          </a:p>
          <a:p>
            <a:r>
              <a:rPr lang="fr-FR" dirty="0" smtClean="0"/>
              <a:t>Coupes ovales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semi-cascade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50801"/>
            <a:ext cx="3803650" cy="3330306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653973" y="2312288"/>
            <a:ext cx="3803904" cy="2196832"/>
          </a:xfrm>
        </p:spPr>
        <p:txBody>
          <a:bodyPr/>
          <a:lstStyle/>
          <a:p>
            <a:r>
              <a:rPr lang="fr-FR" dirty="0" smtClean="0"/>
              <a:t>Rond, hexagonal, carré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Hauteur du pot : 3 à 5 fois le diamètre du tronc</a:t>
            </a:r>
            <a:endParaRPr lang="fr-FR" dirty="0"/>
          </a:p>
        </p:txBody>
      </p:sp>
      <p:pic>
        <p:nvPicPr>
          <p:cNvPr id="7170" name="Picture 2" descr="L:\BONSAI\ABC\Activités\2018\Bonsai-Pot-Clay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456682" cy="21439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cascade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2192865"/>
            <a:ext cx="3803904" cy="453174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Pot très profond jusqu’à la moitié de la longueur de la cascade</a:t>
            </a:r>
          </a:p>
          <a:p>
            <a:r>
              <a:rPr lang="fr-FR" dirty="0" smtClean="0"/>
              <a:t>Bonsai puissant = pot massif – </a:t>
            </a:r>
          </a:p>
          <a:p>
            <a:r>
              <a:rPr lang="fr-FR" dirty="0" smtClean="0"/>
              <a:t>Tronc gracieux = pot profond et fin</a:t>
            </a:r>
          </a:p>
          <a:p>
            <a:r>
              <a:rPr lang="fr-FR" dirty="0" smtClean="0"/>
              <a:t>Décors floraux, inscriptions  % l’espèce</a:t>
            </a:r>
          </a:p>
          <a:p>
            <a:r>
              <a:rPr lang="fr-FR" dirty="0" smtClean="0"/>
              <a:t>Face : côté ou angle</a:t>
            </a:r>
          </a:p>
          <a:p>
            <a:r>
              <a:rPr lang="fr-FR" dirty="0" smtClean="0"/>
              <a:t>Pot rond: 2 pieds visibles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803650" cy="2497730"/>
          </a:xfrm>
        </p:spPr>
      </p:pic>
      <p:pic>
        <p:nvPicPr>
          <p:cNvPr id="4098" name="Picture 2" descr="L:\BONSAI\ABC\ENSEIGNEMENT\Cours PPT\Arbre et Pot\Photos\casc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9438"/>
            <a:ext cx="1656184" cy="26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BONSAI\ABC\ENSEIGNEMENT\Cours PPT\Arbre et Pot\Photos\plantes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9929"/>
            <a:ext cx="2382912" cy="2382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Style Literati (</a:t>
            </a:r>
            <a:r>
              <a:rPr lang="fr-FR" dirty="0" err="1" smtClean="0"/>
              <a:t>bunjin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455028" cy="4429525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7544" y="2204864"/>
            <a:ext cx="4464496" cy="3096344"/>
          </a:xfrm>
        </p:spPr>
        <p:txBody>
          <a:bodyPr/>
          <a:lstStyle/>
          <a:p>
            <a:r>
              <a:rPr lang="fr-FR" dirty="0" smtClean="0"/>
              <a:t>Coupes petites, discrètes, dépouillées</a:t>
            </a:r>
          </a:p>
          <a:p>
            <a:r>
              <a:rPr lang="fr-FR" dirty="0" smtClean="0"/>
              <a:t>Rondes parfois irrégulières</a:t>
            </a:r>
          </a:p>
          <a:p>
            <a:r>
              <a:rPr lang="fr-FR" dirty="0" smtClean="0"/>
              <a:t>Souvent plates sauf si branches tombantes rappelant une cascade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960440" cy="21980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Bois mort très présent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707904" y="2204864"/>
            <a:ext cx="5162868" cy="3877056"/>
          </a:xfrm>
        </p:spPr>
        <p:txBody>
          <a:bodyPr>
            <a:normAutofit/>
          </a:bodyPr>
          <a:lstStyle/>
          <a:p>
            <a:r>
              <a:rPr lang="fr-FR" dirty="0" smtClean="0"/>
              <a:t>Masse de bois mort, veines d’écorces vivantes : Pot massif, assez profond, bords arrondis ou droits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Tronc écorcé </a:t>
            </a:r>
            <a:r>
              <a:rPr lang="fr-FR" b="1" dirty="0" err="1" smtClean="0"/>
              <a:t>shari</a:t>
            </a:r>
            <a:r>
              <a:rPr lang="fr-FR" b="1" dirty="0" smtClean="0"/>
              <a:t> </a:t>
            </a:r>
            <a:r>
              <a:rPr lang="fr-FR" dirty="0" smtClean="0"/>
              <a:t>: cadre en relief </a:t>
            </a:r>
          </a:p>
        </p:txBody>
      </p:sp>
      <p:pic>
        <p:nvPicPr>
          <p:cNvPr id="1029" name="Picture 5" descr="L:\BONSAI\ABC\ENSEIGNEMENT\Cours PPT\Arbre et Pot\Photos\shari+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279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33" y="3429000"/>
            <a:ext cx="2686315" cy="1625220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875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Bois mort torsadé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276872"/>
            <a:ext cx="4071267" cy="4104457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45151" y="2708920"/>
            <a:ext cx="3803904" cy="3408416"/>
          </a:xfrm>
        </p:spPr>
        <p:txBody>
          <a:bodyPr>
            <a:normAutofit/>
          </a:bodyPr>
          <a:lstStyle/>
          <a:p>
            <a:r>
              <a:rPr lang="fr-FR" dirty="0" smtClean="0"/>
              <a:t>Bois mort fortement torsadé : </a:t>
            </a:r>
          </a:p>
          <a:p>
            <a:pPr lvl="1"/>
            <a:r>
              <a:rPr lang="fr-FR" dirty="0" smtClean="0"/>
              <a:t>pot rectangulaire aux bords bombés, </a:t>
            </a:r>
          </a:p>
          <a:p>
            <a:pPr lvl="1"/>
            <a:r>
              <a:rPr lang="fr-FR" dirty="0" smtClean="0"/>
              <a:t>ovale ou rond, en forme de bourse ou de fleur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d’un pot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Principes de 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6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du feuillage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2204864"/>
            <a:ext cx="3803904" cy="3877056"/>
          </a:xfrm>
        </p:spPr>
        <p:txBody>
          <a:bodyPr/>
          <a:lstStyle/>
          <a:p>
            <a:r>
              <a:rPr lang="fr-FR" dirty="0" smtClean="0"/>
              <a:t>Masses végétales arrondies, triangle doux : pots formes douces, coins arrondis, côtés bombés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Formes anguleuses : formes droites, coins et angles vifs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8194" name="Picture 2" descr="C:\Users\Maryse\Pictures\01 Poteries bonsai\crack-pot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902075" cy="1649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60037"/>
            <a:ext cx="2736304" cy="2189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8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goûts et des couleurs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un égout mauve ?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i="1" dirty="0" smtClean="0"/>
              <a:t>Parce que les gouts et les couleurs, ça ne se discute pas !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24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la couleur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3068960"/>
            <a:ext cx="4464496" cy="1728192"/>
          </a:xfrm>
        </p:spPr>
        <p:txBody>
          <a:bodyPr>
            <a:normAutofit/>
          </a:bodyPr>
          <a:lstStyle/>
          <a:p>
            <a:r>
              <a:rPr lang="fr-FR" dirty="0"/>
              <a:t>Poterie </a:t>
            </a:r>
            <a:r>
              <a:rPr lang="fr-FR" b="1" dirty="0"/>
              <a:t>non émaillée 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b="1" dirty="0" smtClean="0"/>
              <a:t>conifères </a:t>
            </a:r>
          </a:p>
          <a:p>
            <a:pPr marL="0" indent="0">
              <a:buNone/>
            </a:pPr>
            <a:endParaRPr lang="fr-FR" b="1" dirty="0" smtClean="0"/>
          </a:p>
          <a:p>
            <a:pPr lvl="1"/>
            <a:r>
              <a:rPr lang="fr-FR" dirty="0" smtClean="0"/>
              <a:t>Aussi : feuillus </a:t>
            </a:r>
            <a:r>
              <a:rPr lang="fr-FR" dirty="0"/>
              <a:t>et </a:t>
            </a:r>
            <a:r>
              <a:rPr lang="fr-FR" dirty="0" smtClean="0"/>
              <a:t>azalées,</a:t>
            </a:r>
          </a:p>
          <a:p>
            <a:pPr lvl="1"/>
            <a:endParaRPr lang="fr-FR" dirty="0"/>
          </a:p>
          <a:p>
            <a:pPr marL="411480" lvl="1" indent="0">
              <a:buNone/>
            </a:pPr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11" y="2239963"/>
            <a:ext cx="3082077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9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la couleur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fr-FR" dirty="0"/>
          </a:p>
          <a:p>
            <a:r>
              <a:rPr lang="fr-FR" dirty="0"/>
              <a:t>Poterie </a:t>
            </a:r>
            <a:r>
              <a:rPr lang="fr-FR" b="1" dirty="0"/>
              <a:t>émaillée</a:t>
            </a:r>
            <a:r>
              <a:rPr lang="fr-FR" dirty="0"/>
              <a:t>  en harmonie avec la couleur de l’écorce : </a:t>
            </a:r>
            <a:r>
              <a:rPr lang="fr-FR" b="1" dirty="0" smtClean="0"/>
              <a:t>feuillus</a:t>
            </a:r>
          </a:p>
          <a:p>
            <a:pPr marL="0" indent="0">
              <a:buNone/>
            </a:pPr>
            <a:endParaRPr lang="fr-FR" b="1" dirty="0"/>
          </a:p>
          <a:p>
            <a:pPr lvl="1"/>
            <a:r>
              <a:rPr lang="fr-FR" dirty="0"/>
              <a:t>Pas de vert sauf si arbre sans feuille</a:t>
            </a:r>
          </a:p>
          <a:p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36" y="2239963"/>
            <a:ext cx="3053627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3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la couleur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7" y="4254085"/>
            <a:ext cx="3360187" cy="227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29935"/>
            <a:ext cx="4051705" cy="2714642"/>
          </a:xfr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2348880"/>
            <a:ext cx="4104456" cy="4248472"/>
          </a:xfrm>
        </p:spPr>
        <p:txBody>
          <a:bodyPr>
            <a:normAutofit/>
          </a:bodyPr>
          <a:lstStyle/>
          <a:p>
            <a:r>
              <a:rPr lang="fr-FR" dirty="0" smtClean="0"/>
              <a:t>Poterie </a:t>
            </a:r>
            <a:r>
              <a:rPr lang="fr-FR" b="1" dirty="0" smtClean="0"/>
              <a:t>émaillée</a:t>
            </a:r>
            <a:r>
              <a:rPr lang="fr-FR" dirty="0" smtClean="0"/>
              <a:t> vive, couleurs complémentaires pour arbres </a:t>
            </a:r>
            <a:r>
              <a:rPr lang="fr-FR" b="1" dirty="0" smtClean="0"/>
              <a:t>à fleurs ou à fruits , </a:t>
            </a:r>
            <a:r>
              <a:rPr lang="fr-FR" b="1" dirty="0" err="1" smtClean="0"/>
              <a:t>kusamono</a:t>
            </a:r>
            <a:r>
              <a:rPr lang="fr-FR" b="1" dirty="0" smtClean="0"/>
              <a:t>…</a:t>
            </a:r>
          </a:p>
          <a:p>
            <a:endParaRPr lang="fr-FR" b="1" dirty="0"/>
          </a:p>
          <a:p>
            <a:pPr lvl="1"/>
            <a:endParaRPr lang="fr-FR" dirty="0" smtClean="0"/>
          </a:p>
        </p:txBody>
      </p:sp>
      <p:pic>
        <p:nvPicPr>
          <p:cNvPr id="1029" name="Picture 5" descr="L:\BONSAI\ABC\ENSEIGNEMENT\Cours PPT\Arbre et Pot\winter-kusamono-display-kakejiku-kitsimono-shitakusa-grass-bonsa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55743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BONSAI\ABC\ENSEIGNEMENT\Cours PPT\Arbre et Pot\oval vert foncé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3189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Changer le pot, </a:t>
            </a:r>
            <a:br>
              <a:rPr lang="fr-FR" dirty="0" smtClean="0"/>
            </a:br>
            <a:r>
              <a:rPr lang="fr-FR" dirty="0" smtClean="0"/>
              <a:t>changer l’atmosphère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2359152" cy="2676144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1947984" cy="2652539"/>
          </a:xfrm>
        </p:spPr>
      </p:pic>
      <p:pic>
        <p:nvPicPr>
          <p:cNvPr id="2050" name="Picture 2" descr="L:\BONSAI\ABC\ENSEIGNEMENT\Cours PPT\Arbre et Pot\Hexagonal jau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9079"/>
            <a:ext cx="2088232" cy="26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4206" y="4839718"/>
            <a:ext cx="14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Masculin, souligne le tronc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28026" y="270892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Jaune, plus féminin, léger, hexagonal apporte stabilité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2204864"/>
            <a:ext cx="178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Vert foncé , donne majesté, sobriété et maturité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932040" y="4839718"/>
            <a:ext cx="1958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Arbre à fleurs donc plus féminin, pot </a:t>
            </a:r>
            <a:r>
              <a:rPr lang="fr-FR" dirty="0" err="1" smtClean="0"/>
              <a:t>oval</a:t>
            </a:r>
            <a:r>
              <a:rPr lang="fr-FR" dirty="0" smtClean="0"/>
              <a:t> accentue la douceur de l’arbre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4206" y="6243318"/>
            <a:ext cx="1875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Hiroki</a:t>
            </a:r>
            <a:r>
              <a:rPr lang="fr-FR" sz="1400" i="1" dirty="0" smtClean="0"/>
              <a:t> MIURA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9892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Bonne chance !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960968" cy="2970726"/>
          </a:xfrm>
        </p:spPr>
      </p:pic>
      <p:pic>
        <p:nvPicPr>
          <p:cNvPr id="2051" name="Picture 3" descr="L:\BONSAI\PHOTOS Bonsaï\Kokufu\Kokufu 2010\2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47529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FFB </a:t>
            </a:r>
            <a:r>
              <a:rPr lang="fr-FR" dirty="0"/>
              <a:t>Classeur </a:t>
            </a:r>
            <a:r>
              <a:rPr lang="fr-FR" dirty="0" smtClean="0"/>
              <a:t>Ecole Française de </a:t>
            </a:r>
            <a:r>
              <a:rPr lang="fr-FR" dirty="0" smtClean="0"/>
              <a:t>Bonsaï</a:t>
            </a:r>
            <a:endParaRPr lang="fr-FR" dirty="0"/>
          </a:p>
          <a:p>
            <a:r>
              <a:rPr lang="fr-FR" dirty="0" smtClean="0"/>
              <a:t>Christelle Girault</a:t>
            </a:r>
            <a:endParaRPr lang="fr-FR" dirty="0" smtClean="0"/>
          </a:p>
          <a:p>
            <a:r>
              <a:rPr lang="fr-FR" dirty="0" smtClean="0"/>
              <a:t>John </a:t>
            </a:r>
            <a:r>
              <a:rPr lang="fr-FR" dirty="0" err="1" smtClean="0"/>
              <a:t>Naka</a:t>
            </a:r>
            <a:r>
              <a:rPr lang="fr-FR" dirty="0" smtClean="0"/>
              <a:t> « Techniques du Bonsaï II »</a:t>
            </a:r>
          </a:p>
          <a:p>
            <a:r>
              <a:rPr lang="fr-FR" dirty="0" smtClean="0"/>
              <a:t>Charles S </a:t>
            </a:r>
            <a:r>
              <a:rPr lang="fr-FR" dirty="0" err="1" smtClean="0"/>
              <a:t>Ceronio</a:t>
            </a:r>
            <a:r>
              <a:rPr lang="fr-FR" dirty="0" smtClean="0"/>
              <a:t> « Bonsai styles of the world »</a:t>
            </a:r>
          </a:p>
          <a:p>
            <a:r>
              <a:rPr lang="fr-FR" dirty="0" smtClean="0"/>
              <a:t>Bjorn </a:t>
            </a:r>
            <a:r>
              <a:rPr lang="fr-FR" dirty="0" err="1" smtClean="0"/>
              <a:t>Bjorholm</a:t>
            </a:r>
            <a:endParaRPr lang="fr-FR" dirty="0" smtClean="0"/>
          </a:p>
          <a:p>
            <a:r>
              <a:rPr lang="fr-FR" dirty="0" smtClean="0"/>
              <a:t>Véronique Maury</a:t>
            </a:r>
          </a:p>
          <a:p>
            <a:r>
              <a:rPr lang="fr-FR" dirty="0" smtClean="0"/>
              <a:t>Bonsaï Empire</a:t>
            </a:r>
          </a:p>
          <a:p>
            <a:r>
              <a:rPr lang="fr-FR" dirty="0" err="1" smtClean="0"/>
              <a:t>Hiroki</a:t>
            </a:r>
            <a:r>
              <a:rPr lang="fr-FR" dirty="0" smtClean="0"/>
              <a:t> </a:t>
            </a:r>
            <a:r>
              <a:rPr lang="fr-FR" dirty="0" err="1" smtClean="0"/>
              <a:t>Miura</a:t>
            </a:r>
            <a:endParaRPr lang="fr-FR" dirty="0" smtClean="0"/>
          </a:p>
          <a:p>
            <a:r>
              <a:rPr lang="fr-FR" dirty="0" smtClean="0"/>
              <a:t>Expositions </a:t>
            </a:r>
            <a:r>
              <a:rPr lang="fr-FR" dirty="0" err="1" smtClean="0"/>
              <a:t>Kokufu</a:t>
            </a:r>
            <a:endParaRPr lang="fr-FR" dirty="0" smtClean="0"/>
          </a:p>
          <a:p>
            <a:r>
              <a:rPr lang="fr-FR" dirty="0" smtClean="0"/>
              <a:t>Et quelques autres auteurs du web…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i="1" dirty="0" smtClean="0"/>
              <a:t>Merci à tous ceux qui ont permis la réalisation de ce document.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307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83568" y="2144232"/>
            <a:ext cx="3803904" cy="38770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Faïence </a:t>
            </a:r>
          </a:p>
          <a:p>
            <a:pPr lvl="1"/>
            <a:r>
              <a:rPr lang="fr-FR" dirty="0" smtClean="0"/>
              <a:t>Poreux donc gélif</a:t>
            </a:r>
          </a:p>
          <a:p>
            <a:pPr lvl="1"/>
            <a:r>
              <a:rPr lang="fr-FR" dirty="0" smtClean="0"/>
              <a:t>950° à 1100°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Grès</a:t>
            </a:r>
          </a:p>
          <a:p>
            <a:pPr lvl="1"/>
            <a:r>
              <a:rPr lang="fr-FR" dirty="0" smtClean="0"/>
              <a:t>Non gélif</a:t>
            </a:r>
          </a:p>
          <a:p>
            <a:pPr lvl="1"/>
            <a:r>
              <a:rPr lang="fr-FR" dirty="0" smtClean="0"/>
              <a:t>1200° et jusqu’à 1300°</a:t>
            </a:r>
          </a:p>
          <a:p>
            <a:pPr marL="411480" lvl="1" indent="0">
              <a:buNone/>
            </a:pPr>
            <a:endParaRPr lang="fr-FR" dirty="0" smtClean="0"/>
          </a:p>
          <a:p>
            <a:r>
              <a:rPr lang="fr-FR" dirty="0" smtClean="0"/>
              <a:t>Porcelaine</a:t>
            </a:r>
            <a:endParaRPr lang="fr-FR" dirty="0"/>
          </a:p>
          <a:p>
            <a:pPr lvl="1"/>
            <a:r>
              <a:rPr lang="fr-FR" dirty="0"/>
              <a:t>Non gélif</a:t>
            </a:r>
          </a:p>
          <a:p>
            <a:pPr lvl="1"/>
            <a:r>
              <a:rPr lang="fr-FR" dirty="0"/>
              <a:t>1280° </a:t>
            </a:r>
            <a:r>
              <a:rPr lang="fr-FR" dirty="0" smtClean="0"/>
              <a:t>à 1400</a:t>
            </a:r>
            <a:r>
              <a:rPr lang="fr-FR" dirty="0"/>
              <a:t>°</a:t>
            </a:r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872552" y="2492895"/>
            <a:ext cx="3803904" cy="3544391"/>
          </a:xfrm>
        </p:spPr>
        <p:txBody>
          <a:bodyPr/>
          <a:lstStyle/>
          <a:p>
            <a:r>
              <a:rPr lang="fr-FR" dirty="0" smtClean="0"/>
              <a:t>Conifères</a:t>
            </a:r>
          </a:p>
          <a:p>
            <a:pPr lvl="1"/>
            <a:r>
              <a:rPr lang="fr-FR" dirty="0" smtClean="0"/>
              <a:t>Pot brut, non émaillé</a:t>
            </a:r>
          </a:p>
          <a:p>
            <a:pPr marL="411480" lvl="1" indent="0">
              <a:buNone/>
            </a:pPr>
            <a:endParaRPr lang="fr-FR" dirty="0" smtClean="0"/>
          </a:p>
          <a:p>
            <a:r>
              <a:rPr lang="fr-FR" dirty="0" smtClean="0"/>
              <a:t>Feuillus</a:t>
            </a:r>
            <a:endParaRPr lang="fr-FR" dirty="0"/>
          </a:p>
          <a:p>
            <a:pPr lvl="1"/>
            <a:r>
              <a:rPr lang="fr-FR" dirty="0" smtClean="0"/>
              <a:t>Pot émaillé mat ou brillant</a:t>
            </a:r>
          </a:p>
          <a:p>
            <a:pPr marL="411480" lvl="1" indent="0">
              <a:buNone/>
            </a:pPr>
            <a:endParaRPr lang="fr-FR" dirty="0" smtClean="0"/>
          </a:p>
          <a:p>
            <a:pPr lvl="0">
              <a:buClr>
                <a:srgbClr val="873624"/>
              </a:buClr>
            </a:pPr>
            <a:r>
              <a:rPr lang="fr-FR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Jamais d’émail à l’intérieur </a:t>
            </a:r>
            <a:r>
              <a:rPr lang="fr-FR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  <a:endParaRPr lang="fr-FR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1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3442446" cy="4423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Pots industriels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11560" y="2780928"/>
            <a:ext cx="3803904" cy="3172968"/>
          </a:xfrm>
        </p:spPr>
        <p:txBody>
          <a:bodyPr>
            <a:normAutofit/>
          </a:bodyPr>
          <a:lstStyle/>
          <a:p>
            <a:r>
              <a:rPr lang="fr-FR" dirty="0" smtClean="0"/>
              <a:t>Prix bas, abordables</a:t>
            </a:r>
          </a:p>
          <a:p>
            <a:r>
              <a:rPr lang="fr-FR" dirty="0" smtClean="0"/>
              <a:t>Chinois ou coréens</a:t>
            </a:r>
          </a:p>
          <a:p>
            <a:endParaRPr lang="fr-FR" dirty="0"/>
          </a:p>
          <a:p>
            <a:r>
              <a:rPr lang="fr-FR" dirty="0" smtClean="0"/>
              <a:t>Pour arbre jeune ou en formation 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932040" y="1988840"/>
            <a:ext cx="3447288" cy="514352"/>
          </a:xfrm>
        </p:spPr>
        <p:txBody>
          <a:bodyPr/>
          <a:lstStyle/>
          <a:p>
            <a:r>
              <a:rPr lang="fr-FR" dirty="0" smtClean="0"/>
              <a:t>Pots artisanaux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876728" y="2780928"/>
            <a:ext cx="3799728" cy="2952328"/>
          </a:xfrm>
        </p:spPr>
        <p:txBody>
          <a:bodyPr>
            <a:normAutofit/>
          </a:bodyPr>
          <a:lstStyle/>
          <a:p>
            <a:r>
              <a:rPr lang="fr-FR" dirty="0" smtClean="0"/>
              <a:t>Coût plus élevé</a:t>
            </a:r>
          </a:p>
          <a:p>
            <a:r>
              <a:rPr lang="fr-FR" dirty="0" smtClean="0"/>
              <a:t>Meilleure qualité</a:t>
            </a:r>
          </a:p>
          <a:p>
            <a:endParaRPr lang="fr-FR" dirty="0"/>
          </a:p>
          <a:p>
            <a:r>
              <a:rPr lang="fr-FR" dirty="0" smtClean="0"/>
              <a:t>Pour arbre mature ou aboutis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3362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Le pot n’est pas définitif , il peut changer en fonction de l’évolution esthétique de l’arbre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10828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proportions du pot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Règles de 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9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Hauteur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3578629" cy="3329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Hauteur du pot  = base du tronc</a:t>
            </a:r>
          </a:p>
          <a:p>
            <a:r>
              <a:rPr lang="fr-FR" dirty="0" smtClean="0"/>
              <a:t>Sauf pour cascade et troncs multiples</a:t>
            </a:r>
          </a:p>
          <a:p>
            <a:r>
              <a:rPr lang="fr-FR" dirty="0" smtClean="0"/>
              <a:t>Peut être plus mince pour certains feuillus  ou mise en valeur d’un puissant système racinaire</a:t>
            </a:r>
          </a:p>
          <a:p>
            <a:r>
              <a:rPr lang="fr-FR" dirty="0" smtClean="0"/>
              <a:t>Peut être plus haute pour arbres à branches tombantes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Longueur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3442446" cy="658368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343278" cy="3774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755576" y="3356992"/>
            <a:ext cx="3803904" cy="242562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Longueur du pot  </a:t>
            </a:r>
          </a:p>
          <a:p>
            <a:pPr marL="0" indent="0" algn="ctr">
              <a:buNone/>
            </a:pPr>
            <a:r>
              <a:rPr lang="fr-FR" sz="5400" dirty="0" smtClean="0"/>
              <a:t>=</a:t>
            </a:r>
          </a:p>
          <a:p>
            <a:pPr marL="0" indent="0" algn="ctr">
              <a:buNone/>
            </a:pPr>
            <a:r>
              <a:rPr lang="fr-FR" dirty="0" smtClean="0"/>
              <a:t>2/3 à ¾ hauteur de l’arbre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9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5241" cy="1054250"/>
          </a:xfrm>
        </p:spPr>
        <p:txBody>
          <a:bodyPr/>
          <a:lstStyle/>
          <a:p>
            <a:r>
              <a:rPr lang="fr-FR" dirty="0" smtClean="0"/>
              <a:t>Arbre plus large que haut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4860541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texte 3"/>
          <p:cNvSpPr>
            <a:spLocks noGrp="1"/>
          </p:cNvSpPr>
          <p:nvPr>
            <p:ph sz="quarter" idx="13"/>
          </p:nvPr>
        </p:nvSpPr>
        <p:spPr>
          <a:xfrm>
            <a:off x="467544" y="3068960"/>
            <a:ext cx="3803904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Longueur </a:t>
            </a:r>
          </a:p>
          <a:p>
            <a:pPr marL="0" indent="0">
              <a:buNone/>
            </a:pPr>
            <a:r>
              <a:rPr lang="fr-FR" dirty="0" smtClean="0"/>
              <a:t>entre </a:t>
            </a:r>
          </a:p>
          <a:p>
            <a:pPr marL="0" indent="0">
              <a:buNone/>
            </a:pPr>
            <a:r>
              <a:rPr lang="fr-FR" dirty="0" smtClean="0"/>
              <a:t>2/3 et ¾ </a:t>
            </a:r>
          </a:p>
          <a:p>
            <a:pPr marL="0" indent="0">
              <a:buNone/>
            </a:pPr>
            <a:r>
              <a:rPr lang="fr-FR" dirty="0" smtClean="0"/>
              <a:t>de la largeur de l’arbre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2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1124</TotalTime>
  <Words>795</Words>
  <Application>Microsoft Office PowerPoint</Application>
  <PresentationFormat>Affichage à l'écran (4:3)</PresentationFormat>
  <Paragraphs>200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Livre relié</vt:lpstr>
      <vt:lpstr>L’arbre et le pot</vt:lpstr>
      <vt:lpstr>Pourquoi un pot ?</vt:lpstr>
      <vt:lpstr>Choix d’un pot</vt:lpstr>
      <vt:lpstr>Généralités</vt:lpstr>
      <vt:lpstr>Qualités</vt:lpstr>
      <vt:lpstr>Les proportions du pot</vt:lpstr>
      <vt:lpstr>Hauteur</vt:lpstr>
      <vt:lpstr>Longueur</vt:lpstr>
      <vt:lpstr>Arbre plus large que haut</vt:lpstr>
      <vt:lpstr>Exemple</vt:lpstr>
      <vt:lpstr>Principes</vt:lpstr>
      <vt:lpstr>Harmonie</vt:lpstr>
      <vt:lpstr>Quelle est la différence ?</vt:lpstr>
      <vt:lpstr>La première impression</vt:lpstr>
      <vt:lpstr>Masculin</vt:lpstr>
      <vt:lpstr>Féminin</vt:lpstr>
      <vt:lpstr>Mixte</vt:lpstr>
      <vt:lpstr>Harmonie</vt:lpstr>
      <vt:lpstr>Tronc droit</vt:lpstr>
      <vt:lpstr>Tronc droit</vt:lpstr>
      <vt:lpstr>Style Balai</vt:lpstr>
      <vt:lpstr>Arbres penchés</vt:lpstr>
      <vt:lpstr>Arbres penchés</vt:lpstr>
      <vt:lpstr>Style moyogi</vt:lpstr>
      <vt:lpstr>Style semi-cascade</vt:lpstr>
      <vt:lpstr>Style cascade</vt:lpstr>
      <vt:lpstr>Style Literati (bunjin)</vt:lpstr>
      <vt:lpstr>Bois mort très présent</vt:lpstr>
      <vt:lpstr>Bois mort torsadé</vt:lpstr>
      <vt:lpstr>Forme du feuillage</vt:lpstr>
      <vt:lpstr>Des goûts et des couleurs</vt:lpstr>
      <vt:lpstr>Choix de la couleur</vt:lpstr>
      <vt:lpstr>Choix de la couleur</vt:lpstr>
      <vt:lpstr>Choix de la couleur</vt:lpstr>
      <vt:lpstr>Changer le pot,  changer l’atmosphère</vt:lpstr>
      <vt:lpstr>Bonne chance !</vt:lpstr>
      <vt:lpstr>Remerciements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L’arbre et le pot</dc:title>
  <dc:creator>Maryse</dc:creator>
  <cp:lastModifiedBy>si.lezoux@free.fr</cp:lastModifiedBy>
  <cp:revision>70</cp:revision>
  <dcterms:created xsi:type="dcterms:W3CDTF">2018-01-21T10:00:09Z</dcterms:created>
  <dcterms:modified xsi:type="dcterms:W3CDTF">2018-02-24T22:53:15Z</dcterms:modified>
</cp:coreProperties>
</file>