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64" r:id="rId5"/>
    <p:sldId id="265" r:id="rId6"/>
    <p:sldId id="263" r:id="rId7"/>
    <p:sldId id="260" r:id="rId8"/>
    <p:sldId id="266" r:id="rId9"/>
    <p:sldId id="267" r:id="rId10"/>
    <p:sldId id="268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000"/>
    <a:srgbClr val="F8A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86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5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28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5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80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F180-AF13-42EB-B75D-5101DA48E068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E249-E6B5-47C5-A4DE-CC023BB64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Greffe sur un pin sylvestre</a:t>
            </a:r>
            <a:br>
              <a:rPr lang="fr-FR" dirty="0" smtClean="0"/>
            </a:br>
            <a:r>
              <a:rPr lang="fr-FR" dirty="0" smtClean="0"/>
              <a:t>et sur un acer </a:t>
            </a:r>
            <a:r>
              <a:rPr lang="fr-FR" dirty="0" err="1" smtClean="0"/>
              <a:t>buergerianum</a:t>
            </a:r>
            <a:endParaRPr lang="fr-FR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6019" y="5926223"/>
            <a:ext cx="534274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Avec devinette :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Quel est le message que l’animateur veut faire passer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3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028"/>
            <a:ext cx="9108504" cy="60708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18142"/>
            <a:ext cx="664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Pour les régions froides, pour pratiquer des greffes hivernales,</a:t>
            </a:r>
          </a:p>
          <a:p>
            <a:r>
              <a:rPr lang="fr-FR" sz="2000" dirty="0"/>
              <a:t>u</a:t>
            </a:r>
            <a:r>
              <a:rPr lang="fr-FR" sz="2000" dirty="0" smtClean="0"/>
              <a:t>ne serre froide est fortement recommandée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33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384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4427984" y="1412776"/>
            <a:ext cx="0" cy="1512168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339752" y="2924944"/>
            <a:ext cx="216024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267744" y="3077344"/>
            <a:ext cx="2376264" cy="0"/>
          </a:xfrm>
          <a:prstGeom prst="line">
            <a:avLst/>
          </a:prstGeom>
          <a:ln w="177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572000" y="1268760"/>
            <a:ext cx="0" cy="1888976"/>
          </a:xfrm>
          <a:prstGeom prst="line">
            <a:avLst/>
          </a:prstGeom>
          <a:ln w="177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387633" y="2513253"/>
            <a:ext cx="883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92D050"/>
                </a:solidFill>
              </a:rPr>
              <a:t>Liber</a:t>
            </a:r>
          </a:p>
          <a:p>
            <a:pPr algn="r"/>
            <a:r>
              <a:rPr lang="fr-FR" sz="1400" dirty="0" smtClean="0">
                <a:solidFill>
                  <a:srgbClr val="0070C0"/>
                </a:solidFill>
              </a:rPr>
              <a:t>Cambium</a:t>
            </a:r>
          </a:p>
          <a:p>
            <a:pPr algn="r"/>
            <a:r>
              <a:rPr lang="fr-FR" sz="1400" dirty="0" smtClean="0">
                <a:solidFill>
                  <a:srgbClr val="FFC000"/>
                </a:solidFill>
              </a:rPr>
              <a:t>aubier</a:t>
            </a:r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979712" y="116632"/>
            <a:ext cx="193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Greffe par perçage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375756" y="3789040"/>
            <a:ext cx="216024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493746" y="3717032"/>
            <a:ext cx="0" cy="23762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2200" y="809092"/>
            <a:ext cx="0" cy="49241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339752" y="3645024"/>
            <a:ext cx="2376264" cy="0"/>
          </a:xfrm>
          <a:prstGeom prst="line">
            <a:avLst/>
          </a:prstGeom>
          <a:ln w="177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644008" y="3573016"/>
            <a:ext cx="0" cy="2448272"/>
          </a:xfrm>
          <a:prstGeom prst="line">
            <a:avLst/>
          </a:prstGeom>
          <a:ln w="177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571723" y="5147471"/>
            <a:ext cx="16962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Sève élaborée descend des </a:t>
            </a:r>
          </a:p>
          <a:p>
            <a:r>
              <a:rPr lang="fr-FR" sz="1050" dirty="0">
                <a:solidFill>
                  <a:srgbClr val="FF0000"/>
                </a:solidFill>
              </a:rPr>
              <a:t>f</a:t>
            </a:r>
            <a:r>
              <a:rPr lang="fr-FR" sz="1050" dirty="0" smtClean="0">
                <a:solidFill>
                  <a:srgbClr val="FF0000"/>
                </a:solidFill>
              </a:rPr>
              <a:t>euilles aux racines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07825" y="5562969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Sève brute monte du sol aux feuilles</a:t>
            </a:r>
            <a:endParaRPr lang="fr-FR" sz="105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277173" y="4905164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644008" y="4808210"/>
            <a:ext cx="0" cy="6938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777692" y="2236324"/>
            <a:ext cx="938324" cy="944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28292" y="6381328"/>
            <a:ext cx="45720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Message : avoir de la patience avec les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bonsais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89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995936" y="4941168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355976" y="4869161"/>
            <a:ext cx="0" cy="6938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183601" y="5562969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FF00"/>
                </a:solidFill>
              </a:rPr>
              <a:t>Sève brute monte du sol aux feuilles</a:t>
            </a:r>
            <a:endParaRPr lang="fr-FR" sz="1050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67744" y="5355220"/>
            <a:ext cx="16962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Sève élaborée descend des </a:t>
            </a:r>
          </a:p>
          <a:p>
            <a:r>
              <a:rPr lang="fr-FR" sz="1050" dirty="0">
                <a:solidFill>
                  <a:srgbClr val="FF0000"/>
                </a:solidFill>
              </a:rPr>
              <a:t>f</a:t>
            </a:r>
            <a:r>
              <a:rPr lang="fr-FR" sz="1050" dirty="0" smtClean="0">
                <a:solidFill>
                  <a:srgbClr val="FF0000"/>
                </a:solidFill>
              </a:rPr>
              <a:t>euilles aux racines</a:t>
            </a:r>
            <a:endParaRPr lang="fr-FR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Types et périodes de greffe</a:t>
            </a:r>
            <a:br>
              <a:rPr lang="fr-FR" dirty="0" smtClean="0"/>
            </a:br>
            <a:r>
              <a:rPr lang="fr-FR" sz="1800" dirty="0" smtClean="0"/>
              <a:t>(extraits du manuel N1)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r>
              <a:rPr lang="fr-FR" sz="2800" dirty="0"/>
              <a:t>Greffe latérale</a:t>
            </a:r>
          </a:p>
          <a:p>
            <a:pPr lvl="1"/>
            <a:r>
              <a:rPr lang="fr-FR" sz="2400" dirty="0"/>
              <a:t>Conifères :</a:t>
            </a:r>
          </a:p>
          <a:p>
            <a:pPr lvl="2"/>
            <a:r>
              <a:rPr lang="fr-FR" sz="1400" dirty="0"/>
              <a:t>Les mois de janvier et février sont bien </a:t>
            </a:r>
            <a:r>
              <a:rPr lang="fr-FR" sz="1400" dirty="0" smtClean="0"/>
              <a:t>appropriés. </a:t>
            </a:r>
          </a:p>
          <a:p>
            <a:pPr lvl="2"/>
            <a:r>
              <a:rPr lang="fr-FR" sz="1400" dirty="0" smtClean="0"/>
              <a:t>Il est préférable </a:t>
            </a:r>
            <a:r>
              <a:rPr lang="fr-FR" sz="1400" dirty="0"/>
              <a:t>de greffer les </a:t>
            </a:r>
            <a:r>
              <a:rPr lang="fr-FR" sz="1400" dirty="0" smtClean="0"/>
              <a:t>pins tôt (janvier</a:t>
            </a:r>
            <a:r>
              <a:rPr lang="fr-FR" sz="1400" dirty="0"/>
              <a:t>) et de greffer les autres conifères (</a:t>
            </a:r>
            <a:r>
              <a:rPr lang="fr-FR" sz="1400" dirty="0" smtClean="0"/>
              <a:t>genévriers) </a:t>
            </a:r>
            <a:r>
              <a:rPr lang="fr-FR" sz="1400" dirty="0"/>
              <a:t>plus tard (</a:t>
            </a:r>
            <a:r>
              <a:rPr lang="fr-FR" sz="1400" dirty="0" smtClean="0"/>
              <a:t>février).</a:t>
            </a:r>
            <a:endParaRPr lang="fr-FR" sz="1400" dirty="0"/>
          </a:p>
          <a:p>
            <a:pPr lvl="1"/>
            <a:r>
              <a:rPr lang="fr-FR" sz="2400" dirty="0"/>
              <a:t>Feuillus :</a:t>
            </a:r>
          </a:p>
          <a:p>
            <a:pPr lvl="2"/>
            <a:r>
              <a:rPr lang="fr-FR" sz="1400" dirty="0"/>
              <a:t>Pour les feuillus, il faut surtout être attentif au redémarrage des arbres, </a:t>
            </a:r>
            <a:endParaRPr lang="fr-FR" sz="1400" dirty="0" smtClean="0"/>
          </a:p>
          <a:p>
            <a:pPr lvl="2"/>
            <a:r>
              <a:rPr lang="fr-FR" sz="1400" dirty="0" smtClean="0"/>
              <a:t>il faudra greffer </a:t>
            </a:r>
            <a:r>
              <a:rPr lang="fr-FR" sz="1400" dirty="0"/>
              <a:t>légèrement avant cette reprise d’activité. Cela peut s’étaler de fin janvier à </a:t>
            </a:r>
            <a:r>
              <a:rPr lang="fr-FR" sz="1400" dirty="0" smtClean="0"/>
              <a:t>fin mars.</a:t>
            </a:r>
          </a:p>
          <a:p>
            <a:r>
              <a:rPr lang="fr-FR" sz="2800" dirty="0"/>
              <a:t>Greffe par approche</a:t>
            </a:r>
          </a:p>
          <a:p>
            <a:pPr lvl="1"/>
            <a:r>
              <a:rPr lang="fr-FR" sz="2400" dirty="0"/>
              <a:t>Conifères :</a:t>
            </a:r>
          </a:p>
          <a:p>
            <a:pPr lvl="2"/>
            <a:r>
              <a:rPr lang="fr-FR" sz="1400" dirty="0"/>
              <a:t>Comme pour la greffe latérale, il est préférable de greffer en janvier ou février. </a:t>
            </a:r>
            <a:endParaRPr lang="fr-FR" sz="1400" dirty="0" smtClean="0"/>
          </a:p>
          <a:p>
            <a:pPr lvl="1"/>
            <a:r>
              <a:rPr lang="fr-FR" sz="2400" dirty="0" smtClean="0"/>
              <a:t>Feuillus :</a:t>
            </a:r>
          </a:p>
          <a:p>
            <a:pPr lvl="2"/>
            <a:r>
              <a:rPr lang="fr-FR" sz="1400" dirty="0" smtClean="0"/>
              <a:t>Ici </a:t>
            </a:r>
            <a:r>
              <a:rPr lang="fr-FR" sz="1400" dirty="0"/>
              <a:t>aussi, la période est sensiblement la même que pour la greffe latérale. </a:t>
            </a:r>
            <a:endParaRPr lang="fr-FR" sz="1400" dirty="0" smtClean="0"/>
          </a:p>
          <a:p>
            <a:pPr lvl="2"/>
            <a:r>
              <a:rPr lang="fr-FR" sz="1400" dirty="0" smtClean="0"/>
              <a:t>Il </a:t>
            </a:r>
            <a:r>
              <a:rPr lang="fr-FR" sz="1400" dirty="0"/>
              <a:t>ne </a:t>
            </a:r>
            <a:r>
              <a:rPr lang="fr-FR" sz="1400" dirty="0" smtClean="0"/>
              <a:t>faut pas </a:t>
            </a:r>
            <a:r>
              <a:rPr lang="fr-FR" sz="1400" dirty="0"/>
              <a:t>attendre que les feuilles commencent à pousser, </a:t>
            </a:r>
            <a:r>
              <a:rPr lang="fr-FR" sz="1400" dirty="0">
                <a:solidFill>
                  <a:srgbClr val="FF0000"/>
                </a:solidFill>
              </a:rPr>
              <a:t>en particulier pour la greffe </a:t>
            </a:r>
            <a:r>
              <a:rPr lang="fr-FR" sz="1400" dirty="0" smtClean="0">
                <a:solidFill>
                  <a:srgbClr val="FF0000"/>
                </a:solidFill>
              </a:rPr>
              <a:t>qui consiste </a:t>
            </a:r>
            <a:r>
              <a:rPr lang="fr-FR" sz="1400" dirty="0">
                <a:solidFill>
                  <a:srgbClr val="FF0000"/>
                </a:solidFill>
              </a:rPr>
              <a:t>à percer le tronc et y passer une branche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3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Google Drive\issybonsai\Présentations\greffe\DSC_1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332656"/>
            <a:ext cx="1728192" cy="5760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Outils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41354" y="4261738"/>
            <a:ext cx="173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Couteau à greffe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9161" y="2636912"/>
            <a:ext cx="244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Plastique de pansement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Google Drive\issybonsai\Présentations\greffe\DSC_1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5547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Google Drive\issybonsai\Présentations\greffe\DSC_1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29" y="3152919"/>
            <a:ext cx="579157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1571" y="836712"/>
            <a:ext cx="306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Désaiguiller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Couper le greffon en biseau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5544976"/>
            <a:ext cx="264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Tailler la branche recevant</a:t>
            </a:r>
          </a:p>
          <a:p>
            <a:r>
              <a:rPr lang="fr-FR" dirty="0" smtClean="0"/>
              <a:t>le greffon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1452" y="1700808"/>
            <a:ext cx="1231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Biseauter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des 2 côtés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206973" y="4869160"/>
            <a:ext cx="360040" cy="3231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892410" y="4221088"/>
            <a:ext cx="400004" cy="3582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023828" y="216346"/>
            <a:ext cx="207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Greffe en fente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427984" y="292494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Google Drive\issybonsai\Présentations\greffe\DSC_1295_Dx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4" y="0"/>
            <a:ext cx="455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Google Drive\issybonsai\Présentations\greffe\DSC_1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92" y="1609564"/>
            <a:ext cx="5458308" cy="36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293096"/>
            <a:ext cx="2668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Mise en place du greffon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sur le porte greffe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Cambium contre cambium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062886" y="3312696"/>
            <a:ext cx="447151" cy="1032873"/>
          </a:xfrm>
          <a:custGeom>
            <a:avLst/>
            <a:gdLst>
              <a:gd name="connsiteX0" fmla="*/ 0 w 447151"/>
              <a:gd name="connsiteY0" fmla="*/ 140078 h 1032873"/>
              <a:gd name="connsiteX1" fmla="*/ 168250 w 447151"/>
              <a:gd name="connsiteY1" fmla="*/ 198600 h 1032873"/>
              <a:gd name="connsiteX2" fmla="*/ 234087 w 447151"/>
              <a:gd name="connsiteY2" fmla="*/ 279067 h 1032873"/>
              <a:gd name="connsiteX3" fmla="*/ 299924 w 447151"/>
              <a:gd name="connsiteY3" fmla="*/ 513154 h 1032873"/>
              <a:gd name="connsiteX4" fmla="*/ 358445 w 447151"/>
              <a:gd name="connsiteY4" fmla="*/ 754555 h 1032873"/>
              <a:gd name="connsiteX5" fmla="*/ 402336 w 447151"/>
              <a:gd name="connsiteY5" fmla="*/ 974011 h 1032873"/>
              <a:gd name="connsiteX6" fmla="*/ 446228 w 447151"/>
              <a:gd name="connsiteY6" fmla="*/ 1017902 h 1032873"/>
              <a:gd name="connsiteX7" fmla="*/ 431597 w 447151"/>
              <a:gd name="connsiteY7" fmla="*/ 754555 h 1032873"/>
              <a:gd name="connsiteX8" fmla="*/ 424282 w 447151"/>
              <a:gd name="connsiteY8" fmla="*/ 557045 h 1032873"/>
              <a:gd name="connsiteX9" fmla="*/ 402336 w 447151"/>
              <a:gd name="connsiteY9" fmla="*/ 308328 h 1032873"/>
              <a:gd name="connsiteX10" fmla="*/ 373076 w 447151"/>
              <a:gd name="connsiteY10" fmla="*/ 118133 h 1032873"/>
              <a:gd name="connsiteX11" fmla="*/ 314554 w 447151"/>
              <a:gd name="connsiteY11" fmla="*/ 8405 h 1032873"/>
              <a:gd name="connsiteX12" fmla="*/ 329184 w 447151"/>
              <a:gd name="connsiteY12" fmla="*/ 8405 h 1032873"/>
              <a:gd name="connsiteX13" fmla="*/ 321869 w 447151"/>
              <a:gd name="connsiteY13" fmla="*/ 15720 h 103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151" h="1032873">
                <a:moveTo>
                  <a:pt x="0" y="140078"/>
                </a:moveTo>
                <a:cubicBezTo>
                  <a:pt x="64618" y="157756"/>
                  <a:pt x="129236" y="175435"/>
                  <a:pt x="168250" y="198600"/>
                </a:cubicBezTo>
                <a:cubicBezTo>
                  <a:pt x="207264" y="221765"/>
                  <a:pt x="212141" y="226641"/>
                  <a:pt x="234087" y="279067"/>
                </a:cubicBezTo>
                <a:cubicBezTo>
                  <a:pt x="256033" y="331493"/>
                  <a:pt x="279198" y="433906"/>
                  <a:pt x="299924" y="513154"/>
                </a:cubicBezTo>
                <a:cubicBezTo>
                  <a:pt x="320650" y="592402"/>
                  <a:pt x="341376" y="677746"/>
                  <a:pt x="358445" y="754555"/>
                </a:cubicBezTo>
                <a:cubicBezTo>
                  <a:pt x="375514" y="831364"/>
                  <a:pt x="387706" y="930120"/>
                  <a:pt x="402336" y="974011"/>
                </a:cubicBezTo>
                <a:cubicBezTo>
                  <a:pt x="416967" y="1017902"/>
                  <a:pt x="441351" y="1054478"/>
                  <a:pt x="446228" y="1017902"/>
                </a:cubicBezTo>
                <a:cubicBezTo>
                  <a:pt x="451105" y="981326"/>
                  <a:pt x="435255" y="831365"/>
                  <a:pt x="431597" y="754555"/>
                </a:cubicBezTo>
                <a:cubicBezTo>
                  <a:pt x="427939" y="677746"/>
                  <a:pt x="429159" y="631416"/>
                  <a:pt x="424282" y="557045"/>
                </a:cubicBezTo>
                <a:cubicBezTo>
                  <a:pt x="419405" y="482674"/>
                  <a:pt x="410870" y="381480"/>
                  <a:pt x="402336" y="308328"/>
                </a:cubicBezTo>
                <a:cubicBezTo>
                  <a:pt x="393802" y="235176"/>
                  <a:pt x="387706" y="168120"/>
                  <a:pt x="373076" y="118133"/>
                </a:cubicBezTo>
                <a:cubicBezTo>
                  <a:pt x="358446" y="68146"/>
                  <a:pt x="321869" y="26693"/>
                  <a:pt x="314554" y="8405"/>
                </a:cubicBezTo>
                <a:cubicBezTo>
                  <a:pt x="307239" y="-9883"/>
                  <a:pt x="327965" y="7186"/>
                  <a:pt x="329184" y="8405"/>
                </a:cubicBezTo>
                <a:cubicBezTo>
                  <a:pt x="330403" y="9624"/>
                  <a:pt x="326136" y="12672"/>
                  <a:pt x="321869" y="15720"/>
                </a:cubicBezTo>
              </a:path>
            </a:pathLst>
          </a:custGeom>
          <a:noFill/>
          <a:ln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20072" y="3697237"/>
            <a:ext cx="2181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Pansement avec </a:t>
            </a:r>
          </a:p>
          <a:p>
            <a:r>
              <a:rPr lang="fr-FR" dirty="0">
                <a:solidFill>
                  <a:srgbClr val="FFFF00"/>
                </a:solidFill>
              </a:rPr>
              <a:t>l</a:t>
            </a:r>
            <a:r>
              <a:rPr lang="fr-FR" dirty="0" smtClean="0">
                <a:solidFill>
                  <a:srgbClr val="FFFF00"/>
                </a:solidFill>
              </a:rPr>
              <a:t>a feuille de plastique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7307" y="5517232"/>
            <a:ext cx="45720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La greffe n’a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pris (2 essais) : greffe en février, le pansement est enlevé en octobre de la même année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6200000">
            <a:off x="3469668" y="3240688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4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" y="339760"/>
            <a:ext cx="9117268" cy="611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51720" y="22678"/>
            <a:ext cx="21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Greffe par perçage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50" y="22678"/>
            <a:ext cx="3050000" cy="22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Google Drive\issybonsai\Présentations\greffe\DSC_1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5" y="620688"/>
            <a:ext cx="913994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3113215"/>
            <a:ext cx="272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Boursouflure entre le tronc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Et la branche greffée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445224"/>
            <a:ext cx="45720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La greffe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a bien marché : greffe en janvier de l’année N, coupe de la branche nourrice en janvier N+2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4" y="-1"/>
            <a:ext cx="3805016" cy="50733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10163"/>
            <a:ext cx="5298926" cy="43478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76056" y="6021288"/>
            <a:ext cx="387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Enlever le plastique dès débourrement </a:t>
            </a:r>
          </a:p>
          <a:p>
            <a:r>
              <a:rPr lang="fr-FR" dirty="0">
                <a:solidFill>
                  <a:srgbClr val="FFFF00"/>
                </a:solidFill>
              </a:rPr>
              <a:t>d</a:t>
            </a:r>
            <a:r>
              <a:rPr lang="fr-FR" dirty="0" smtClean="0">
                <a:solidFill>
                  <a:srgbClr val="FFFF00"/>
                </a:solidFill>
              </a:rPr>
              <a:t>u greffon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0573" y="116632"/>
            <a:ext cx="539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Protection contre le froid et le vent desséchant</a:t>
            </a:r>
            <a:r>
              <a:rPr lang="fr-FR" dirty="0"/>
              <a:t> </a:t>
            </a:r>
            <a:r>
              <a:rPr lang="fr-FR" dirty="0" smtClean="0"/>
              <a:t>en hiver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Couvrir le greffon d’un sachet de plastique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Mettre </a:t>
            </a:r>
            <a:r>
              <a:rPr lang="fr-FR" dirty="0" smtClean="0"/>
              <a:t>de la </a:t>
            </a:r>
            <a:r>
              <a:rPr lang="fr-FR" dirty="0" smtClean="0"/>
              <a:t>sphaigne autour du greffon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Arroser à travers du plastique avec une seringue</a:t>
            </a:r>
          </a:p>
        </p:txBody>
      </p:sp>
      <p:sp>
        <p:nvSpPr>
          <p:cNvPr id="8" name="Flèche vers le bas 7"/>
          <p:cNvSpPr/>
          <p:nvPr/>
        </p:nvSpPr>
        <p:spPr>
          <a:xfrm rot="16200000">
            <a:off x="3564549" y="4293096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54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353</Words>
  <Application>Microsoft Office PowerPoint</Application>
  <PresentationFormat>Affichage à l'écran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Greffe sur un pin sylvestre et sur un acer buergerianum</vt:lpstr>
      <vt:lpstr>Présentation PowerPoint</vt:lpstr>
      <vt:lpstr>Types et périodes de greffe (extraits du manuel N1)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Fernand</dc:creator>
  <cp:lastModifiedBy>fernand vuong</cp:lastModifiedBy>
  <cp:revision>24</cp:revision>
  <dcterms:created xsi:type="dcterms:W3CDTF">2018-01-26T16:34:12Z</dcterms:created>
  <dcterms:modified xsi:type="dcterms:W3CDTF">2019-01-21T17:14:14Z</dcterms:modified>
</cp:coreProperties>
</file>