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257" r:id="rId2"/>
    <p:sldId id="466" r:id="rId3"/>
    <p:sldId id="423" r:id="rId4"/>
    <p:sldId id="424" r:id="rId5"/>
    <p:sldId id="468" r:id="rId6"/>
    <p:sldId id="341" r:id="rId7"/>
    <p:sldId id="372" r:id="rId8"/>
    <p:sldId id="267" r:id="rId9"/>
    <p:sldId id="401" r:id="rId10"/>
    <p:sldId id="402" r:id="rId11"/>
    <p:sldId id="369" r:id="rId12"/>
    <p:sldId id="403" r:id="rId13"/>
    <p:sldId id="404" r:id="rId14"/>
    <p:sldId id="343" r:id="rId15"/>
    <p:sldId id="407" r:id="rId16"/>
    <p:sldId id="425" r:id="rId17"/>
    <p:sldId id="408" r:id="rId18"/>
    <p:sldId id="345" r:id="rId19"/>
    <p:sldId id="373" r:id="rId20"/>
    <p:sldId id="409" r:id="rId21"/>
    <p:sldId id="437" r:id="rId22"/>
    <p:sldId id="410" r:id="rId23"/>
    <p:sldId id="411" r:id="rId24"/>
    <p:sldId id="412" r:id="rId25"/>
    <p:sldId id="413" r:id="rId26"/>
    <p:sldId id="414" r:id="rId27"/>
    <p:sldId id="415" r:id="rId28"/>
    <p:sldId id="347" r:id="rId29"/>
    <p:sldId id="426" r:id="rId30"/>
    <p:sldId id="417" r:id="rId31"/>
    <p:sldId id="420" r:id="rId32"/>
    <p:sldId id="427" r:id="rId33"/>
    <p:sldId id="421" r:id="rId34"/>
    <p:sldId id="428" r:id="rId35"/>
    <p:sldId id="422" r:id="rId36"/>
    <p:sldId id="429" r:id="rId37"/>
    <p:sldId id="431" r:id="rId38"/>
    <p:sldId id="432" r:id="rId39"/>
    <p:sldId id="350" r:id="rId40"/>
    <p:sldId id="374" r:id="rId41"/>
    <p:sldId id="433" r:id="rId42"/>
    <p:sldId id="436" r:id="rId43"/>
    <p:sldId id="435" r:id="rId44"/>
    <p:sldId id="438" r:id="rId45"/>
    <p:sldId id="353" r:id="rId46"/>
    <p:sldId id="375" r:id="rId47"/>
    <p:sldId id="439" r:id="rId48"/>
    <p:sldId id="440" r:id="rId49"/>
    <p:sldId id="356" r:id="rId50"/>
    <p:sldId id="376" r:id="rId51"/>
    <p:sldId id="441" r:id="rId52"/>
    <p:sldId id="442" r:id="rId53"/>
    <p:sldId id="443" r:id="rId54"/>
    <p:sldId id="444" r:id="rId55"/>
    <p:sldId id="445" r:id="rId56"/>
    <p:sldId id="446" r:id="rId57"/>
    <p:sldId id="447" r:id="rId58"/>
    <p:sldId id="449" r:id="rId59"/>
    <p:sldId id="359" r:id="rId60"/>
    <p:sldId id="377" r:id="rId61"/>
    <p:sldId id="450" r:id="rId62"/>
    <p:sldId id="451" r:id="rId63"/>
    <p:sldId id="452" r:id="rId64"/>
    <p:sldId id="367" r:id="rId65"/>
    <p:sldId id="380" r:id="rId66"/>
    <p:sldId id="453" r:id="rId67"/>
    <p:sldId id="454" r:id="rId68"/>
    <p:sldId id="456" r:id="rId69"/>
    <p:sldId id="457" r:id="rId70"/>
    <p:sldId id="363" r:id="rId71"/>
    <p:sldId id="379" r:id="rId72"/>
    <p:sldId id="364" r:id="rId73"/>
    <p:sldId id="460" r:id="rId74"/>
    <p:sldId id="461" r:id="rId75"/>
    <p:sldId id="463" r:id="rId76"/>
    <p:sldId id="462" r:id="rId77"/>
    <p:sldId id="464" r:id="rId78"/>
    <p:sldId id="465" r:id="rId79"/>
    <p:sldId id="458" r:id="rId80"/>
    <p:sldId id="459" r:id="rId81"/>
    <p:sldId id="400" r:id="rId82"/>
    <p:sldId id="469" r:id="rId8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4954"/>
    <a:srgbClr val="333333"/>
    <a:srgbClr val="000000"/>
    <a:srgbClr val="669900"/>
    <a:srgbClr val="F5E2CF"/>
    <a:srgbClr val="FF6600"/>
    <a:srgbClr val="292929"/>
    <a:srgbClr val="4D4D4D"/>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24" autoAdjust="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1C11B-1D43-4874-B277-BAECBDC5DA96}" type="datetimeFigureOut">
              <a:rPr lang="fr-FR" smtClean="0"/>
              <a:t>03/01/2023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E82BD-C8AC-4CE4-B1A3-03884A89F597}" type="slidenum">
              <a:rPr lang="fr-FR" smtClean="0"/>
              <a:t>‹N°›</a:t>
            </a:fld>
            <a:endParaRPr lang="fr-FR" dirty="0"/>
          </a:p>
        </p:txBody>
      </p:sp>
    </p:spTree>
    <p:extLst>
      <p:ext uri="{BB962C8B-B14F-4D97-AF65-F5344CB8AC3E}">
        <p14:creationId xmlns:p14="http://schemas.microsoft.com/office/powerpoint/2010/main" val="1914397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003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92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811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84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83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337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7015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650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a5c788e81b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a5c788e81b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1158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e97f7075a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e97f7075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4174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ae97f7075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ae97f7075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632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659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078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676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5303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5257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15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539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4580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1653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098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5c788e81b_0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5c788e81b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706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336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7284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067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032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2793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a5c788e81b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a5c788e81b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48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e97f7075a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e97f7075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432773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82203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152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5c788e81b_0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5c788e81b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975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56654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72087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a5c788e81b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a5c788e81b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47091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e97f7075a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e97f7075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404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88012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1820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a5c788e81b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a5c788e81b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097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e97f7075a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e97f7075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21239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82743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795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ae97f7075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ae97f7075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134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377112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21281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3243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64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153974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3998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a5c788e81b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a5c788e81b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3487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e97f7075a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e97f7075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7202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73492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898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a5c788e81b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a5c788e81b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4708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5684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a5c788e81b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a5c788e81b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3093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e97f7075a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e97f7075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91896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211023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62514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24392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90335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a5c788e81b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a5c788e81b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8380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e97f7075a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e97f7075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469281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069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e97f7075a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e97f7075a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94241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40866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191295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689920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41049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64065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ae97f7075a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ae97f7075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071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5c788e81b_0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5c788e81b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61376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5c788e81b_0_1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5c788e81b_0_1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3958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a597601fe1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a597601fe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9699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03121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a5c788e81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a5c788e81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509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r="84489"/>
          <a:stretch/>
        </p:blipFill>
        <p:spPr>
          <a:xfrm>
            <a:off x="-9" y="1"/>
            <a:ext cx="959999" cy="6858001"/>
          </a:xfrm>
          <a:prstGeom prst="rect">
            <a:avLst/>
          </a:prstGeom>
          <a:noFill/>
          <a:ln>
            <a:noFill/>
          </a:ln>
        </p:spPr>
      </p:pic>
      <p:sp>
        <p:nvSpPr>
          <p:cNvPr id="10" name="Google Shape;10;p2"/>
          <p:cNvSpPr txBox="1">
            <a:spLocks noGrp="1"/>
          </p:cNvSpPr>
          <p:nvPr>
            <p:ph type="ctrTitle"/>
          </p:nvPr>
        </p:nvSpPr>
        <p:spPr>
          <a:xfrm>
            <a:off x="6228467" y="1283567"/>
            <a:ext cx="4895200" cy="25544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lt1"/>
              </a:buClr>
              <a:buSzPts val="5200"/>
              <a:buNone/>
              <a:defRPr sz="6933">
                <a:solidFill>
                  <a:schemeClr val="lt1"/>
                </a:solidFill>
                <a:latin typeface="Lexend Exa"/>
                <a:ea typeface="Lexend Exa"/>
                <a:cs typeface="Lexend Exa"/>
                <a:sym typeface="Lexend Exa"/>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1" name="Google Shape;11;p2"/>
          <p:cNvSpPr txBox="1">
            <a:spLocks noGrp="1"/>
          </p:cNvSpPr>
          <p:nvPr>
            <p:ph type="subTitle" idx="1"/>
          </p:nvPr>
        </p:nvSpPr>
        <p:spPr>
          <a:xfrm>
            <a:off x="6868667" y="4122117"/>
            <a:ext cx="4097600" cy="1056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Clr>
                <a:schemeClr val="lt1"/>
              </a:buClr>
              <a:buSzPts val="2800"/>
              <a:buNone/>
              <a:defRPr sz="2667">
                <a:solidFill>
                  <a:schemeClr val="lt1"/>
                </a:solidFill>
                <a:latin typeface="Hind Siliguri"/>
                <a:ea typeface="Hind Siliguri"/>
                <a:cs typeface="Hind Siliguri"/>
                <a:sym typeface="Hind Siliguri"/>
              </a:defRPr>
            </a:lvl1pPr>
            <a:lvl2pPr lvl="1" algn="ctr">
              <a:lnSpc>
                <a:spcPct val="100000"/>
              </a:lnSpc>
              <a:spcBef>
                <a:spcPts val="0"/>
              </a:spcBef>
              <a:spcAft>
                <a:spcPts val="0"/>
              </a:spcAft>
              <a:buClr>
                <a:schemeClr val="lt1"/>
              </a:buClr>
              <a:buSzPts val="2800"/>
              <a:buNone/>
              <a:defRPr sz="3733">
                <a:solidFill>
                  <a:schemeClr val="lt1"/>
                </a:solidFill>
              </a:defRPr>
            </a:lvl2pPr>
            <a:lvl3pPr lvl="2" algn="ctr">
              <a:lnSpc>
                <a:spcPct val="100000"/>
              </a:lnSpc>
              <a:spcBef>
                <a:spcPts val="0"/>
              </a:spcBef>
              <a:spcAft>
                <a:spcPts val="0"/>
              </a:spcAft>
              <a:buClr>
                <a:schemeClr val="lt1"/>
              </a:buClr>
              <a:buSzPts val="2800"/>
              <a:buNone/>
              <a:defRPr sz="3733">
                <a:solidFill>
                  <a:schemeClr val="lt1"/>
                </a:solidFill>
              </a:defRPr>
            </a:lvl3pPr>
            <a:lvl4pPr lvl="3" algn="ctr">
              <a:lnSpc>
                <a:spcPct val="100000"/>
              </a:lnSpc>
              <a:spcBef>
                <a:spcPts val="0"/>
              </a:spcBef>
              <a:spcAft>
                <a:spcPts val="0"/>
              </a:spcAft>
              <a:buClr>
                <a:schemeClr val="lt1"/>
              </a:buClr>
              <a:buSzPts val="2800"/>
              <a:buNone/>
              <a:defRPr sz="3733">
                <a:solidFill>
                  <a:schemeClr val="lt1"/>
                </a:solidFill>
              </a:defRPr>
            </a:lvl4pPr>
            <a:lvl5pPr lvl="4" algn="ctr">
              <a:lnSpc>
                <a:spcPct val="100000"/>
              </a:lnSpc>
              <a:spcBef>
                <a:spcPts val="0"/>
              </a:spcBef>
              <a:spcAft>
                <a:spcPts val="0"/>
              </a:spcAft>
              <a:buClr>
                <a:schemeClr val="lt1"/>
              </a:buClr>
              <a:buSzPts val="2800"/>
              <a:buNone/>
              <a:defRPr sz="3733">
                <a:solidFill>
                  <a:schemeClr val="lt1"/>
                </a:solidFill>
              </a:defRPr>
            </a:lvl5pPr>
            <a:lvl6pPr lvl="5" algn="ctr">
              <a:lnSpc>
                <a:spcPct val="100000"/>
              </a:lnSpc>
              <a:spcBef>
                <a:spcPts val="0"/>
              </a:spcBef>
              <a:spcAft>
                <a:spcPts val="0"/>
              </a:spcAft>
              <a:buClr>
                <a:schemeClr val="lt1"/>
              </a:buClr>
              <a:buSzPts val="2800"/>
              <a:buNone/>
              <a:defRPr sz="3733">
                <a:solidFill>
                  <a:schemeClr val="lt1"/>
                </a:solidFill>
              </a:defRPr>
            </a:lvl6pPr>
            <a:lvl7pPr lvl="6" algn="ctr">
              <a:lnSpc>
                <a:spcPct val="100000"/>
              </a:lnSpc>
              <a:spcBef>
                <a:spcPts val="0"/>
              </a:spcBef>
              <a:spcAft>
                <a:spcPts val="0"/>
              </a:spcAft>
              <a:buClr>
                <a:schemeClr val="lt1"/>
              </a:buClr>
              <a:buSzPts val="2800"/>
              <a:buNone/>
              <a:defRPr sz="3733">
                <a:solidFill>
                  <a:schemeClr val="lt1"/>
                </a:solidFill>
              </a:defRPr>
            </a:lvl7pPr>
            <a:lvl8pPr lvl="7" algn="ctr">
              <a:lnSpc>
                <a:spcPct val="100000"/>
              </a:lnSpc>
              <a:spcBef>
                <a:spcPts val="0"/>
              </a:spcBef>
              <a:spcAft>
                <a:spcPts val="0"/>
              </a:spcAft>
              <a:buClr>
                <a:schemeClr val="lt1"/>
              </a:buClr>
              <a:buSzPts val="2800"/>
              <a:buNone/>
              <a:defRPr sz="3733">
                <a:solidFill>
                  <a:schemeClr val="lt1"/>
                </a:solidFill>
              </a:defRPr>
            </a:lvl8pPr>
            <a:lvl9pPr lvl="8" algn="ctr">
              <a:lnSpc>
                <a:spcPct val="100000"/>
              </a:lnSpc>
              <a:spcBef>
                <a:spcPts val="0"/>
              </a:spcBef>
              <a:spcAft>
                <a:spcPts val="0"/>
              </a:spcAft>
              <a:buClr>
                <a:schemeClr val="lt1"/>
              </a:buClr>
              <a:buSzPts val="2800"/>
              <a:buNone/>
              <a:defRPr sz="3733">
                <a:solidFill>
                  <a:schemeClr val="lt1"/>
                </a:solidFill>
              </a:defRPr>
            </a:lvl9pPr>
          </a:lstStyle>
          <a:p>
            <a:endParaRPr/>
          </a:p>
        </p:txBody>
      </p:sp>
    </p:spTree>
    <p:extLst>
      <p:ext uri="{BB962C8B-B14F-4D97-AF65-F5344CB8AC3E}">
        <p14:creationId xmlns:p14="http://schemas.microsoft.com/office/powerpoint/2010/main" val="264121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515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pic>
        <p:nvPicPr>
          <p:cNvPr id="20" name="Google Shape;20;p4"/>
          <p:cNvPicPr preferRelativeResize="0"/>
          <p:nvPr/>
        </p:nvPicPr>
        <p:blipFill rotWithShape="1">
          <a:blip r:embed="rId2">
            <a:alphaModFix/>
          </a:blip>
          <a:srcRect l="18172" t="45862" r="70667" b="37678"/>
          <a:stretch/>
        </p:blipFill>
        <p:spPr>
          <a:xfrm>
            <a:off x="1" y="1"/>
            <a:ext cx="690732" cy="1128799"/>
          </a:xfrm>
          <a:prstGeom prst="rect">
            <a:avLst/>
          </a:prstGeom>
          <a:noFill/>
          <a:ln>
            <a:noFill/>
          </a:ln>
        </p:spPr>
      </p:pic>
      <p:sp>
        <p:nvSpPr>
          <p:cNvPr id="21" name="Google Shape;21;p4"/>
          <p:cNvSpPr/>
          <p:nvPr/>
        </p:nvSpPr>
        <p:spPr>
          <a:xfrm rot="10800000">
            <a:off x="423333" y="6061184"/>
            <a:ext cx="104400" cy="10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2" name="Google Shape;22;p4"/>
          <p:cNvSpPr/>
          <p:nvPr/>
        </p:nvSpPr>
        <p:spPr>
          <a:xfrm rot="10800000">
            <a:off x="423333" y="5682384"/>
            <a:ext cx="104400" cy="10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3" name="Google Shape;23;p4"/>
          <p:cNvSpPr/>
          <p:nvPr/>
        </p:nvSpPr>
        <p:spPr>
          <a:xfrm rot="10800000">
            <a:off x="423333" y="5303584"/>
            <a:ext cx="104400" cy="10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4" name="Google Shape;24;p4"/>
          <p:cNvSpPr/>
          <p:nvPr/>
        </p:nvSpPr>
        <p:spPr>
          <a:xfrm rot="10800000">
            <a:off x="423333" y="6439984"/>
            <a:ext cx="104400" cy="10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5" name="Google Shape;25;p4"/>
          <p:cNvSpPr/>
          <p:nvPr/>
        </p:nvSpPr>
        <p:spPr>
          <a:xfrm>
            <a:off x="10369788" y="-259600"/>
            <a:ext cx="2312800" cy="23128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 name="Google Shape;26;p4"/>
          <p:cNvSpPr/>
          <p:nvPr/>
        </p:nvSpPr>
        <p:spPr>
          <a:xfrm>
            <a:off x="9863533" y="370861"/>
            <a:ext cx="1128800" cy="11288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939337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960000" y="515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2" name="Google Shape;42;p6"/>
          <p:cNvPicPr preferRelativeResize="0"/>
          <p:nvPr/>
        </p:nvPicPr>
        <p:blipFill rotWithShape="1">
          <a:blip r:embed="rId2">
            <a:alphaModFix/>
          </a:blip>
          <a:srcRect l="18172" t="45862" r="70667" b="37678"/>
          <a:stretch/>
        </p:blipFill>
        <p:spPr>
          <a:xfrm>
            <a:off x="1" y="1"/>
            <a:ext cx="690732" cy="1128799"/>
          </a:xfrm>
          <a:prstGeom prst="rect">
            <a:avLst/>
          </a:prstGeom>
          <a:noFill/>
          <a:ln>
            <a:noFill/>
          </a:ln>
        </p:spPr>
      </p:pic>
    </p:spTree>
    <p:extLst>
      <p:ext uri="{BB962C8B-B14F-4D97-AF65-F5344CB8AC3E}">
        <p14:creationId xmlns:p14="http://schemas.microsoft.com/office/powerpoint/2010/main" val="1002778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51"/>
        <p:cNvGrpSpPr/>
        <p:nvPr/>
      </p:nvGrpSpPr>
      <p:grpSpPr>
        <a:xfrm>
          <a:off x="0" y="0"/>
          <a:ext cx="0" cy="0"/>
          <a:chOff x="0" y="0"/>
          <a:chExt cx="0" cy="0"/>
        </a:xfrm>
      </p:grpSpPr>
      <p:sp>
        <p:nvSpPr>
          <p:cNvPr id="52" name="Google Shape;52;p9"/>
          <p:cNvSpPr txBox="1">
            <a:spLocks noGrp="1"/>
          </p:cNvSpPr>
          <p:nvPr>
            <p:ph type="title"/>
          </p:nvPr>
        </p:nvSpPr>
        <p:spPr>
          <a:xfrm>
            <a:off x="960000" y="1644233"/>
            <a:ext cx="5393600" cy="19764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9333">
                <a:solidFill>
                  <a:schemeClr val="lt1"/>
                </a:solidFill>
              </a:defRPr>
            </a:lvl1pPr>
            <a:lvl2pPr lvl="1" algn="ctr">
              <a:spcBef>
                <a:spcPts val="0"/>
              </a:spcBef>
              <a:spcAft>
                <a:spcPts val="0"/>
              </a:spcAft>
              <a:buClr>
                <a:schemeClr val="lt1"/>
              </a:buClr>
              <a:buSzPts val="4200"/>
              <a:buNone/>
              <a:defRPr sz="5600">
                <a:solidFill>
                  <a:schemeClr val="lt1"/>
                </a:solidFill>
              </a:defRPr>
            </a:lvl2pPr>
            <a:lvl3pPr lvl="2" algn="ctr">
              <a:spcBef>
                <a:spcPts val="0"/>
              </a:spcBef>
              <a:spcAft>
                <a:spcPts val="0"/>
              </a:spcAft>
              <a:buClr>
                <a:schemeClr val="lt1"/>
              </a:buClr>
              <a:buSzPts val="4200"/>
              <a:buNone/>
              <a:defRPr sz="5600">
                <a:solidFill>
                  <a:schemeClr val="lt1"/>
                </a:solidFill>
              </a:defRPr>
            </a:lvl3pPr>
            <a:lvl4pPr lvl="3" algn="ctr">
              <a:spcBef>
                <a:spcPts val="0"/>
              </a:spcBef>
              <a:spcAft>
                <a:spcPts val="0"/>
              </a:spcAft>
              <a:buClr>
                <a:schemeClr val="lt1"/>
              </a:buClr>
              <a:buSzPts val="4200"/>
              <a:buNone/>
              <a:defRPr sz="5600">
                <a:solidFill>
                  <a:schemeClr val="lt1"/>
                </a:solidFill>
              </a:defRPr>
            </a:lvl4pPr>
            <a:lvl5pPr lvl="4" algn="ctr">
              <a:spcBef>
                <a:spcPts val="0"/>
              </a:spcBef>
              <a:spcAft>
                <a:spcPts val="0"/>
              </a:spcAft>
              <a:buClr>
                <a:schemeClr val="lt1"/>
              </a:buClr>
              <a:buSzPts val="4200"/>
              <a:buNone/>
              <a:defRPr sz="5600">
                <a:solidFill>
                  <a:schemeClr val="lt1"/>
                </a:solidFill>
              </a:defRPr>
            </a:lvl5pPr>
            <a:lvl6pPr lvl="5" algn="ctr">
              <a:spcBef>
                <a:spcPts val="0"/>
              </a:spcBef>
              <a:spcAft>
                <a:spcPts val="0"/>
              </a:spcAft>
              <a:buClr>
                <a:schemeClr val="lt1"/>
              </a:buClr>
              <a:buSzPts val="4200"/>
              <a:buNone/>
              <a:defRPr sz="5600">
                <a:solidFill>
                  <a:schemeClr val="lt1"/>
                </a:solidFill>
              </a:defRPr>
            </a:lvl6pPr>
            <a:lvl7pPr lvl="6" algn="ctr">
              <a:spcBef>
                <a:spcPts val="0"/>
              </a:spcBef>
              <a:spcAft>
                <a:spcPts val="0"/>
              </a:spcAft>
              <a:buClr>
                <a:schemeClr val="lt1"/>
              </a:buClr>
              <a:buSzPts val="4200"/>
              <a:buNone/>
              <a:defRPr sz="5600">
                <a:solidFill>
                  <a:schemeClr val="lt1"/>
                </a:solidFill>
              </a:defRPr>
            </a:lvl7pPr>
            <a:lvl8pPr lvl="7" algn="ctr">
              <a:spcBef>
                <a:spcPts val="0"/>
              </a:spcBef>
              <a:spcAft>
                <a:spcPts val="0"/>
              </a:spcAft>
              <a:buClr>
                <a:schemeClr val="lt1"/>
              </a:buClr>
              <a:buSzPts val="4200"/>
              <a:buNone/>
              <a:defRPr sz="5600">
                <a:solidFill>
                  <a:schemeClr val="lt1"/>
                </a:solidFill>
              </a:defRPr>
            </a:lvl8pPr>
            <a:lvl9pPr lvl="8" algn="ctr">
              <a:spcBef>
                <a:spcPts val="0"/>
              </a:spcBef>
              <a:spcAft>
                <a:spcPts val="0"/>
              </a:spcAft>
              <a:buClr>
                <a:schemeClr val="lt1"/>
              </a:buClr>
              <a:buSzPts val="4200"/>
              <a:buNone/>
              <a:defRPr sz="5600">
                <a:solidFill>
                  <a:schemeClr val="lt1"/>
                </a:solidFill>
              </a:defRPr>
            </a:lvl9pPr>
          </a:lstStyle>
          <a:p>
            <a:endParaRPr/>
          </a:p>
        </p:txBody>
      </p:sp>
      <p:sp>
        <p:nvSpPr>
          <p:cNvPr id="53" name="Google Shape;53;p9"/>
          <p:cNvSpPr txBox="1">
            <a:spLocks noGrp="1"/>
          </p:cNvSpPr>
          <p:nvPr>
            <p:ph type="subTitle" idx="1"/>
          </p:nvPr>
        </p:nvSpPr>
        <p:spPr>
          <a:xfrm>
            <a:off x="960000" y="3737433"/>
            <a:ext cx="5136000" cy="1646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100"/>
              <a:buNone/>
              <a:defRPr>
                <a:solidFill>
                  <a:schemeClr val="lt1"/>
                </a:solidFill>
              </a:defRPr>
            </a:lvl1pPr>
            <a:lvl2pPr lvl="1" algn="ctr">
              <a:lnSpc>
                <a:spcPct val="100000"/>
              </a:lnSpc>
              <a:spcBef>
                <a:spcPts val="0"/>
              </a:spcBef>
              <a:spcAft>
                <a:spcPts val="0"/>
              </a:spcAft>
              <a:buClr>
                <a:schemeClr val="lt1"/>
              </a:buClr>
              <a:buSzPts val="2100"/>
              <a:buNone/>
              <a:defRPr sz="2800">
                <a:solidFill>
                  <a:schemeClr val="lt1"/>
                </a:solidFill>
              </a:defRPr>
            </a:lvl2pPr>
            <a:lvl3pPr lvl="2" algn="ctr">
              <a:lnSpc>
                <a:spcPct val="100000"/>
              </a:lnSpc>
              <a:spcBef>
                <a:spcPts val="0"/>
              </a:spcBef>
              <a:spcAft>
                <a:spcPts val="0"/>
              </a:spcAft>
              <a:buClr>
                <a:schemeClr val="lt1"/>
              </a:buClr>
              <a:buSzPts val="2100"/>
              <a:buNone/>
              <a:defRPr sz="2800">
                <a:solidFill>
                  <a:schemeClr val="lt1"/>
                </a:solidFill>
              </a:defRPr>
            </a:lvl3pPr>
            <a:lvl4pPr lvl="3" algn="ctr">
              <a:lnSpc>
                <a:spcPct val="100000"/>
              </a:lnSpc>
              <a:spcBef>
                <a:spcPts val="0"/>
              </a:spcBef>
              <a:spcAft>
                <a:spcPts val="0"/>
              </a:spcAft>
              <a:buClr>
                <a:schemeClr val="lt1"/>
              </a:buClr>
              <a:buSzPts val="2100"/>
              <a:buNone/>
              <a:defRPr sz="2800">
                <a:solidFill>
                  <a:schemeClr val="lt1"/>
                </a:solidFill>
              </a:defRPr>
            </a:lvl4pPr>
            <a:lvl5pPr lvl="4" algn="ctr">
              <a:lnSpc>
                <a:spcPct val="100000"/>
              </a:lnSpc>
              <a:spcBef>
                <a:spcPts val="0"/>
              </a:spcBef>
              <a:spcAft>
                <a:spcPts val="0"/>
              </a:spcAft>
              <a:buClr>
                <a:schemeClr val="lt1"/>
              </a:buClr>
              <a:buSzPts val="2100"/>
              <a:buNone/>
              <a:defRPr sz="2800">
                <a:solidFill>
                  <a:schemeClr val="lt1"/>
                </a:solidFill>
              </a:defRPr>
            </a:lvl5pPr>
            <a:lvl6pPr lvl="5" algn="ctr">
              <a:lnSpc>
                <a:spcPct val="100000"/>
              </a:lnSpc>
              <a:spcBef>
                <a:spcPts val="0"/>
              </a:spcBef>
              <a:spcAft>
                <a:spcPts val="0"/>
              </a:spcAft>
              <a:buClr>
                <a:schemeClr val="lt1"/>
              </a:buClr>
              <a:buSzPts val="2100"/>
              <a:buNone/>
              <a:defRPr sz="2800">
                <a:solidFill>
                  <a:schemeClr val="lt1"/>
                </a:solidFill>
              </a:defRPr>
            </a:lvl6pPr>
            <a:lvl7pPr lvl="6" algn="ctr">
              <a:lnSpc>
                <a:spcPct val="100000"/>
              </a:lnSpc>
              <a:spcBef>
                <a:spcPts val="0"/>
              </a:spcBef>
              <a:spcAft>
                <a:spcPts val="0"/>
              </a:spcAft>
              <a:buClr>
                <a:schemeClr val="lt1"/>
              </a:buClr>
              <a:buSzPts val="2100"/>
              <a:buNone/>
              <a:defRPr sz="2800">
                <a:solidFill>
                  <a:schemeClr val="lt1"/>
                </a:solidFill>
              </a:defRPr>
            </a:lvl7pPr>
            <a:lvl8pPr lvl="7" algn="ctr">
              <a:lnSpc>
                <a:spcPct val="100000"/>
              </a:lnSpc>
              <a:spcBef>
                <a:spcPts val="0"/>
              </a:spcBef>
              <a:spcAft>
                <a:spcPts val="0"/>
              </a:spcAft>
              <a:buClr>
                <a:schemeClr val="lt1"/>
              </a:buClr>
              <a:buSzPts val="2100"/>
              <a:buNone/>
              <a:defRPr sz="2800">
                <a:solidFill>
                  <a:schemeClr val="lt1"/>
                </a:solidFill>
              </a:defRPr>
            </a:lvl8pPr>
            <a:lvl9pPr lvl="8" algn="ctr">
              <a:lnSpc>
                <a:spcPct val="100000"/>
              </a:lnSpc>
              <a:spcBef>
                <a:spcPts val="0"/>
              </a:spcBef>
              <a:spcAft>
                <a:spcPts val="0"/>
              </a:spcAft>
              <a:buClr>
                <a:schemeClr val="lt1"/>
              </a:buClr>
              <a:buSzPts val="2100"/>
              <a:buNone/>
              <a:defRPr sz="2800">
                <a:solidFill>
                  <a:schemeClr val="lt1"/>
                </a:solidFill>
              </a:defRPr>
            </a:lvl9pPr>
          </a:lstStyle>
          <a:p>
            <a:endParaRPr/>
          </a:p>
        </p:txBody>
      </p:sp>
      <p:pic>
        <p:nvPicPr>
          <p:cNvPr id="54" name="Google Shape;54;p9"/>
          <p:cNvPicPr preferRelativeResize="0"/>
          <p:nvPr/>
        </p:nvPicPr>
        <p:blipFill rotWithShape="1">
          <a:blip r:embed="rId2">
            <a:alphaModFix/>
          </a:blip>
          <a:srcRect l="4914" r="45448"/>
          <a:stretch/>
        </p:blipFill>
        <p:spPr>
          <a:xfrm>
            <a:off x="9119689" y="1"/>
            <a:ext cx="3072332" cy="6858001"/>
          </a:xfrm>
          <a:prstGeom prst="rect">
            <a:avLst/>
          </a:prstGeom>
          <a:noFill/>
          <a:ln>
            <a:noFill/>
          </a:ln>
        </p:spPr>
      </p:pic>
    </p:spTree>
    <p:extLst>
      <p:ext uri="{BB962C8B-B14F-4D97-AF65-F5344CB8AC3E}">
        <p14:creationId xmlns:p14="http://schemas.microsoft.com/office/powerpoint/2010/main" val="612658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960000" y="515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66" name="Google Shape;66;p13"/>
          <p:cNvSpPr txBox="1">
            <a:spLocks noGrp="1"/>
          </p:cNvSpPr>
          <p:nvPr>
            <p:ph type="title" idx="2" hasCustomPrompt="1"/>
          </p:nvPr>
        </p:nvSpPr>
        <p:spPr>
          <a:xfrm>
            <a:off x="960000" y="2458733"/>
            <a:ext cx="1716400" cy="84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7000"/>
              <a:buNone/>
              <a:defRPr sz="7600">
                <a:solidFill>
                  <a:schemeClr val="lt1"/>
                </a:solidFill>
              </a:defRPr>
            </a:lvl1pPr>
            <a:lvl2pPr lvl="1" algn="ctr" rtl="0">
              <a:spcBef>
                <a:spcPts val="0"/>
              </a:spcBef>
              <a:spcAft>
                <a:spcPts val="0"/>
              </a:spcAft>
              <a:buClr>
                <a:schemeClr val="lt1"/>
              </a:buClr>
              <a:buSzPts val="7000"/>
              <a:buNone/>
              <a:defRPr sz="9333">
                <a:solidFill>
                  <a:schemeClr val="lt1"/>
                </a:solidFill>
              </a:defRPr>
            </a:lvl2pPr>
            <a:lvl3pPr lvl="2" algn="ctr" rtl="0">
              <a:spcBef>
                <a:spcPts val="0"/>
              </a:spcBef>
              <a:spcAft>
                <a:spcPts val="0"/>
              </a:spcAft>
              <a:buClr>
                <a:schemeClr val="lt1"/>
              </a:buClr>
              <a:buSzPts val="7000"/>
              <a:buNone/>
              <a:defRPr sz="9333">
                <a:solidFill>
                  <a:schemeClr val="lt1"/>
                </a:solidFill>
              </a:defRPr>
            </a:lvl3pPr>
            <a:lvl4pPr lvl="3" algn="ctr" rtl="0">
              <a:spcBef>
                <a:spcPts val="0"/>
              </a:spcBef>
              <a:spcAft>
                <a:spcPts val="0"/>
              </a:spcAft>
              <a:buClr>
                <a:schemeClr val="lt1"/>
              </a:buClr>
              <a:buSzPts val="7000"/>
              <a:buNone/>
              <a:defRPr sz="9333">
                <a:solidFill>
                  <a:schemeClr val="lt1"/>
                </a:solidFill>
              </a:defRPr>
            </a:lvl4pPr>
            <a:lvl5pPr lvl="4" algn="ctr" rtl="0">
              <a:spcBef>
                <a:spcPts val="0"/>
              </a:spcBef>
              <a:spcAft>
                <a:spcPts val="0"/>
              </a:spcAft>
              <a:buClr>
                <a:schemeClr val="lt1"/>
              </a:buClr>
              <a:buSzPts val="7000"/>
              <a:buNone/>
              <a:defRPr sz="9333">
                <a:solidFill>
                  <a:schemeClr val="lt1"/>
                </a:solidFill>
              </a:defRPr>
            </a:lvl5pPr>
            <a:lvl6pPr lvl="5" algn="ctr" rtl="0">
              <a:spcBef>
                <a:spcPts val="0"/>
              </a:spcBef>
              <a:spcAft>
                <a:spcPts val="0"/>
              </a:spcAft>
              <a:buClr>
                <a:schemeClr val="lt1"/>
              </a:buClr>
              <a:buSzPts val="7000"/>
              <a:buNone/>
              <a:defRPr sz="9333">
                <a:solidFill>
                  <a:schemeClr val="lt1"/>
                </a:solidFill>
              </a:defRPr>
            </a:lvl6pPr>
            <a:lvl7pPr lvl="6" algn="ctr" rtl="0">
              <a:spcBef>
                <a:spcPts val="0"/>
              </a:spcBef>
              <a:spcAft>
                <a:spcPts val="0"/>
              </a:spcAft>
              <a:buClr>
                <a:schemeClr val="lt1"/>
              </a:buClr>
              <a:buSzPts val="7000"/>
              <a:buNone/>
              <a:defRPr sz="9333">
                <a:solidFill>
                  <a:schemeClr val="lt1"/>
                </a:solidFill>
              </a:defRPr>
            </a:lvl7pPr>
            <a:lvl8pPr lvl="7" algn="ctr" rtl="0">
              <a:spcBef>
                <a:spcPts val="0"/>
              </a:spcBef>
              <a:spcAft>
                <a:spcPts val="0"/>
              </a:spcAft>
              <a:buClr>
                <a:schemeClr val="lt1"/>
              </a:buClr>
              <a:buSzPts val="7000"/>
              <a:buNone/>
              <a:defRPr sz="9333">
                <a:solidFill>
                  <a:schemeClr val="lt1"/>
                </a:solidFill>
              </a:defRPr>
            </a:lvl8pPr>
            <a:lvl9pPr lvl="8" algn="ctr" rtl="0">
              <a:spcBef>
                <a:spcPts val="0"/>
              </a:spcBef>
              <a:spcAft>
                <a:spcPts val="0"/>
              </a:spcAft>
              <a:buClr>
                <a:schemeClr val="lt1"/>
              </a:buClr>
              <a:buSzPts val="7000"/>
              <a:buNone/>
              <a:defRPr sz="9333">
                <a:solidFill>
                  <a:schemeClr val="lt1"/>
                </a:solidFill>
              </a:defRPr>
            </a:lvl9pPr>
          </a:lstStyle>
          <a:p>
            <a:r>
              <a:t>xx%</a:t>
            </a:r>
          </a:p>
        </p:txBody>
      </p:sp>
      <p:sp>
        <p:nvSpPr>
          <p:cNvPr id="67" name="Google Shape;67;p13"/>
          <p:cNvSpPr txBox="1">
            <a:spLocks noGrp="1"/>
          </p:cNvSpPr>
          <p:nvPr>
            <p:ph type="subTitle" idx="1"/>
          </p:nvPr>
        </p:nvSpPr>
        <p:spPr>
          <a:xfrm>
            <a:off x="2676533" y="2867500"/>
            <a:ext cx="2834400" cy="9668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1600"/>
              <a:buNone/>
              <a:defRPr>
                <a:solidFill>
                  <a:schemeClr val="lt1"/>
                </a:solidFill>
              </a:defRPr>
            </a:lvl1pPr>
            <a:lvl2pPr lvl="1">
              <a:spcBef>
                <a:spcPts val="0"/>
              </a:spcBef>
              <a:spcAft>
                <a:spcPts val="0"/>
              </a:spcAft>
              <a:buClr>
                <a:schemeClr val="lt1"/>
              </a:buClr>
              <a:buSzPts val="1600"/>
              <a:buNone/>
              <a:defRPr>
                <a:solidFill>
                  <a:schemeClr val="lt1"/>
                </a:solidFill>
              </a:defRPr>
            </a:lvl2pPr>
            <a:lvl3pPr lvl="2">
              <a:spcBef>
                <a:spcPts val="0"/>
              </a:spcBef>
              <a:spcAft>
                <a:spcPts val="0"/>
              </a:spcAft>
              <a:buClr>
                <a:schemeClr val="lt1"/>
              </a:buClr>
              <a:buSzPts val="1600"/>
              <a:buNone/>
              <a:defRPr>
                <a:solidFill>
                  <a:schemeClr val="lt1"/>
                </a:solidFill>
              </a:defRPr>
            </a:lvl3pPr>
            <a:lvl4pPr lvl="3">
              <a:spcBef>
                <a:spcPts val="0"/>
              </a:spcBef>
              <a:spcAft>
                <a:spcPts val="0"/>
              </a:spcAft>
              <a:buClr>
                <a:schemeClr val="lt1"/>
              </a:buClr>
              <a:buSzPts val="1600"/>
              <a:buNone/>
              <a:defRPr>
                <a:solidFill>
                  <a:schemeClr val="lt1"/>
                </a:solidFill>
              </a:defRPr>
            </a:lvl4pPr>
            <a:lvl5pPr lvl="4">
              <a:spcBef>
                <a:spcPts val="0"/>
              </a:spcBef>
              <a:spcAft>
                <a:spcPts val="0"/>
              </a:spcAft>
              <a:buClr>
                <a:schemeClr val="lt1"/>
              </a:buClr>
              <a:buSzPts val="1600"/>
              <a:buNone/>
              <a:defRPr>
                <a:solidFill>
                  <a:schemeClr val="lt1"/>
                </a:solidFill>
              </a:defRPr>
            </a:lvl5pPr>
            <a:lvl6pPr lvl="5">
              <a:spcBef>
                <a:spcPts val="0"/>
              </a:spcBef>
              <a:spcAft>
                <a:spcPts val="0"/>
              </a:spcAft>
              <a:buClr>
                <a:schemeClr val="lt1"/>
              </a:buClr>
              <a:buSzPts val="1600"/>
              <a:buNone/>
              <a:defRPr>
                <a:solidFill>
                  <a:schemeClr val="lt1"/>
                </a:solidFill>
              </a:defRPr>
            </a:lvl6pPr>
            <a:lvl7pPr lvl="6">
              <a:spcBef>
                <a:spcPts val="0"/>
              </a:spcBef>
              <a:spcAft>
                <a:spcPts val="0"/>
              </a:spcAft>
              <a:buClr>
                <a:schemeClr val="lt1"/>
              </a:buClr>
              <a:buSzPts val="1600"/>
              <a:buNone/>
              <a:defRPr>
                <a:solidFill>
                  <a:schemeClr val="lt1"/>
                </a:solidFill>
              </a:defRPr>
            </a:lvl7pPr>
            <a:lvl8pPr lvl="7">
              <a:spcBef>
                <a:spcPts val="0"/>
              </a:spcBef>
              <a:spcAft>
                <a:spcPts val="0"/>
              </a:spcAft>
              <a:buClr>
                <a:schemeClr val="lt1"/>
              </a:buClr>
              <a:buSzPts val="1600"/>
              <a:buNone/>
              <a:defRPr>
                <a:solidFill>
                  <a:schemeClr val="lt1"/>
                </a:solidFill>
              </a:defRPr>
            </a:lvl8pPr>
            <a:lvl9pPr lvl="8">
              <a:spcBef>
                <a:spcPts val="0"/>
              </a:spcBef>
              <a:spcAft>
                <a:spcPts val="0"/>
              </a:spcAft>
              <a:buClr>
                <a:schemeClr val="lt1"/>
              </a:buClr>
              <a:buSzPts val="1600"/>
              <a:buNone/>
              <a:defRPr>
                <a:solidFill>
                  <a:schemeClr val="lt1"/>
                </a:solidFill>
              </a:defRPr>
            </a:lvl9pPr>
          </a:lstStyle>
          <a:p>
            <a:endParaRPr/>
          </a:p>
        </p:txBody>
      </p:sp>
      <p:sp>
        <p:nvSpPr>
          <p:cNvPr id="68" name="Google Shape;68;p13"/>
          <p:cNvSpPr txBox="1">
            <a:spLocks noGrp="1"/>
          </p:cNvSpPr>
          <p:nvPr>
            <p:ph type="subTitle" idx="3"/>
          </p:nvPr>
        </p:nvSpPr>
        <p:spPr>
          <a:xfrm>
            <a:off x="2676533" y="2326167"/>
            <a:ext cx="2834400" cy="6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1pPr>
            <a:lvl2pPr lvl="1"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2pPr>
            <a:lvl3pPr lvl="2"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3pPr>
            <a:lvl4pPr lvl="3"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4pPr>
            <a:lvl5pPr lvl="4"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5pPr>
            <a:lvl6pPr lvl="5"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6pPr>
            <a:lvl7pPr lvl="6"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7pPr>
            <a:lvl8pPr lvl="7"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8pPr>
            <a:lvl9pPr lvl="8"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9pPr>
          </a:lstStyle>
          <a:p>
            <a:endParaRPr/>
          </a:p>
        </p:txBody>
      </p:sp>
      <p:sp>
        <p:nvSpPr>
          <p:cNvPr id="69" name="Google Shape;69;p13"/>
          <p:cNvSpPr txBox="1">
            <a:spLocks noGrp="1"/>
          </p:cNvSpPr>
          <p:nvPr>
            <p:ph type="title" idx="4" hasCustomPrompt="1"/>
          </p:nvPr>
        </p:nvSpPr>
        <p:spPr>
          <a:xfrm>
            <a:off x="6667600" y="2458733"/>
            <a:ext cx="1716400" cy="84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7000"/>
              <a:buNone/>
              <a:defRPr sz="7600">
                <a:solidFill>
                  <a:schemeClr val="lt1"/>
                </a:solidFill>
              </a:defRPr>
            </a:lvl1pPr>
            <a:lvl2pPr lvl="1" algn="ctr" rtl="0">
              <a:spcBef>
                <a:spcPts val="0"/>
              </a:spcBef>
              <a:spcAft>
                <a:spcPts val="0"/>
              </a:spcAft>
              <a:buClr>
                <a:schemeClr val="lt1"/>
              </a:buClr>
              <a:buSzPts val="7000"/>
              <a:buNone/>
              <a:defRPr sz="9333">
                <a:solidFill>
                  <a:schemeClr val="lt1"/>
                </a:solidFill>
              </a:defRPr>
            </a:lvl2pPr>
            <a:lvl3pPr lvl="2" algn="ctr" rtl="0">
              <a:spcBef>
                <a:spcPts val="0"/>
              </a:spcBef>
              <a:spcAft>
                <a:spcPts val="0"/>
              </a:spcAft>
              <a:buClr>
                <a:schemeClr val="lt1"/>
              </a:buClr>
              <a:buSzPts val="7000"/>
              <a:buNone/>
              <a:defRPr sz="9333">
                <a:solidFill>
                  <a:schemeClr val="lt1"/>
                </a:solidFill>
              </a:defRPr>
            </a:lvl3pPr>
            <a:lvl4pPr lvl="3" algn="ctr" rtl="0">
              <a:spcBef>
                <a:spcPts val="0"/>
              </a:spcBef>
              <a:spcAft>
                <a:spcPts val="0"/>
              </a:spcAft>
              <a:buClr>
                <a:schemeClr val="lt1"/>
              </a:buClr>
              <a:buSzPts val="7000"/>
              <a:buNone/>
              <a:defRPr sz="9333">
                <a:solidFill>
                  <a:schemeClr val="lt1"/>
                </a:solidFill>
              </a:defRPr>
            </a:lvl4pPr>
            <a:lvl5pPr lvl="4" algn="ctr" rtl="0">
              <a:spcBef>
                <a:spcPts val="0"/>
              </a:spcBef>
              <a:spcAft>
                <a:spcPts val="0"/>
              </a:spcAft>
              <a:buClr>
                <a:schemeClr val="lt1"/>
              </a:buClr>
              <a:buSzPts val="7000"/>
              <a:buNone/>
              <a:defRPr sz="9333">
                <a:solidFill>
                  <a:schemeClr val="lt1"/>
                </a:solidFill>
              </a:defRPr>
            </a:lvl5pPr>
            <a:lvl6pPr lvl="5" algn="ctr" rtl="0">
              <a:spcBef>
                <a:spcPts val="0"/>
              </a:spcBef>
              <a:spcAft>
                <a:spcPts val="0"/>
              </a:spcAft>
              <a:buClr>
                <a:schemeClr val="lt1"/>
              </a:buClr>
              <a:buSzPts val="7000"/>
              <a:buNone/>
              <a:defRPr sz="9333">
                <a:solidFill>
                  <a:schemeClr val="lt1"/>
                </a:solidFill>
              </a:defRPr>
            </a:lvl6pPr>
            <a:lvl7pPr lvl="6" algn="ctr" rtl="0">
              <a:spcBef>
                <a:spcPts val="0"/>
              </a:spcBef>
              <a:spcAft>
                <a:spcPts val="0"/>
              </a:spcAft>
              <a:buClr>
                <a:schemeClr val="lt1"/>
              </a:buClr>
              <a:buSzPts val="7000"/>
              <a:buNone/>
              <a:defRPr sz="9333">
                <a:solidFill>
                  <a:schemeClr val="lt1"/>
                </a:solidFill>
              </a:defRPr>
            </a:lvl7pPr>
            <a:lvl8pPr lvl="7" algn="ctr" rtl="0">
              <a:spcBef>
                <a:spcPts val="0"/>
              </a:spcBef>
              <a:spcAft>
                <a:spcPts val="0"/>
              </a:spcAft>
              <a:buClr>
                <a:schemeClr val="lt1"/>
              </a:buClr>
              <a:buSzPts val="7000"/>
              <a:buNone/>
              <a:defRPr sz="9333">
                <a:solidFill>
                  <a:schemeClr val="lt1"/>
                </a:solidFill>
              </a:defRPr>
            </a:lvl8pPr>
            <a:lvl9pPr lvl="8" algn="ctr" rtl="0">
              <a:spcBef>
                <a:spcPts val="0"/>
              </a:spcBef>
              <a:spcAft>
                <a:spcPts val="0"/>
              </a:spcAft>
              <a:buClr>
                <a:schemeClr val="lt1"/>
              </a:buClr>
              <a:buSzPts val="7000"/>
              <a:buNone/>
              <a:defRPr sz="9333">
                <a:solidFill>
                  <a:schemeClr val="lt1"/>
                </a:solidFill>
              </a:defRPr>
            </a:lvl9pPr>
          </a:lstStyle>
          <a:p>
            <a:r>
              <a:t>xx%</a:t>
            </a:r>
          </a:p>
        </p:txBody>
      </p:sp>
      <p:sp>
        <p:nvSpPr>
          <p:cNvPr id="70" name="Google Shape;70;p13"/>
          <p:cNvSpPr txBox="1">
            <a:spLocks noGrp="1"/>
          </p:cNvSpPr>
          <p:nvPr>
            <p:ph type="subTitle" idx="5"/>
          </p:nvPr>
        </p:nvSpPr>
        <p:spPr>
          <a:xfrm>
            <a:off x="8397600" y="2867500"/>
            <a:ext cx="2834400" cy="96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a:solidFill>
                  <a:schemeClr val="lt1"/>
                </a:solidFill>
              </a:defRPr>
            </a:lvl2pPr>
            <a:lvl3pPr lvl="2" rtl="0">
              <a:spcBef>
                <a:spcPts val="0"/>
              </a:spcBef>
              <a:spcAft>
                <a:spcPts val="0"/>
              </a:spcAft>
              <a:buClr>
                <a:schemeClr val="lt1"/>
              </a:buClr>
              <a:buSzPts val="1600"/>
              <a:buNone/>
              <a:defRPr>
                <a:solidFill>
                  <a:schemeClr val="lt1"/>
                </a:solidFill>
              </a:defRPr>
            </a:lvl3pPr>
            <a:lvl4pPr lvl="3" rtl="0">
              <a:spcBef>
                <a:spcPts val="0"/>
              </a:spcBef>
              <a:spcAft>
                <a:spcPts val="0"/>
              </a:spcAft>
              <a:buClr>
                <a:schemeClr val="lt1"/>
              </a:buClr>
              <a:buSzPts val="1600"/>
              <a:buNone/>
              <a:defRPr>
                <a:solidFill>
                  <a:schemeClr val="lt1"/>
                </a:solidFill>
              </a:defRPr>
            </a:lvl4pPr>
            <a:lvl5pPr lvl="4" rtl="0">
              <a:spcBef>
                <a:spcPts val="0"/>
              </a:spcBef>
              <a:spcAft>
                <a:spcPts val="0"/>
              </a:spcAft>
              <a:buClr>
                <a:schemeClr val="lt1"/>
              </a:buClr>
              <a:buSzPts val="1600"/>
              <a:buNone/>
              <a:defRPr>
                <a:solidFill>
                  <a:schemeClr val="lt1"/>
                </a:solidFill>
              </a:defRPr>
            </a:lvl5pPr>
            <a:lvl6pPr lvl="5" rtl="0">
              <a:spcBef>
                <a:spcPts val="0"/>
              </a:spcBef>
              <a:spcAft>
                <a:spcPts val="0"/>
              </a:spcAft>
              <a:buClr>
                <a:schemeClr val="lt1"/>
              </a:buClr>
              <a:buSzPts val="1600"/>
              <a:buNone/>
              <a:defRPr>
                <a:solidFill>
                  <a:schemeClr val="lt1"/>
                </a:solidFill>
              </a:defRPr>
            </a:lvl6pPr>
            <a:lvl7pPr lvl="6" rtl="0">
              <a:spcBef>
                <a:spcPts val="0"/>
              </a:spcBef>
              <a:spcAft>
                <a:spcPts val="0"/>
              </a:spcAft>
              <a:buClr>
                <a:schemeClr val="lt1"/>
              </a:buClr>
              <a:buSzPts val="1600"/>
              <a:buNone/>
              <a:defRPr>
                <a:solidFill>
                  <a:schemeClr val="lt1"/>
                </a:solidFill>
              </a:defRPr>
            </a:lvl7pPr>
            <a:lvl8pPr lvl="7" rtl="0">
              <a:spcBef>
                <a:spcPts val="0"/>
              </a:spcBef>
              <a:spcAft>
                <a:spcPts val="0"/>
              </a:spcAft>
              <a:buClr>
                <a:schemeClr val="lt1"/>
              </a:buClr>
              <a:buSzPts val="1600"/>
              <a:buNone/>
              <a:defRPr>
                <a:solidFill>
                  <a:schemeClr val="lt1"/>
                </a:solidFill>
              </a:defRPr>
            </a:lvl8pPr>
            <a:lvl9pPr lvl="8" rtl="0">
              <a:spcBef>
                <a:spcPts val="0"/>
              </a:spcBef>
              <a:spcAft>
                <a:spcPts val="0"/>
              </a:spcAft>
              <a:buClr>
                <a:schemeClr val="lt1"/>
              </a:buClr>
              <a:buSzPts val="1600"/>
              <a:buNone/>
              <a:defRPr>
                <a:solidFill>
                  <a:schemeClr val="lt1"/>
                </a:solidFill>
              </a:defRPr>
            </a:lvl9pPr>
          </a:lstStyle>
          <a:p>
            <a:endParaRPr/>
          </a:p>
        </p:txBody>
      </p:sp>
      <p:sp>
        <p:nvSpPr>
          <p:cNvPr id="71" name="Google Shape;71;p13"/>
          <p:cNvSpPr txBox="1">
            <a:spLocks noGrp="1"/>
          </p:cNvSpPr>
          <p:nvPr>
            <p:ph type="subTitle" idx="6"/>
          </p:nvPr>
        </p:nvSpPr>
        <p:spPr>
          <a:xfrm>
            <a:off x="8397600" y="2326167"/>
            <a:ext cx="2834400" cy="6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1pPr>
            <a:lvl2pPr lvl="1"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2pPr>
            <a:lvl3pPr lvl="2"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3pPr>
            <a:lvl4pPr lvl="3"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4pPr>
            <a:lvl5pPr lvl="4"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5pPr>
            <a:lvl6pPr lvl="5"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6pPr>
            <a:lvl7pPr lvl="6"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7pPr>
            <a:lvl8pPr lvl="7"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8pPr>
            <a:lvl9pPr lvl="8"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9pPr>
          </a:lstStyle>
          <a:p>
            <a:endParaRPr/>
          </a:p>
        </p:txBody>
      </p:sp>
      <p:sp>
        <p:nvSpPr>
          <p:cNvPr id="72" name="Google Shape;72;p13"/>
          <p:cNvSpPr txBox="1">
            <a:spLocks noGrp="1"/>
          </p:cNvSpPr>
          <p:nvPr>
            <p:ph type="title" idx="7" hasCustomPrompt="1"/>
          </p:nvPr>
        </p:nvSpPr>
        <p:spPr>
          <a:xfrm>
            <a:off x="960000" y="4641267"/>
            <a:ext cx="1716400" cy="84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7000"/>
              <a:buNone/>
              <a:defRPr sz="7600">
                <a:solidFill>
                  <a:schemeClr val="lt1"/>
                </a:solidFill>
              </a:defRPr>
            </a:lvl1pPr>
            <a:lvl2pPr lvl="1" algn="ctr" rtl="0">
              <a:spcBef>
                <a:spcPts val="0"/>
              </a:spcBef>
              <a:spcAft>
                <a:spcPts val="0"/>
              </a:spcAft>
              <a:buClr>
                <a:schemeClr val="lt1"/>
              </a:buClr>
              <a:buSzPts val="7000"/>
              <a:buNone/>
              <a:defRPr sz="9333">
                <a:solidFill>
                  <a:schemeClr val="lt1"/>
                </a:solidFill>
              </a:defRPr>
            </a:lvl2pPr>
            <a:lvl3pPr lvl="2" algn="ctr" rtl="0">
              <a:spcBef>
                <a:spcPts val="0"/>
              </a:spcBef>
              <a:spcAft>
                <a:spcPts val="0"/>
              </a:spcAft>
              <a:buClr>
                <a:schemeClr val="lt1"/>
              </a:buClr>
              <a:buSzPts val="7000"/>
              <a:buNone/>
              <a:defRPr sz="9333">
                <a:solidFill>
                  <a:schemeClr val="lt1"/>
                </a:solidFill>
              </a:defRPr>
            </a:lvl3pPr>
            <a:lvl4pPr lvl="3" algn="ctr" rtl="0">
              <a:spcBef>
                <a:spcPts val="0"/>
              </a:spcBef>
              <a:spcAft>
                <a:spcPts val="0"/>
              </a:spcAft>
              <a:buClr>
                <a:schemeClr val="lt1"/>
              </a:buClr>
              <a:buSzPts val="7000"/>
              <a:buNone/>
              <a:defRPr sz="9333">
                <a:solidFill>
                  <a:schemeClr val="lt1"/>
                </a:solidFill>
              </a:defRPr>
            </a:lvl4pPr>
            <a:lvl5pPr lvl="4" algn="ctr" rtl="0">
              <a:spcBef>
                <a:spcPts val="0"/>
              </a:spcBef>
              <a:spcAft>
                <a:spcPts val="0"/>
              </a:spcAft>
              <a:buClr>
                <a:schemeClr val="lt1"/>
              </a:buClr>
              <a:buSzPts val="7000"/>
              <a:buNone/>
              <a:defRPr sz="9333">
                <a:solidFill>
                  <a:schemeClr val="lt1"/>
                </a:solidFill>
              </a:defRPr>
            </a:lvl5pPr>
            <a:lvl6pPr lvl="5" algn="ctr" rtl="0">
              <a:spcBef>
                <a:spcPts val="0"/>
              </a:spcBef>
              <a:spcAft>
                <a:spcPts val="0"/>
              </a:spcAft>
              <a:buClr>
                <a:schemeClr val="lt1"/>
              </a:buClr>
              <a:buSzPts val="7000"/>
              <a:buNone/>
              <a:defRPr sz="9333">
                <a:solidFill>
                  <a:schemeClr val="lt1"/>
                </a:solidFill>
              </a:defRPr>
            </a:lvl6pPr>
            <a:lvl7pPr lvl="6" algn="ctr" rtl="0">
              <a:spcBef>
                <a:spcPts val="0"/>
              </a:spcBef>
              <a:spcAft>
                <a:spcPts val="0"/>
              </a:spcAft>
              <a:buClr>
                <a:schemeClr val="lt1"/>
              </a:buClr>
              <a:buSzPts val="7000"/>
              <a:buNone/>
              <a:defRPr sz="9333">
                <a:solidFill>
                  <a:schemeClr val="lt1"/>
                </a:solidFill>
              </a:defRPr>
            </a:lvl7pPr>
            <a:lvl8pPr lvl="7" algn="ctr" rtl="0">
              <a:spcBef>
                <a:spcPts val="0"/>
              </a:spcBef>
              <a:spcAft>
                <a:spcPts val="0"/>
              </a:spcAft>
              <a:buClr>
                <a:schemeClr val="lt1"/>
              </a:buClr>
              <a:buSzPts val="7000"/>
              <a:buNone/>
              <a:defRPr sz="9333">
                <a:solidFill>
                  <a:schemeClr val="lt1"/>
                </a:solidFill>
              </a:defRPr>
            </a:lvl8pPr>
            <a:lvl9pPr lvl="8" algn="ctr" rtl="0">
              <a:spcBef>
                <a:spcPts val="0"/>
              </a:spcBef>
              <a:spcAft>
                <a:spcPts val="0"/>
              </a:spcAft>
              <a:buClr>
                <a:schemeClr val="lt1"/>
              </a:buClr>
              <a:buSzPts val="7000"/>
              <a:buNone/>
              <a:defRPr sz="9333">
                <a:solidFill>
                  <a:schemeClr val="lt1"/>
                </a:solidFill>
              </a:defRPr>
            </a:lvl9pPr>
          </a:lstStyle>
          <a:p>
            <a:r>
              <a:t>xx%</a:t>
            </a:r>
          </a:p>
        </p:txBody>
      </p:sp>
      <p:sp>
        <p:nvSpPr>
          <p:cNvPr id="73" name="Google Shape;73;p13"/>
          <p:cNvSpPr txBox="1">
            <a:spLocks noGrp="1"/>
          </p:cNvSpPr>
          <p:nvPr>
            <p:ph type="subTitle" idx="8"/>
          </p:nvPr>
        </p:nvSpPr>
        <p:spPr>
          <a:xfrm>
            <a:off x="2676533" y="5022733"/>
            <a:ext cx="2834400" cy="96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a:solidFill>
                  <a:schemeClr val="lt1"/>
                </a:solidFill>
              </a:defRPr>
            </a:lvl2pPr>
            <a:lvl3pPr lvl="2" rtl="0">
              <a:spcBef>
                <a:spcPts val="0"/>
              </a:spcBef>
              <a:spcAft>
                <a:spcPts val="0"/>
              </a:spcAft>
              <a:buClr>
                <a:schemeClr val="lt1"/>
              </a:buClr>
              <a:buSzPts val="1600"/>
              <a:buNone/>
              <a:defRPr>
                <a:solidFill>
                  <a:schemeClr val="lt1"/>
                </a:solidFill>
              </a:defRPr>
            </a:lvl3pPr>
            <a:lvl4pPr lvl="3" rtl="0">
              <a:spcBef>
                <a:spcPts val="0"/>
              </a:spcBef>
              <a:spcAft>
                <a:spcPts val="0"/>
              </a:spcAft>
              <a:buClr>
                <a:schemeClr val="lt1"/>
              </a:buClr>
              <a:buSzPts val="1600"/>
              <a:buNone/>
              <a:defRPr>
                <a:solidFill>
                  <a:schemeClr val="lt1"/>
                </a:solidFill>
              </a:defRPr>
            </a:lvl4pPr>
            <a:lvl5pPr lvl="4" rtl="0">
              <a:spcBef>
                <a:spcPts val="0"/>
              </a:spcBef>
              <a:spcAft>
                <a:spcPts val="0"/>
              </a:spcAft>
              <a:buClr>
                <a:schemeClr val="lt1"/>
              </a:buClr>
              <a:buSzPts val="1600"/>
              <a:buNone/>
              <a:defRPr>
                <a:solidFill>
                  <a:schemeClr val="lt1"/>
                </a:solidFill>
              </a:defRPr>
            </a:lvl5pPr>
            <a:lvl6pPr lvl="5" rtl="0">
              <a:spcBef>
                <a:spcPts val="0"/>
              </a:spcBef>
              <a:spcAft>
                <a:spcPts val="0"/>
              </a:spcAft>
              <a:buClr>
                <a:schemeClr val="lt1"/>
              </a:buClr>
              <a:buSzPts val="1600"/>
              <a:buNone/>
              <a:defRPr>
                <a:solidFill>
                  <a:schemeClr val="lt1"/>
                </a:solidFill>
              </a:defRPr>
            </a:lvl6pPr>
            <a:lvl7pPr lvl="6" rtl="0">
              <a:spcBef>
                <a:spcPts val="0"/>
              </a:spcBef>
              <a:spcAft>
                <a:spcPts val="0"/>
              </a:spcAft>
              <a:buClr>
                <a:schemeClr val="lt1"/>
              </a:buClr>
              <a:buSzPts val="1600"/>
              <a:buNone/>
              <a:defRPr>
                <a:solidFill>
                  <a:schemeClr val="lt1"/>
                </a:solidFill>
              </a:defRPr>
            </a:lvl7pPr>
            <a:lvl8pPr lvl="7" rtl="0">
              <a:spcBef>
                <a:spcPts val="0"/>
              </a:spcBef>
              <a:spcAft>
                <a:spcPts val="0"/>
              </a:spcAft>
              <a:buClr>
                <a:schemeClr val="lt1"/>
              </a:buClr>
              <a:buSzPts val="1600"/>
              <a:buNone/>
              <a:defRPr>
                <a:solidFill>
                  <a:schemeClr val="lt1"/>
                </a:solidFill>
              </a:defRPr>
            </a:lvl8pPr>
            <a:lvl9pPr lvl="8" rtl="0">
              <a:spcBef>
                <a:spcPts val="0"/>
              </a:spcBef>
              <a:spcAft>
                <a:spcPts val="0"/>
              </a:spcAft>
              <a:buClr>
                <a:schemeClr val="lt1"/>
              </a:buClr>
              <a:buSzPts val="1600"/>
              <a:buNone/>
              <a:defRPr>
                <a:solidFill>
                  <a:schemeClr val="lt1"/>
                </a:solidFill>
              </a:defRPr>
            </a:lvl9pPr>
          </a:lstStyle>
          <a:p>
            <a:endParaRPr/>
          </a:p>
        </p:txBody>
      </p:sp>
      <p:sp>
        <p:nvSpPr>
          <p:cNvPr id="74" name="Google Shape;74;p13"/>
          <p:cNvSpPr txBox="1">
            <a:spLocks noGrp="1"/>
          </p:cNvSpPr>
          <p:nvPr>
            <p:ph type="subTitle" idx="9"/>
          </p:nvPr>
        </p:nvSpPr>
        <p:spPr>
          <a:xfrm>
            <a:off x="2676533" y="4481400"/>
            <a:ext cx="2834400" cy="6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1pPr>
            <a:lvl2pPr lvl="1"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2pPr>
            <a:lvl3pPr lvl="2"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3pPr>
            <a:lvl4pPr lvl="3"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4pPr>
            <a:lvl5pPr lvl="4"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5pPr>
            <a:lvl6pPr lvl="5"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6pPr>
            <a:lvl7pPr lvl="6"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7pPr>
            <a:lvl8pPr lvl="7"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8pPr>
            <a:lvl9pPr lvl="8"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9pPr>
          </a:lstStyle>
          <a:p>
            <a:endParaRPr/>
          </a:p>
        </p:txBody>
      </p:sp>
      <p:sp>
        <p:nvSpPr>
          <p:cNvPr id="75" name="Google Shape;75;p13"/>
          <p:cNvSpPr txBox="1">
            <a:spLocks noGrp="1"/>
          </p:cNvSpPr>
          <p:nvPr>
            <p:ph type="title" idx="13" hasCustomPrompt="1"/>
          </p:nvPr>
        </p:nvSpPr>
        <p:spPr>
          <a:xfrm>
            <a:off x="6667600" y="4641267"/>
            <a:ext cx="1716400" cy="84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7000"/>
              <a:buNone/>
              <a:defRPr sz="7600">
                <a:solidFill>
                  <a:schemeClr val="lt1"/>
                </a:solidFill>
              </a:defRPr>
            </a:lvl1pPr>
            <a:lvl2pPr lvl="1" algn="ctr" rtl="0">
              <a:spcBef>
                <a:spcPts val="0"/>
              </a:spcBef>
              <a:spcAft>
                <a:spcPts val="0"/>
              </a:spcAft>
              <a:buClr>
                <a:schemeClr val="lt1"/>
              </a:buClr>
              <a:buSzPts val="7000"/>
              <a:buNone/>
              <a:defRPr sz="9333">
                <a:solidFill>
                  <a:schemeClr val="lt1"/>
                </a:solidFill>
              </a:defRPr>
            </a:lvl2pPr>
            <a:lvl3pPr lvl="2" algn="ctr" rtl="0">
              <a:spcBef>
                <a:spcPts val="0"/>
              </a:spcBef>
              <a:spcAft>
                <a:spcPts val="0"/>
              </a:spcAft>
              <a:buClr>
                <a:schemeClr val="lt1"/>
              </a:buClr>
              <a:buSzPts val="7000"/>
              <a:buNone/>
              <a:defRPr sz="9333">
                <a:solidFill>
                  <a:schemeClr val="lt1"/>
                </a:solidFill>
              </a:defRPr>
            </a:lvl3pPr>
            <a:lvl4pPr lvl="3" algn="ctr" rtl="0">
              <a:spcBef>
                <a:spcPts val="0"/>
              </a:spcBef>
              <a:spcAft>
                <a:spcPts val="0"/>
              </a:spcAft>
              <a:buClr>
                <a:schemeClr val="lt1"/>
              </a:buClr>
              <a:buSzPts val="7000"/>
              <a:buNone/>
              <a:defRPr sz="9333">
                <a:solidFill>
                  <a:schemeClr val="lt1"/>
                </a:solidFill>
              </a:defRPr>
            </a:lvl4pPr>
            <a:lvl5pPr lvl="4" algn="ctr" rtl="0">
              <a:spcBef>
                <a:spcPts val="0"/>
              </a:spcBef>
              <a:spcAft>
                <a:spcPts val="0"/>
              </a:spcAft>
              <a:buClr>
                <a:schemeClr val="lt1"/>
              </a:buClr>
              <a:buSzPts val="7000"/>
              <a:buNone/>
              <a:defRPr sz="9333">
                <a:solidFill>
                  <a:schemeClr val="lt1"/>
                </a:solidFill>
              </a:defRPr>
            </a:lvl5pPr>
            <a:lvl6pPr lvl="5" algn="ctr" rtl="0">
              <a:spcBef>
                <a:spcPts val="0"/>
              </a:spcBef>
              <a:spcAft>
                <a:spcPts val="0"/>
              </a:spcAft>
              <a:buClr>
                <a:schemeClr val="lt1"/>
              </a:buClr>
              <a:buSzPts val="7000"/>
              <a:buNone/>
              <a:defRPr sz="9333">
                <a:solidFill>
                  <a:schemeClr val="lt1"/>
                </a:solidFill>
              </a:defRPr>
            </a:lvl6pPr>
            <a:lvl7pPr lvl="6" algn="ctr" rtl="0">
              <a:spcBef>
                <a:spcPts val="0"/>
              </a:spcBef>
              <a:spcAft>
                <a:spcPts val="0"/>
              </a:spcAft>
              <a:buClr>
                <a:schemeClr val="lt1"/>
              </a:buClr>
              <a:buSzPts val="7000"/>
              <a:buNone/>
              <a:defRPr sz="9333">
                <a:solidFill>
                  <a:schemeClr val="lt1"/>
                </a:solidFill>
              </a:defRPr>
            </a:lvl7pPr>
            <a:lvl8pPr lvl="7" algn="ctr" rtl="0">
              <a:spcBef>
                <a:spcPts val="0"/>
              </a:spcBef>
              <a:spcAft>
                <a:spcPts val="0"/>
              </a:spcAft>
              <a:buClr>
                <a:schemeClr val="lt1"/>
              </a:buClr>
              <a:buSzPts val="7000"/>
              <a:buNone/>
              <a:defRPr sz="9333">
                <a:solidFill>
                  <a:schemeClr val="lt1"/>
                </a:solidFill>
              </a:defRPr>
            </a:lvl8pPr>
            <a:lvl9pPr lvl="8" algn="ctr" rtl="0">
              <a:spcBef>
                <a:spcPts val="0"/>
              </a:spcBef>
              <a:spcAft>
                <a:spcPts val="0"/>
              </a:spcAft>
              <a:buClr>
                <a:schemeClr val="lt1"/>
              </a:buClr>
              <a:buSzPts val="7000"/>
              <a:buNone/>
              <a:defRPr sz="9333">
                <a:solidFill>
                  <a:schemeClr val="lt1"/>
                </a:solidFill>
              </a:defRPr>
            </a:lvl9pPr>
          </a:lstStyle>
          <a:p>
            <a:r>
              <a:t>xx%</a:t>
            </a:r>
          </a:p>
        </p:txBody>
      </p:sp>
      <p:sp>
        <p:nvSpPr>
          <p:cNvPr id="76" name="Google Shape;76;p13"/>
          <p:cNvSpPr txBox="1">
            <a:spLocks noGrp="1"/>
          </p:cNvSpPr>
          <p:nvPr>
            <p:ph type="subTitle" idx="14"/>
          </p:nvPr>
        </p:nvSpPr>
        <p:spPr>
          <a:xfrm>
            <a:off x="8397600" y="5022733"/>
            <a:ext cx="2834400" cy="96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None/>
              <a:defRPr>
                <a:solidFill>
                  <a:schemeClr val="lt1"/>
                </a:solidFill>
              </a:defRPr>
            </a:lvl1pPr>
            <a:lvl2pPr lvl="1" rtl="0">
              <a:spcBef>
                <a:spcPts val="0"/>
              </a:spcBef>
              <a:spcAft>
                <a:spcPts val="0"/>
              </a:spcAft>
              <a:buClr>
                <a:schemeClr val="lt1"/>
              </a:buClr>
              <a:buSzPts val="1600"/>
              <a:buNone/>
              <a:defRPr>
                <a:solidFill>
                  <a:schemeClr val="lt1"/>
                </a:solidFill>
              </a:defRPr>
            </a:lvl2pPr>
            <a:lvl3pPr lvl="2" rtl="0">
              <a:spcBef>
                <a:spcPts val="0"/>
              </a:spcBef>
              <a:spcAft>
                <a:spcPts val="0"/>
              </a:spcAft>
              <a:buClr>
                <a:schemeClr val="lt1"/>
              </a:buClr>
              <a:buSzPts val="1600"/>
              <a:buNone/>
              <a:defRPr>
                <a:solidFill>
                  <a:schemeClr val="lt1"/>
                </a:solidFill>
              </a:defRPr>
            </a:lvl3pPr>
            <a:lvl4pPr lvl="3" rtl="0">
              <a:spcBef>
                <a:spcPts val="0"/>
              </a:spcBef>
              <a:spcAft>
                <a:spcPts val="0"/>
              </a:spcAft>
              <a:buClr>
                <a:schemeClr val="lt1"/>
              </a:buClr>
              <a:buSzPts val="1600"/>
              <a:buNone/>
              <a:defRPr>
                <a:solidFill>
                  <a:schemeClr val="lt1"/>
                </a:solidFill>
              </a:defRPr>
            </a:lvl4pPr>
            <a:lvl5pPr lvl="4" rtl="0">
              <a:spcBef>
                <a:spcPts val="0"/>
              </a:spcBef>
              <a:spcAft>
                <a:spcPts val="0"/>
              </a:spcAft>
              <a:buClr>
                <a:schemeClr val="lt1"/>
              </a:buClr>
              <a:buSzPts val="1600"/>
              <a:buNone/>
              <a:defRPr>
                <a:solidFill>
                  <a:schemeClr val="lt1"/>
                </a:solidFill>
              </a:defRPr>
            </a:lvl5pPr>
            <a:lvl6pPr lvl="5" rtl="0">
              <a:spcBef>
                <a:spcPts val="0"/>
              </a:spcBef>
              <a:spcAft>
                <a:spcPts val="0"/>
              </a:spcAft>
              <a:buClr>
                <a:schemeClr val="lt1"/>
              </a:buClr>
              <a:buSzPts val="1600"/>
              <a:buNone/>
              <a:defRPr>
                <a:solidFill>
                  <a:schemeClr val="lt1"/>
                </a:solidFill>
              </a:defRPr>
            </a:lvl6pPr>
            <a:lvl7pPr lvl="6" rtl="0">
              <a:spcBef>
                <a:spcPts val="0"/>
              </a:spcBef>
              <a:spcAft>
                <a:spcPts val="0"/>
              </a:spcAft>
              <a:buClr>
                <a:schemeClr val="lt1"/>
              </a:buClr>
              <a:buSzPts val="1600"/>
              <a:buNone/>
              <a:defRPr>
                <a:solidFill>
                  <a:schemeClr val="lt1"/>
                </a:solidFill>
              </a:defRPr>
            </a:lvl7pPr>
            <a:lvl8pPr lvl="7" rtl="0">
              <a:spcBef>
                <a:spcPts val="0"/>
              </a:spcBef>
              <a:spcAft>
                <a:spcPts val="0"/>
              </a:spcAft>
              <a:buClr>
                <a:schemeClr val="lt1"/>
              </a:buClr>
              <a:buSzPts val="1600"/>
              <a:buNone/>
              <a:defRPr>
                <a:solidFill>
                  <a:schemeClr val="lt1"/>
                </a:solidFill>
              </a:defRPr>
            </a:lvl8pPr>
            <a:lvl9pPr lvl="8" rtl="0">
              <a:spcBef>
                <a:spcPts val="0"/>
              </a:spcBef>
              <a:spcAft>
                <a:spcPts val="0"/>
              </a:spcAft>
              <a:buClr>
                <a:schemeClr val="lt1"/>
              </a:buClr>
              <a:buSzPts val="1600"/>
              <a:buNone/>
              <a:defRPr>
                <a:solidFill>
                  <a:schemeClr val="lt1"/>
                </a:solidFill>
              </a:defRPr>
            </a:lvl9pPr>
          </a:lstStyle>
          <a:p>
            <a:endParaRPr/>
          </a:p>
        </p:txBody>
      </p:sp>
      <p:sp>
        <p:nvSpPr>
          <p:cNvPr id="77" name="Google Shape;77;p13"/>
          <p:cNvSpPr txBox="1">
            <a:spLocks noGrp="1"/>
          </p:cNvSpPr>
          <p:nvPr>
            <p:ph type="subTitle" idx="15"/>
          </p:nvPr>
        </p:nvSpPr>
        <p:spPr>
          <a:xfrm>
            <a:off x="8397600" y="4481400"/>
            <a:ext cx="2834400" cy="6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1pPr>
            <a:lvl2pPr lvl="1"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2pPr>
            <a:lvl3pPr lvl="2"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3pPr>
            <a:lvl4pPr lvl="3"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4pPr>
            <a:lvl5pPr lvl="4"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5pPr>
            <a:lvl6pPr lvl="5"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6pPr>
            <a:lvl7pPr lvl="6"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7pPr>
            <a:lvl8pPr lvl="7"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8pPr>
            <a:lvl9pPr lvl="8" rtl="0">
              <a:spcBef>
                <a:spcPts val="0"/>
              </a:spcBef>
              <a:spcAft>
                <a:spcPts val="0"/>
              </a:spcAft>
              <a:buClr>
                <a:schemeClr val="lt1"/>
              </a:buClr>
              <a:buSzPts val="2100"/>
              <a:buFont typeface="Lexend Exa"/>
              <a:buNone/>
              <a:defRPr sz="2800">
                <a:solidFill>
                  <a:schemeClr val="lt1"/>
                </a:solidFill>
                <a:latin typeface="Lexend Exa"/>
                <a:ea typeface="Lexend Exa"/>
                <a:cs typeface="Lexend Exa"/>
                <a:sym typeface="Lexend Exa"/>
              </a:defRPr>
            </a:lvl9pPr>
          </a:lstStyle>
          <a:p>
            <a:endParaRPr/>
          </a:p>
        </p:txBody>
      </p:sp>
    </p:spTree>
    <p:extLst>
      <p:ext uri="{BB962C8B-B14F-4D97-AF65-F5344CB8AC3E}">
        <p14:creationId xmlns:p14="http://schemas.microsoft.com/office/powerpoint/2010/main" val="175174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2">
  <p:cSld name="Caption 2">
    <p:bg>
      <p:bgPr>
        <a:solidFill>
          <a:schemeClr val="dk1"/>
        </a:solidFill>
        <a:effectLst/>
      </p:bgPr>
    </p:bg>
    <p:spTree>
      <p:nvGrpSpPr>
        <p:cNvPr id="1" name="Shape 189"/>
        <p:cNvGrpSpPr/>
        <p:nvPr/>
      </p:nvGrpSpPr>
      <p:grpSpPr>
        <a:xfrm>
          <a:off x="0" y="0"/>
          <a:ext cx="0" cy="0"/>
          <a:chOff x="0" y="0"/>
          <a:chExt cx="0" cy="0"/>
        </a:xfrm>
      </p:grpSpPr>
      <p:sp>
        <p:nvSpPr>
          <p:cNvPr id="190" name="Google Shape;190;p24"/>
          <p:cNvSpPr/>
          <p:nvPr/>
        </p:nvSpPr>
        <p:spPr>
          <a:xfrm flipH="1">
            <a:off x="7576000" y="-33"/>
            <a:ext cx="461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191" name="Google Shape;191;p24"/>
          <p:cNvPicPr preferRelativeResize="0"/>
          <p:nvPr/>
        </p:nvPicPr>
        <p:blipFill rotWithShape="1">
          <a:blip r:embed="rId2">
            <a:alphaModFix/>
          </a:blip>
          <a:srcRect t="18726" r="88840" b="51954"/>
          <a:stretch/>
        </p:blipFill>
        <p:spPr>
          <a:xfrm flipH="1">
            <a:off x="11501269" y="2423701"/>
            <a:ext cx="690732" cy="2010668"/>
          </a:xfrm>
          <a:prstGeom prst="rect">
            <a:avLst/>
          </a:prstGeom>
          <a:noFill/>
          <a:ln>
            <a:noFill/>
          </a:ln>
        </p:spPr>
      </p:pic>
      <p:sp>
        <p:nvSpPr>
          <p:cNvPr id="192" name="Google Shape;192;p24"/>
          <p:cNvSpPr txBox="1">
            <a:spLocks noGrp="1"/>
          </p:cNvSpPr>
          <p:nvPr>
            <p:ph type="subTitle" idx="1"/>
          </p:nvPr>
        </p:nvSpPr>
        <p:spPr>
          <a:xfrm>
            <a:off x="7806967" y="1919900"/>
            <a:ext cx="3425200" cy="309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2500"/>
              <a:buFont typeface="Lexend Exa"/>
              <a:buNone/>
              <a:defRPr sz="3333">
                <a:solidFill>
                  <a:schemeClr val="lt1"/>
                </a:solidFill>
                <a:latin typeface="Lexend Exa"/>
                <a:ea typeface="Lexend Exa"/>
                <a:cs typeface="Lexend Exa"/>
                <a:sym typeface="Lexend Exa"/>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612474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08"/>
        <p:cNvGrpSpPr/>
        <p:nvPr/>
      </p:nvGrpSpPr>
      <p:grpSpPr>
        <a:xfrm>
          <a:off x="0" y="0"/>
          <a:ext cx="0" cy="0"/>
          <a:chOff x="0" y="0"/>
          <a:chExt cx="0" cy="0"/>
        </a:xfrm>
      </p:grpSpPr>
      <p:pic>
        <p:nvPicPr>
          <p:cNvPr id="209" name="Google Shape;209;p27"/>
          <p:cNvPicPr preferRelativeResize="0"/>
          <p:nvPr/>
        </p:nvPicPr>
        <p:blipFill rotWithShape="1">
          <a:blip r:embed="rId2">
            <a:alphaModFix/>
          </a:blip>
          <a:srcRect l="18172" r="42243" b="39975"/>
          <a:stretch/>
        </p:blipFill>
        <p:spPr>
          <a:xfrm>
            <a:off x="9742048" y="1"/>
            <a:ext cx="2449968" cy="4116399"/>
          </a:xfrm>
          <a:prstGeom prst="rect">
            <a:avLst/>
          </a:prstGeom>
          <a:noFill/>
          <a:ln>
            <a:noFill/>
          </a:ln>
        </p:spPr>
      </p:pic>
    </p:spTree>
    <p:extLst>
      <p:ext uri="{BB962C8B-B14F-4D97-AF65-F5344CB8AC3E}">
        <p14:creationId xmlns:p14="http://schemas.microsoft.com/office/powerpoint/2010/main" val="4133642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1"/>
        </a:solidFill>
        <a:effectLst/>
      </p:bgPr>
    </p:bg>
    <p:spTree>
      <p:nvGrpSpPr>
        <p:cNvPr id="1" name="Shape 210"/>
        <p:cNvGrpSpPr/>
        <p:nvPr/>
      </p:nvGrpSpPr>
      <p:grpSpPr>
        <a:xfrm>
          <a:off x="0" y="0"/>
          <a:ext cx="0" cy="0"/>
          <a:chOff x="0" y="0"/>
          <a:chExt cx="0" cy="0"/>
        </a:xfrm>
      </p:grpSpPr>
      <p:pic>
        <p:nvPicPr>
          <p:cNvPr id="211" name="Google Shape;211;p28"/>
          <p:cNvPicPr preferRelativeResize="0"/>
          <p:nvPr/>
        </p:nvPicPr>
        <p:blipFill rotWithShape="1">
          <a:blip r:embed="rId2">
            <a:alphaModFix/>
          </a:blip>
          <a:srcRect r="84489"/>
          <a:stretch/>
        </p:blipFill>
        <p:spPr>
          <a:xfrm>
            <a:off x="11231991" y="1"/>
            <a:ext cx="959999" cy="6858001"/>
          </a:xfrm>
          <a:prstGeom prst="rect">
            <a:avLst/>
          </a:prstGeom>
          <a:noFill/>
          <a:ln>
            <a:noFill/>
          </a:ln>
        </p:spPr>
      </p:pic>
    </p:spTree>
    <p:extLst>
      <p:ext uri="{BB962C8B-B14F-4D97-AF65-F5344CB8AC3E}">
        <p14:creationId xmlns:p14="http://schemas.microsoft.com/office/powerpoint/2010/main" val="94491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960000" y="515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16"/>
          <p:cNvSpPr txBox="1">
            <a:spLocks noGrp="1"/>
          </p:cNvSpPr>
          <p:nvPr>
            <p:ph type="subTitle" idx="1"/>
          </p:nvPr>
        </p:nvSpPr>
        <p:spPr>
          <a:xfrm>
            <a:off x="960000" y="4607901"/>
            <a:ext cx="2910000" cy="8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0" name="Google Shape;90;p16"/>
          <p:cNvSpPr txBox="1">
            <a:spLocks noGrp="1"/>
          </p:cNvSpPr>
          <p:nvPr>
            <p:ph type="subTitle" idx="2"/>
          </p:nvPr>
        </p:nvSpPr>
        <p:spPr>
          <a:xfrm>
            <a:off x="1045200" y="3842200"/>
            <a:ext cx="2739600" cy="4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Font typeface="Lexend Exa"/>
              <a:buNone/>
              <a:defRPr sz="2800">
                <a:latin typeface="Lexend Exa"/>
                <a:ea typeface="Lexend Exa"/>
                <a:cs typeface="Lexend Exa"/>
                <a:sym typeface="Lexend Exa"/>
              </a:defRPr>
            </a:lvl1pPr>
            <a:lvl2pPr lvl="1" algn="ctr" rtl="0">
              <a:spcBef>
                <a:spcPts val="0"/>
              </a:spcBef>
              <a:spcAft>
                <a:spcPts val="0"/>
              </a:spcAft>
              <a:buSzPts val="2100"/>
              <a:buFont typeface="Lexend Exa"/>
              <a:buNone/>
              <a:defRPr sz="2800">
                <a:latin typeface="Lexend Exa"/>
                <a:ea typeface="Lexend Exa"/>
                <a:cs typeface="Lexend Exa"/>
                <a:sym typeface="Lexend Exa"/>
              </a:defRPr>
            </a:lvl2pPr>
            <a:lvl3pPr lvl="2" algn="ctr" rtl="0">
              <a:spcBef>
                <a:spcPts val="0"/>
              </a:spcBef>
              <a:spcAft>
                <a:spcPts val="0"/>
              </a:spcAft>
              <a:buSzPts val="2100"/>
              <a:buFont typeface="Lexend Exa"/>
              <a:buNone/>
              <a:defRPr sz="2800">
                <a:latin typeface="Lexend Exa"/>
                <a:ea typeface="Lexend Exa"/>
                <a:cs typeface="Lexend Exa"/>
                <a:sym typeface="Lexend Exa"/>
              </a:defRPr>
            </a:lvl3pPr>
            <a:lvl4pPr lvl="3" algn="ctr" rtl="0">
              <a:spcBef>
                <a:spcPts val="0"/>
              </a:spcBef>
              <a:spcAft>
                <a:spcPts val="0"/>
              </a:spcAft>
              <a:buSzPts val="2100"/>
              <a:buFont typeface="Lexend Exa"/>
              <a:buNone/>
              <a:defRPr sz="2800">
                <a:latin typeface="Lexend Exa"/>
                <a:ea typeface="Lexend Exa"/>
                <a:cs typeface="Lexend Exa"/>
                <a:sym typeface="Lexend Exa"/>
              </a:defRPr>
            </a:lvl4pPr>
            <a:lvl5pPr lvl="4" algn="ctr" rtl="0">
              <a:spcBef>
                <a:spcPts val="0"/>
              </a:spcBef>
              <a:spcAft>
                <a:spcPts val="0"/>
              </a:spcAft>
              <a:buSzPts val="2100"/>
              <a:buFont typeface="Lexend Exa"/>
              <a:buNone/>
              <a:defRPr sz="2800">
                <a:latin typeface="Lexend Exa"/>
                <a:ea typeface="Lexend Exa"/>
                <a:cs typeface="Lexend Exa"/>
                <a:sym typeface="Lexend Exa"/>
              </a:defRPr>
            </a:lvl5pPr>
            <a:lvl6pPr lvl="5" algn="ctr" rtl="0">
              <a:spcBef>
                <a:spcPts val="0"/>
              </a:spcBef>
              <a:spcAft>
                <a:spcPts val="0"/>
              </a:spcAft>
              <a:buSzPts val="2100"/>
              <a:buFont typeface="Lexend Exa"/>
              <a:buNone/>
              <a:defRPr sz="2800">
                <a:latin typeface="Lexend Exa"/>
                <a:ea typeface="Lexend Exa"/>
                <a:cs typeface="Lexend Exa"/>
                <a:sym typeface="Lexend Exa"/>
              </a:defRPr>
            </a:lvl6pPr>
            <a:lvl7pPr lvl="6" algn="ctr" rtl="0">
              <a:spcBef>
                <a:spcPts val="0"/>
              </a:spcBef>
              <a:spcAft>
                <a:spcPts val="0"/>
              </a:spcAft>
              <a:buSzPts val="2100"/>
              <a:buFont typeface="Lexend Exa"/>
              <a:buNone/>
              <a:defRPr sz="2800">
                <a:latin typeface="Lexend Exa"/>
                <a:ea typeface="Lexend Exa"/>
                <a:cs typeface="Lexend Exa"/>
                <a:sym typeface="Lexend Exa"/>
              </a:defRPr>
            </a:lvl7pPr>
            <a:lvl8pPr lvl="7" algn="ctr" rtl="0">
              <a:spcBef>
                <a:spcPts val="0"/>
              </a:spcBef>
              <a:spcAft>
                <a:spcPts val="0"/>
              </a:spcAft>
              <a:buSzPts val="2100"/>
              <a:buFont typeface="Lexend Exa"/>
              <a:buNone/>
              <a:defRPr sz="2800">
                <a:latin typeface="Lexend Exa"/>
                <a:ea typeface="Lexend Exa"/>
                <a:cs typeface="Lexend Exa"/>
                <a:sym typeface="Lexend Exa"/>
              </a:defRPr>
            </a:lvl8pPr>
            <a:lvl9pPr lvl="8" algn="ctr" rtl="0">
              <a:spcBef>
                <a:spcPts val="0"/>
              </a:spcBef>
              <a:spcAft>
                <a:spcPts val="0"/>
              </a:spcAft>
              <a:buSzPts val="2100"/>
              <a:buFont typeface="Lexend Exa"/>
              <a:buNone/>
              <a:defRPr sz="2800">
                <a:latin typeface="Lexend Exa"/>
                <a:ea typeface="Lexend Exa"/>
                <a:cs typeface="Lexend Exa"/>
                <a:sym typeface="Lexend Exa"/>
              </a:defRPr>
            </a:lvl9pPr>
          </a:lstStyle>
          <a:p>
            <a:endParaRPr/>
          </a:p>
        </p:txBody>
      </p:sp>
      <p:pic>
        <p:nvPicPr>
          <p:cNvPr id="91" name="Google Shape;91;p16"/>
          <p:cNvPicPr preferRelativeResize="0"/>
          <p:nvPr/>
        </p:nvPicPr>
        <p:blipFill rotWithShape="1">
          <a:blip r:embed="rId2">
            <a:alphaModFix/>
          </a:blip>
          <a:srcRect l="18172" t="45862" r="70667" b="37678"/>
          <a:stretch/>
        </p:blipFill>
        <p:spPr>
          <a:xfrm>
            <a:off x="1" y="1"/>
            <a:ext cx="690732" cy="1128799"/>
          </a:xfrm>
          <a:prstGeom prst="rect">
            <a:avLst/>
          </a:prstGeom>
          <a:noFill/>
          <a:ln>
            <a:noFill/>
          </a:ln>
        </p:spPr>
      </p:pic>
      <p:sp>
        <p:nvSpPr>
          <p:cNvPr id="92" name="Google Shape;92;p16"/>
          <p:cNvSpPr txBox="1">
            <a:spLocks noGrp="1"/>
          </p:cNvSpPr>
          <p:nvPr>
            <p:ph type="subTitle" idx="3"/>
          </p:nvPr>
        </p:nvSpPr>
        <p:spPr>
          <a:xfrm>
            <a:off x="4641037" y="4607901"/>
            <a:ext cx="2910000" cy="8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3" name="Google Shape;93;p16"/>
          <p:cNvSpPr txBox="1">
            <a:spLocks noGrp="1"/>
          </p:cNvSpPr>
          <p:nvPr>
            <p:ph type="subTitle" idx="4"/>
          </p:nvPr>
        </p:nvSpPr>
        <p:spPr>
          <a:xfrm>
            <a:off x="4726240" y="3842200"/>
            <a:ext cx="2739600" cy="4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Font typeface="Lexend Exa"/>
              <a:buNone/>
              <a:defRPr sz="2800">
                <a:latin typeface="Lexend Exa"/>
                <a:ea typeface="Lexend Exa"/>
                <a:cs typeface="Lexend Exa"/>
                <a:sym typeface="Lexend Exa"/>
              </a:defRPr>
            </a:lvl1pPr>
            <a:lvl2pPr lvl="1" algn="ctr" rtl="0">
              <a:spcBef>
                <a:spcPts val="0"/>
              </a:spcBef>
              <a:spcAft>
                <a:spcPts val="0"/>
              </a:spcAft>
              <a:buSzPts val="2100"/>
              <a:buFont typeface="Lexend Exa"/>
              <a:buNone/>
              <a:defRPr sz="2800">
                <a:latin typeface="Lexend Exa"/>
                <a:ea typeface="Lexend Exa"/>
                <a:cs typeface="Lexend Exa"/>
                <a:sym typeface="Lexend Exa"/>
              </a:defRPr>
            </a:lvl2pPr>
            <a:lvl3pPr lvl="2" algn="ctr" rtl="0">
              <a:spcBef>
                <a:spcPts val="0"/>
              </a:spcBef>
              <a:spcAft>
                <a:spcPts val="0"/>
              </a:spcAft>
              <a:buSzPts val="2100"/>
              <a:buFont typeface="Lexend Exa"/>
              <a:buNone/>
              <a:defRPr sz="2800">
                <a:latin typeface="Lexend Exa"/>
                <a:ea typeface="Lexend Exa"/>
                <a:cs typeface="Lexend Exa"/>
                <a:sym typeface="Lexend Exa"/>
              </a:defRPr>
            </a:lvl3pPr>
            <a:lvl4pPr lvl="3" algn="ctr" rtl="0">
              <a:spcBef>
                <a:spcPts val="0"/>
              </a:spcBef>
              <a:spcAft>
                <a:spcPts val="0"/>
              </a:spcAft>
              <a:buSzPts val="2100"/>
              <a:buFont typeface="Lexend Exa"/>
              <a:buNone/>
              <a:defRPr sz="2800">
                <a:latin typeface="Lexend Exa"/>
                <a:ea typeface="Lexend Exa"/>
                <a:cs typeface="Lexend Exa"/>
                <a:sym typeface="Lexend Exa"/>
              </a:defRPr>
            </a:lvl4pPr>
            <a:lvl5pPr lvl="4" algn="ctr" rtl="0">
              <a:spcBef>
                <a:spcPts val="0"/>
              </a:spcBef>
              <a:spcAft>
                <a:spcPts val="0"/>
              </a:spcAft>
              <a:buSzPts val="2100"/>
              <a:buFont typeface="Lexend Exa"/>
              <a:buNone/>
              <a:defRPr sz="2800">
                <a:latin typeface="Lexend Exa"/>
                <a:ea typeface="Lexend Exa"/>
                <a:cs typeface="Lexend Exa"/>
                <a:sym typeface="Lexend Exa"/>
              </a:defRPr>
            </a:lvl5pPr>
            <a:lvl6pPr lvl="5" algn="ctr" rtl="0">
              <a:spcBef>
                <a:spcPts val="0"/>
              </a:spcBef>
              <a:spcAft>
                <a:spcPts val="0"/>
              </a:spcAft>
              <a:buSzPts val="2100"/>
              <a:buFont typeface="Lexend Exa"/>
              <a:buNone/>
              <a:defRPr sz="2800">
                <a:latin typeface="Lexend Exa"/>
                <a:ea typeface="Lexend Exa"/>
                <a:cs typeface="Lexend Exa"/>
                <a:sym typeface="Lexend Exa"/>
              </a:defRPr>
            </a:lvl6pPr>
            <a:lvl7pPr lvl="6" algn="ctr" rtl="0">
              <a:spcBef>
                <a:spcPts val="0"/>
              </a:spcBef>
              <a:spcAft>
                <a:spcPts val="0"/>
              </a:spcAft>
              <a:buSzPts val="2100"/>
              <a:buFont typeface="Lexend Exa"/>
              <a:buNone/>
              <a:defRPr sz="2800">
                <a:latin typeface="Lexend Exa"/>
                <a:ea typeface="Lexend Exa"/>
                <a:cs typeface="Lexend Exa"/>
                <a:sym typeface="Lexend Exa"/>
              </a:defRPr>
            </a:lvl7pPr>
            <a:lvl8pPr lvl="7" algn="ctr" rtl="0">
              <a:spcBef>
                <a:spcPts val="0"/>
              </a:spcBef>
              <a:spcAft>
                <a:spcPts val="0"/>
              </a:spcAft>
              <a:buSzPts val="2100"/>
              <a:buFont typeface="Lexend Exa"/>
              <a:buNone/>
              <a:defRPr sz="2800">
                <a:latin typeface="Lexend Exa"/>
                <a:ea typeface="Lexend Exa"/>
                <a:cs typeface="Lexend Exa"/>
                <a:sym typeface="Lexend Exa"/>
              </a:defRPr>
            </a:lvl8pPr>
            <a:lvl9pPr lvl="8" algn="ctr" rtl="0">
              <a:spcBef>
                <a:spcPts val="0"/>
              </a:spcBef>
              <a:spcAft>
                <a:spcPts val="0"/>
              </a:spcAft>
              <a:buSzPts val="2100"/>
              <a:buFont typeface="Lexend Exa"/>
              <a:buNone/>
              <a:defRPr sz="2800">
                <a:latin typeface="Lexend Exa"/>
                <a:ea typeface="Lexend Exa"/>
                <a:cs typeface="Lexend Exa"/>
                <a:sym typeface="Lexend Exa"/>
              </a:defRPr>
            </a:lvl9pPr>
          </a:lstStyle>
          <a:p>
            <a:endParaRPr/>
          </a:p>
        </p:txBody>
      </p:sp>
      <p:sp>
        <p:nvSpPr>
          <p:cNvPr id="94" name="Google Shape;94;p16"/>
          <p:cNvSpPr txBox="1">
            <a:spLocks noGrp="1"/>
          </p:cNvSpPr>
          <p:nvPr>
            <p:ph type="subTitle" idx="5"/>
          </p:nvPr>
        </p:nvSpPr>
        <p:spPr>
          <a:xfrm>
            <a:off x="8322061" y="4607901"/>
            <a:ext cx="2910000" cy="8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16"/>
          <p:cNvSpPr txBox="1">
            <a:spLocks noGrp="1"/>
          </p:cNvSpPr>
          <p:nvPr>
            <p:ph type="subTitle" idx="6"/>
          </p:nvPr>
        </p:nvSpPr>
        <p:spPr>
          <a:xfrm>
            <a:off x="8407265" y="3842200"/>
            <a:ext cx="2739600" cy="4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Font typeface="Lexend Exa"/>
              <a:buNone/>
              <a:defRPr sz="2800">
                <a:latin typeface="Lexend Exa"/>
                <a:ea typeface="Lexend Exa"/>
                <a:cs typeface="Lexend Exa"/>
                <a:sym typeface="Lexend Exa"/>
              </a:defRPr>
            </a:lvl1pPr>
            <a:lvl2pPr lvl="1" algn="ctr" rtl="0">
              <a:spcBef>
                <a:spcPts val="0"/>
              </a:spcBef>
              <a:spcAft>
                <a:spcPts val="0"/>
              </a:spcAft>
              <a:buSzPts val="2100"/>
              <a:buFont typeface="Lexend Exa"/>
              <a:buNone/>
              <a:defRPr sz="2800">
                <a:latin typeface="Lexend Exa"/>
                <a:ea typeface="Lexend Exa"/>
                <a:cs typeface="Lexend Exa"/>
                <a:sym typeface="Lexend Exa"/>
              </a:defRPr>
            </a:lvl2pPr>
            <a:lvl3pPr lvl="2" algn="ctr" rtl="0">
              <a:spcBef>
                <a:spcPts val="0"/>
              </a:spcBef>
              <a:spcAft>
                <a:spcPts val="0"/>
              </a:spcAft>
              <a:buSzPts val="2100"/>
              <a:buFont typeface="Lexend Exa"/>
              <a:buNone/>
              <a:defRPr sz="2800">
                <a:latin typeface="Lexend Exa"/>
                <a:ea typeface="Lexend Exa"/>
                <a:cs typeface="Lexend Exa"/>
                <a:sym typeface="Lexend Exa"/>
              </a:defRPr>
            </a:lvl3pPr>
            <a:lvl4pPr lvl="3" algn="ctr" rtl="0">
              <a:spcBef>
                <a:spcPts val="0"/>
              </a:spcBef>
              <a:spcAft>
                <a:spcPts val="0"/>
              </a:spcAft>
              <a:buSzPts val="2100"/>
              <a:buFont typeface="Lexend Exa"/>
              <a:buNone/>
              <a:defRPr sz="2800">
                <a:latin typeface="Lexend Exa"/>
                <a:ea typeface="Lexend Exa"/>
                <a:cs typeface="Lexend Exa"/>
                <a:sym typeface="Lexend Exa"/>
              </a:defRPr>
            </a:lvl4pPr>
            <a:lvl5pPr lvl="4" algn="ctr" rtl="0">
              <a:spcBef>
                <a:spcPts val="0"/>
              </a:spcBef>
              <a:spcAft>
                <a:spcPts val="0"/>
              </a:spcAft>
              <a:buSzPts val="2100"/>
              <a:buFont typeface="Lexend Exa"/>
              <a:buNone/>
              <a:defRPr sz="2800">
                <a:latin typeface="Lexend Exa"/>
                <a:ea typeface="Lexend Exa"/>
                <a:cs typeface="Lexend Exa"/>
                <a:sym typeface="Lexend Exa"/>
              </a:defRPr>
            </a:lvl5pPr>
            <a:lvl6pPr lvl="5" algn="ctr" rtl="0">
              <a:spcBef>
                <a:spcPts val="0"/>
              </a:spcBef>
              <a:spcAft>
                <a:spcPts val="0"/>
              </a:spcAft>
              <a:buSzPts val="2100"/>
              <a:buFont typeface="Lexend Exa"/>
              <a:buNone/>
              <a:defRPr sz="2800">
                <a:latin typeface="Lexend Exa"/>
                <a:ea typeface="Lexend Exa"/>
                <a:cs typeface="Lexend Exa"/>
                <a:sym typeface="Lexend Exa"/>
              </a:defRPr>
            </a:lvl6pPr>
            <a:lvl7pPr lvl="6" algn="ctr" rtl="0">
              <a:spcBef>
                <a:spcPts val="0"/>
              </a:spcBef>
              <a:spcAft>
                <a:spcPts val="0"/>
              </a:spcAft>
              <a:buSzPts val="2100"/>
              <a:buFont typeface="Lexend Exa"/>
              <a:buNone/>
              <a:defRPr sz="2800">
                <a:latin typeface="Lexend Exa"/>
                <a:ea typeface="Lexend Exa"/>
                <a:cs typeface="Lexend Exa"/>
                <a:sym typeface="Lexend Exa"/>
              </a:defRPr>
            </a:lvl7pPr>
            <a:lvl8pPr lvl="7" algn="ctr" rtl="0">
              <a:spcBef>
                <a:spcPts val="0"/>
              </a:spcBef>
              <a:spcAft>
                <a:spcPts val="0"/>
              </a:spcAft>
              <a:buSzPts val="2100"/>
              <a:buFont typeface="Lexend Exa"/>
              <a:buNone/>
              <a:defRPr sz="2800">
                <a:latin typeface="Lexend Exa"/>
                <a:ea typeface="Lexend Exa"/>
                <a:cs typeface="Lexend Exa"/>
                <a:sym typeface="Lexend Exa"/>
              </a:defRPr>
            </a:lvl8pPr>
            <a:lvl9pPr lvl="8" algn="ctr" rtl="0">
              <a:spcBef>
                <a:spcPts val="0"/>
              </a:spcBef>
              <a:spcAft>
                <a:spcPts val="0"/>
              </a:spcAft>
              <a:buSzPts val="2100"/>
              <a:buFont typeface="Lexend Exa"/>
              <a:buNone/>
              <a:defRPr sz="2800">
                <a:latin typeface="Lexend Exa"/>
                <a:ea typeface="Lexend Exa"/>
                <a:cs typeface="Lexend Exa"/>
                <a:sym typeface="Lexend Exa"/>
              </a:defRPr>
            </a:lvl9pPr>
          </a:lstStyle>
          <a:p>
            <a:endParaRPr/>
          </a:p>
        </p:txBody>
      </p:sp>
      <p:sp>
        <p:nvSpPr>
          <p:cNvPr id="96" name="Google Shape;96;p16"/>
          <p:cNvSpPr/>
          <p:nvPr/>
        </p:nvSpPr>
        <p:spPr>
          <a:xfrm rot="10800000">
            <a:off x="423333" y="6061184"/>
            <a:ext cx="104400" cy="10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7" name="Google Shape;97;p16"/>
          <p:cNvSpPr/>
          <p:nvPr/>
        </p:nvSpPr>
        <p:spPr>
          <a:xfrm rot="10800000">
            <a:off x="423333" y="5682384"/>
            <a:ext cx="104400" cy="10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8" name="Google Shape;98;p16"/>
          <p:cNvSpPr/>
          <p:nvPr/>
        </p:nvSpPr>
        <p:spPr>
          <a:xfrm rot="10800000">
            <a:off x="423333" y="5303584"/>
            <a:ext cx="104400" cy="10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99" name="Google Shape;99;p16"/>
          <p:cNvSpPr/>
          <p:nvPr/>
        </p:nvSpPr>
        <p:spPr>
          <a:xfrm rot="10800000">
            <a:off x="423333" y="6439984"/>
            <a:ext cx="104400" cy="10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0" name="Google Shape;100;p16"/>
          <p:cNvSpPr/>
          <p:nvPr/>
        </p:nvSpPr>
        <p:spPr>
          <a:xfrm>
            <a:off x="10369788" y="-259600"/>
            <a:ext cx="2312800" cy="23128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1" name="Google Shape;101;p16"/>
          <p:cNvSpPr/>
          <p:nvPr/>
        </p:nvSpPr>
        <p:spPr>
          <a:xfrm>
            <a:off x="9863533" y="370861"/>
            <a:ext cx="1128800" cy="1128800"/>
          </a:xfrm>
          <a:prstGeom prst="ellipse">
            <a:avLst/>
          </a:prstGeom>
          <a:no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05749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15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exend Exa"/>
              <a:buNone/>
              <a:defRPr sz="2800">
                <a:solidFill>
                  <a:schemeClr val="dk1"/>
                </a:solidFill>
                <a:latin typeface="Lexend Exa"/>
                <a:ea typeface="Lexend Exa"/>
                <a:cs typeface="Lexend Exa"/>
                <a:sym typeface="Lexend Exa"/>
              </a:defRPr>
            </a:lvl1pPr>
            <a:lvl2pPr lvl="1">
              <a:spcBef>
                <a:spcPts val="0"/>
              </a:spcBef>
              <a:spcAft>
                <a:spcPts val="0"/>
              </a:spcAft>
              <a:buClr>
                <a:schemeClr val="dk1"/>
              </a:buClr>
              <a:buSzPts val="2800"/>
              <a:buFont typeface="Lexend Exa"/>
              <a:buNone/>
              <a:defRPr sz="2800">
                <a:solidFill>
                  <a:schemeClr val="dk1"/>
                </a:solidFill>
                <a:latin typeface="Lexend Exa"/>
                <a:ea typeface="Lexend Exa"/>
                <a:cs typeface="Lexend Exa"/>
                <a:sym typeface="Lexend Exa"/>
              </a:defRPr>
            </a:lvl2pPr>
            <a:lvl3pPr lvl="2">
              <a:spcBef>
                <a:spcPts val="0"/>
              </a:spcBef>
              <a:spcAft>
                <a:spcPts val="0"/>
              </a:spcAft>
              <a:buClr>
                <a:schemeClr val="dk1"/>
              </a:buClr>
              <a:buSzPts val="2800"/>
              <a:buFont typeface="Lexend Exa"/>
              <a:buNone/>
              <a:defRPr sz="2800">
                <a:solidFill>
                  <a:schemeClr val="dk1"/>
                </a:solidFill>
                <a:latin typeface="Lexend Exa"/>
                <a:ea typeface="Lexend Exa"/>
                <a:cs typeface="Lexend Exa"/>
                <a:sym typeface="Lexend Exa"/>
              </a:defRPr>
            </a:lvl3pPr>
            <a:lvl4pPr lvl="3">
              <a:spcBef>
                <a:spcPts val="0"/>
              </a:spcBef>
              <a:spcAft>
                <a:spcPts val="0"/>
              </a:spcAft>
              <a:buClr>
                <a:schemeClr val="dk1"/>
              </a:buClr>
              <a:buSzPts val="2800"/>
              <a:buFont typeface="Lexend Exa"/>
              <a:buNone/>
              <a:defRPr sz="2800">
                <a:solidFill>
                  <a:schemeClr val="dk1"/>
                </a:solidFill>
                <a:latin typeface="Lexend Exa"/>
                <a:ea typeface="Lexend Exa"/>
                <a:cs typeface="Lexend Exa"/>
                <a:sym typeface="Lexend Exa"/>
              </a:defRPr>
            </a:lvl4pPr>
            <a:lvl5pPr lvl="4">
              <a:spcBef>
                <a:spcPts val="0"/>
              </a:spcBef>
              <a:spcAft>
                <a:spcPts val="0"/>
              </a:spcAft>
              <a:buClr>
                <a:schemeClr val="dk1"/>
              </a:buClr>
              <a:buSzPts val="2800"/>
              <a:buFont typeface="Lexend Exa"/>
              <a:buNone/>
              <a:defRPr sz="2800">
                <a:solidFill>
                  <a:schemeClr val="dk1"/>
                </a:solidFill>
                <a:latin typeface="Lexend Exa"/>
                <a:ea typeface="Lexend Exa"/>
                <a:cs typeface="Lexend Exa"/>
                <a:sym typeface="Lexend Exa"/>
              </a:defRPr>
            </a:lvl5pPr>
            <a:lvl6pPr lvl="5">
              <a:spcBef>
                <a:spcPts val="0"/>
              </a:spcBef>
              <a:spcAft>
                <a:spcPts val="0"/>
              </a:spcAft>
              <a:buClr>
                <a:schemeClr val="dk1"/>
              </a:buClr>
              <a:buSzPts val="2800"/>
              <a:buFont typeface="Lexend Exa"/>
              <a:buNone/>
              <a:defRPr sz="2800">
                <a:solidFill>
                  <a:schemeClr val="dk1"/>
                </a:solidFill>
                <a:latin typeface="Lexend Exa"/>
                <a:ea typeface="Lexend Exa"/>
                <a:cs typeface="Lexend Exa"/>
                <a:sym typeface="Lexend Exa"/>
              </a:defRPr>
            </a:lvl6pPr>
            <a:lvl7pPr lvl="6">
              <a:spcBef>
                <a:spcPts val="0"/>
              </a:spcBef>
              <a:spcAft>
                <a:spcPts val="0"/>
              </a:spcAft>
              <a:buClr>
                <a:schemeClr val="dk1"/>
              </a:buClr>
              <a:buSzPts val="2800"/>
              <a:buFont typeface="Lexend Exa"/>
              <a:buNone/>
              <a:defRPr sz="2800">
                <a:solidFill>
                  <a:schemeClr val="dk1"/>
                </a:solidFill>
                <a:latin typeface="Lexend Exa"/>
                <a:ea typeface="Lexend Exa"/>
                <a:cs typeface="Lexend Exa"/>
                <a:sym typeface="Lexend Exa"/>
              </a:defRPr>
            </a:lvl7pPr>
            <a:lvl8pPr lvl="7">
              <a:spcBef>
                <a:spcPts val="0"/>
              </a:spcBef>
              <a:spcAft>
                <a:spcPts val="0"/>
              </a:spcAft>
              <a:buClr>
                <a:schemeClr val="dk1"/>
              </a:buClr>
              <a:buSzPts val="2800"/>
              <a:buFont typeface="Lexend Exa"/>
              <a:buNone/>
              <a:defRPr sz="2800">
                <a:solidFill>
                  <a:schemeClr val="dk1"/>
                </a:solidFill>
                <a:latin typeface="Lexend Exa"/>
                <a:ea typeface="Lexend Exa"/>
                <a:cs typeface="Lexend Exa"/>
                <a:sym typeface="Lexend Exa"/>
              </a:defRPr>
            </a:lvl8pPr>
            <a:lvl9pPr lvl="8">
              <a:spcBef>
                <a:spcPts val="0"/>
              </a:spcBef>
              <a:spcAft>
                <a:spcPts val="0"/>
              </a:spcAft>
              <a:buClr>
                <a:schemeClr val="dk1"/>
              </a:buClr>
              <a:buSzPts val="2800"/>
              <a:buFont typeface="Lexend Exa"/>
              <a:buNone/>
              <a:defRPr sz="2800">
                <a:solidFill>
                  <a:schemeClr val="dk1"/>
                </a:solidFill>
                <a:latin typeface="Lexend Exa"/>
                <a:ea typeface="Lexend Exa"/>
                <a:cs typeface="Lexend Exa"/>
                <a:sym typeface="Lexend Exa"/>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1pPr>
            <a:lvl2pPr marL="914400" lvl="1"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2pPr>
            <a:lvl3pPr marL="1371600" lvl="2"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3pPr>
            <a:lvl4pPr marL="1828800" lvl="3"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4pPr>
            <a:lvl5pPr marL="2286000" lvl="4"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5pPr>
            <a:lvl6pPr marL="2743200" lvl="5"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6pPr>
            <a:lvl7pPr marL="3200400" lvl="6"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7pPr>
            <a:lvl8pPr marL="3657600" lvl="7"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8pPr>
            <a:lvl9pPr marL="4114800" lvl="8" indent="-330200">
              <a:lnSpc>
                <a:spcPct val="100000"/>
              </a:lnSpc>
              <a:spcBef>
                <a:spcPts val="0"/>
              </a:spcBef>
              <a:spcAft>
                <a:spcPts val="0"/>
              </a:spcAft>
              <a:buClr>
                <a:schemeClr val="dk1"/>
              </a:buClr>
              <a:buSzPts val="1600"/>
              <a:buFont typeface="Hind Siliguri"/>
              <a:buChar char="■"/>
              <a:defRPr sz="1600">
                <a:solidFill>
                  <a:schemeClr val="dk1"/>
                </a:solidFill>
                <a:latin typeface="Hind Siliguri"/>
                <a:ea typeface="Hind Siliguri"/>
                <a:cs typeface="Hind Siliguri"/>
                <a:sym typeface="Hind Siliguri"/>
              </a:defRPr>
            </a:lvl9pPr>
          </a:lstStyle>
          <a:p>
            <a:endParaRPr/>
          </a:p>
        </p:txBody>
      </p:sp>
    </p:spTree>
    <p:extLst>
      <p:ext uri="{BB962C8B-B14F-4D97-AF65-F5344CB8AC3E}">
        <p14:creationId xmlns:p14="http://schemas.microsoft.com/office/powerpoint/2010/main" val="934523939"/>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5" r:id="rId3"/>
    <p:sldLayoutId id="2147483668" r:id="rId4"/>
    <p:sldLayoutId id="2147483671" r:id="rId5"/>
    <p:sldLayoutId id="2147483680" r:id="rId6"/>
    <p:sldLayoutId id="2147483683" r:id="rId7"/>
    <p:sldLayoutId id="2147483684" r:id="rId8"/>
    <p:sldLayoutId id="214748368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hyperlink" Target="https://hokusai-kan.com/"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9.xml"/><Relationship Id="rId5" Type="http://schemas.openxmlformats.org/officeDocument/2006/relationships/image" Target="../media/image59.jpeg"/><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9.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hyperlink" Target="https://kojuen.webu.jp/" TargetMode="Externa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9.xml"/><Relationship Id="rId5" Type="http://schemas.openxmlformats.org/officeDocument/2006/relationships/image" Target="../media/image89.jpeg"/><Relationship Id="rId4" Type="http://schemas.openxmlformats.org/officeDocument/2006/relationships/image" Target="../media/image88.png"/></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1"/>
          <p:cNvSpPr/>
          <p:nvPr/>
        </p:nvSpPr>
        <p:spPr>
          <a:xfrm>
            <a:off x="6303067" y="2742933"/>
            <a:ext cx="4778400" cy="927600"/>
          </a:xfrm>
          <a:prstGeom prst="rect">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21" name="Google Shape;221;p31"/>
          <p:cNvSpPr txBox="1">
            <a:spLocks noGrp="1"/>
          </p:cNvSpPr>
          <p:nvPr>
            <p:ph type="ctrTitle"/>
          </p:nvPr>
        </p:nvSpPr>
        <p:spPr>
          <a:xfrm>
            <a:off x="6228467" y="1283567"/>
            <a:ext cx="4895200" cy="2554400"/>
          </a:xfrm>
          <a:prstGeom prst="rect">
            <a:avLst/>
          </a:prstGeom>
        </p:spPr>
        <p:txBody>
          <a:bodyPr spcFirstLastPara="1" wrap="square" lIns="121900" tIns="121900" rIns="121900" bIns="121900" anchor="b" anchorCtr="0">
            <a:noAutofit/>
          </a:bodyPr>
          <a:lstStyle/>
          <a:p>
            <a:r>
              <a:rPr lang="en" sz="6133" dirty="0">
                <a:solidFill>
                  <a:schemeClr val="accent1"/>
                </a:solidFill>
              </a:rPr>
              <a:t>JAPAN</a:t>
            </a:r>
            <a:br>
              <a:rPr lang="en" sz="6133" dirty="0">
                <a:solidFill>
                  <a:schemeClr val="dk2"/>
                </a:solidFill>
              </a:rPr>
            </a:br>
            <a:r>
              <a:rPr lang="en" sz="6133" dirty="0">
                <a:solidFill>
                  <a:schemeClr val="dk2"/>
                </a:solidFill>
              </a:rPr>
              <a:t>BONSAÏ TOUR</a:t>
            </a:r>
            <a:endParaRPr sz="6133" dirty="0">
              <a:solidFill>
                <a:schemeClr val="dk2"/>
              </a:solidFill>
            </a:endParaRPr>
          </a:p>
        </p:txBody>
      </p:sp>
      <p:sp>
        <p:nvSpPr>
          <p:cNvPr id="222" name="Google Shape;222;p31"/>
          <p:cNvSpPr txBox="1">
            <a:spLocks noGrp="1"/>
          </p:cNvSpPr>
          <p:nvPr>
            <p:ph type="subTitle" idx="1"/>
          </p:nvPr>
        </p:nvSpPr>
        <p:spPr>
          <a:xfrm>
            <a:off x="6868667" y="4122117"/>
            <a:ext cx="4097600" cy="1056800"/>
          </a:xfrm>
          <a:prstGeom prst="rect">
            <a:avLst/>
          </a:prstGeom>
        </p:spPr>
        <p:txBody>
          <a:bodyPr spcFirstLastPara="1" wrap="square" lIns="121900" tIns="121900" rIns="121900" bIns="121900" anchor="ctr" anchorCtr="0">
            <a:noAutofit/>
          </a:bodyPr>
          <a:lstStyle/>
          <a:p>
            <a:pPr marL="0" indent="0"/>
            <a:r>
              <a:rPr lang="fr-FR" dirty="0"/>
              <a:t>Xavier</a:t>
            </a:r>
            <a:r>
              <a:rPr lang="en" dirty="0"/>
              <a:t> CASALTA </a:t>
            </a:r>
            <a:endParaRPr dirty="0"/>
          </a:p>
        </p:txBody>
      </p:sp>
      <p:sp>
        <p:nvSpPr>
          <p:cNvPr id="223" name="Google Shape;223;p31"/>
          <p:cNvSpPr/>
          <p:nvPr/>
        </p:nvSpPr>
        <p:spPr>
          <a:xfrm>
            <a:off x="6303067" y="4219517"/>
            <a:ext cx="104400" cy="104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24" name="Google Shape;224;p31"/>
          <p:cNvSpPr/>
          <p:nvPr/>
        </p:nvSpPr>
        <p:spPr>
          <a:xfrm>
            <a:off x="6303067" y="4598317"/>
            <a:ext cx="104400" cy="104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25" name="Google Shape;225;p31"/>
          <p:cNvSpPr/>
          <p:nvPr/>
        </p:nvSpPr>
        <p:spPr>
          <a:xfrm>
            <a:off x="6303067" y="4977117"/>
            <a:ext cx="104400" cy="104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26" name="Google Shape;226;p31"/>
          <p:cNvSpPr/>
          <p:nvPr/>
        </p:nvSpPr>
        <p:spPr>
          <a:xfrm flipH="1">
            <a:off x="4774800" y="4977133"/>
            <a:ext cx="1621200" cy="16212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27" name="Google Shape;227;p31"/>
          <p:cNvSpPr/>
          <p:nvPr/>
        </p:nvSpPr>
        <p:spPr>
          <a:xfrm flipH="1">
            <a:off x="5959667" y="5419067"/>
            <a:ext cx="791200" cy="7912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pic>
        <p:nvPicPr>
          <p:cNvPr id="228" name="Google Shape;228;p31"/>
          <p:cNvPicPr preferRelativeResize="0"/>
          <p:nvPr/>
        </p:nvPicPr>
        <p:blipFill rotWithShape="1">
          <a:blip r:embed="rId3">
            <a:alphaModFix/>
          </a:blip>
          <a:srcRect r="38416"/>
          <a:stretch/>
        </p:blipFill>
        <p:spPr>
          <a:xfrm>
            <a:off x="457836" y="615167"/>
            <a:ext cx="5194368" cy="56276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8" name="Image 7">
            <a:extLst>
              <a:ext uri="{FF2B5EF4-FFF2-40B4-BE49-F238E27FC236}">
                <a16:creationId xmlns:a16="http://schemas.microsoft.com/office/drawing/2014/main" id="{5CFF71D8-AB84-43A7-ACAB-A87D752F47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5213" y="227394"/>
            <a:ext cx="7947003" cy="4471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 name="Image 6">
            <a:extLst>
              <a:ext uri="{FF2B5EF4-FFF2-40B4-BE49-F238E27FC236}">
                <a16:creationId xmlns:a16="http://schemas.microsoft.com/office/drawing/2014/main" id="{732B2584-8D58-4FDF-9342-F8C8B031055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507" y="2976665"/>
            <a:ext cx="4798422" cy="3599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Google Shape;347;p42">
            <a:extLst>
              <a:ext uri="{FF2B5EF4-FFF2-40B4-BE49-F238E27FC236}">
                <a16:creationId xmlns:a16="http://schemas.microsoft.com/office/drawing/2014/main" id="{F4B26B80-F096-44F7-B36F-A9011CE2D05D}"/>
              </a:ext>
            </a:extLst>
          </p:cNvPr>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FUKUSHIMA</a:t>
            </a:r>
            <a:endParaRPr sz="3600" b="1" dirty="0"/>
          </a:p>
        </p:txBody>
      </p:sp>
    </p:spTree>
    <p:extLst>
      <p:ext uri="{BB962C8B-B14F-4D97-AF65-F5344CB8AC3E}">
        <p14:creationId xmlns:p14="http://schemas.microsoft.com/office/powerpoint/2010/main" val="1810082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07080" y="0"/>
            <a:ext cx="10272000" cy="763600"/>
          </a:xfrm>
          <a:prstGeom prst="rect">
            <a:avLst/>
          </a:prstGeom>
        </p:spPr>
        <p:txBody>
          <a:bodyPr spcFirstLastPara="1" wrap="square" lIns="121900" tIns="121900" rIns="121900" bIns="121900" anchor="t" anchorCtr="0">
            <a:noAutofit/>
          </a:bodyPr>
          <a:lstStyle/>
          <a:p>
            <a:r>
              <a:rPr lang="en" sz="3600" b="1" dirty="0"/>
              <a:t>OBUSE</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9;p42">
            <a:extLst>
              <a:ext uri="{FF2B5EF4-FFF2-40B4-BE49-F238E27FC236}">
                <a16:creationId xmlns:a16="http://schemas.microsoft.com/office/drawing/2014/main" id="{38F2A5ED-C74B-424C-B7E3-06559BDC1354}"/>
              </a:ext>
            </a:extLst>
          </p:cNvPr>
          <p:cNvSpPr txBox="1">
            <a:spLocks/>
          </p:cNvSpPr>
          <p:nvPr/>
        </p:nvSpPr>
        <p:spPr>
          <a:xfrm>
            <a:off x="707080" y="763600"/>
            <a:ext cx="6326016" cy="6155491"/>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Capitale de la préfecture du même nom, </a:t>
            </a:r>
            <a:r>
              <a:rPr lang="fr-FR" sz="1600" b="1" kern="0" dirty="0"/>
              <a:t>Nagano</a:t>
            </a:r>
            <a:r>
              <a:rPr lang="fr-FR" sz="1600" kern="0" dirty="0"/>
              <a:t> est perchée dans les Alpes japonaises, à 220 kilomètres au nord-ouest de Tokyo. Cette ville de 375 000 habitants s’est construite autour du temple bouddhiste </a:t>
            </a:r>
            <a:r>
              <a:rPr lang="fr-FR" sz="1600" kern="0" dirty="0" err="1"/>
              <a:t>Zenko-ji</a:t>
            </a:r>
            <a:r>
              <a:rPr lang="fr-FR" sz="1600" kern="0" dirty="0"/>
              <a:t>. Classé trésor national, ce temple du VIIe siècle est toujours un haut lieu de pèlerinage. Les alentours charmants et chargés d’histoire invitent à la promenade et offrent une belle vue sur le bas de la ville. Les Jeux Olympiques d’hiver se sont déroulés à Nagano en 1998.</a:t>
            </a:r>
          </a:p>
          <a:p>
            <a:pPr marL="0" indent="0" algn="just"/>
            <a:endParaRPr lang="fr-FR" sz="1600" kern="0" dirty="0"/>
          </a:p>
          <a:p>
            <a:pPr marL="0" indent="0" algn="just"/>
            <a:r>
              <a:rPr lang="fr-FR" sz="1600" kern="0" dirty="0"/>
              <a:t>À une vingtaine de kilomètres au nord-est de Nagano, </a:t>
            </a:r>
            <a:r>
              <a:rPr lang="fr-FR" sz="1600" b="1" kern="0" dirty="0" err="1"/>
              <a:t>Obuse</a:t>
            </a:r>
            <a:r>
              <a:rPr lang="fr-FR" sz="1600" kern="0" dirty="0"/>
              <a:t> est une petite ville agréable où se promener en toute saison, et connue aussi pour ses châtaigniers. À travers les ruelles, certains habitants, fiers de leur jardin, autorisent les passants à entrer pour visiter. On peut voir des </a:t>
            </a:r>
          </a:p>
          <a:p>
            <a:pPr marL="0" indent="0" algn="just"/>
            <a:r>
              <a:rPr lang="fr-FR" sz="1600" kern="0" dirty="0"/>
              <a:t>peintres au travail dans leur atelier et la ville abrite un musée dédié au peintre Hokusai, dans lequel sont exposées 40 œuvres peintes par l’artiste lors de ses visites dans la ville. </a:t>
            </a:r>
          </a:p>
          <a:p>
            <a:pPr marL="0" indent="0" algn="just"/>
            <a:r>
              <a:rPr lang="fr-FR" sz="1600" i="1" kern="0" dirty="0"/>
              <a:t>485 </a:t>
            </a:r>
            <a:r>
              <a:rPr lang="fr-FR" sz="1600" i="1" kern="0" dirty="0" err="1"/>
              <a:t>Obuse</a:t>
            </a:r>
            <a:r>
              <a:rPr lang="fr-FR" sz="1600" i="1" kern="0" dirty="0"/>
              <a:t>, </a:t>
            </a:r>
            <a:r>
              <a:rPr lang="fr-FR" sz="1600" i="1" kern="0" dirty="0" err="1"/>
              <a:t>Obuse-Machi</a:t>
            </a:r>
            <a:r>
              <a:rPr lang="fr-FR" sz="1600" i="1" kern="0" dirty="0"/>
              <a:t>, </a:t>
            </a:r>
            <a:r>
              <a:rPr lang="fr-FR" sz="1600" i="1" kern="0" dirty="0" err="1"/>
              <a:t>Kamitakaigun</a:t>
            </a:r>
            <a:r>
              <a:rPr lang="fr-FR" sz="1600" i="1" kern="0" dirty="0"/>
              <a:t>, 381-0201 Nagano, </a:t>
            </a:r>
            <a:r>
              <a:rPr lang="fr-FR" sz="1600" i="1" kern="0" dirty="0" err="1"/>
              <a:t>Kamitakai</a:t>
            </a:r>
            <a:r>
              <a:rPr lang="fr-FR" sz="1600" i="1" kern="0" dirty="0"/>
              <a:t> District - </a:t>
            </a:r>
            <a:r>
              <a:rPr lang="fr-FR" sz="1600" i="1" kern="0" dirty="0">
                <a:hlinkClick r:id="rId3"/>
              </a:rPr>
              <a:t>https://hokusai-kan.com/</a:t>
            </a:r>
            <a:endParaRPr lang="fr-FR" sz="1600" i="1" kern="0" dirty="0"/>
          </a:p>
          <a:p>
            <a:pPr marL="0" indent="0" algn="just"/>
            <a:endParaRPr lang="fr-FR" sz="1600" i="1" kern="0" dirty="0"/>
          </a:p>
          <a:p>
            <a:pPr marL="0" indent="0" algn="just"/>
            <a:r>
              <a:rPr lang="fr-FR" sz="1600" kern="0" dirty="0"/>
              <a:t>Un peu plus loin, une brasserie ancienne traditionnelle de </a:t>
            </a:r>
            <a:r>
              <a:rPr lang="fr-FR" sz="1600" kern="0" dirty="0" err="1"/>
              <a:t>sake</a:t>
            </a:r>
            <a:r>
              <a:rPr lang="fr-FR" sz="1600" kern="0" dirty="0"/>
              <a:t>, </a:t>
            </a:r>
            <a:r>
              <a:rPr lang="fr-FR" sz="1600" kern="0" dirty="0" err="1"/>
              <a:t>Masuichi-Ichimura</a:t>
            </a:r>
            <a:r>
              <a:rPr lang="fr-FR" sz="1600" kern="0" dirty="0"/>
              <a:t> </a:t>
            </a:r>
            <a:r>
              <a:rPr lang="fr-FR" sz="1600" kern="0" dirty="0" err="1"/>
              <a:t>Sake</a:t>
            </a:r>
            <a:r>
              <a:rPr lang="fr-FR" sz="1600" kern="0" dirty="0"/>
              <a:t> </a:t>
            </a:r>
            <a:r>
              <a:rPr lang="fr-FR" sz="1600" kern="0" dirty="0" err="1"/>
              <a:t>Brewery</a:t>
            </a:r>
            <a:r>
              <a:rPr lang="fr-FR" sz="1600" kern="0" dirty="0"/>
              <a:t>, propose de découvrir ses principes de fabrication. Le saké – </a:t>
            </a:r>
            <a:r>
              <a:rPr lang="fr-FR" sz="1600" kern="0" dirty="0" err="1"/>
              <a:t>nihonshu</a:t>
            </a:r>
            <a:r>
              <a:rPr lang="fr-FR" sz="1600" kern="0" dirty="0"/>
              <a:t> en japonais – est servi sur place, accompagné ou non d’un repas fin local. </a:t>
            </a:r>
          </a:p>
          <a:p>
            <a:pPr marL="0" indent="0" algn="just"/>
            <a:r>
              <a:rPr lang="fr-FR" sz="1600" i="1" kern="0" dirty="0"/>
              <a:t>807 </a:t>
            </a:r>
            <a:r>
              <a:rPr lang="fr-FR" sz="1600" i="1" kern="0" dirty="0" err="1"/>
              <a:t>Obuse</a:t>
            </a:r>
            <a:r>
              <a:rPr lang="fr-FR" sz="1600" i="1" kern="0" dirty="0"/>
              <a:t>, 381-0294 Nagano -  https://www.masuichi.com/ </a:t>
            </a:r>
          </a:p>
          <a:p>
            <a:pPr marL="0" indent="0" algn="just"/>
            <a:endParaRPr lang="fr-FR" sz="1600" kern="0" dirty="0"/>
          </a:p>
        </p:txBody>
      </p:sp>
      <p:pic>
        <p:nvPicPr>
          <p:cNvPr id="9" name="Image 8">
            <a:extLst>
              <a:ext uri="{FF2B5EF4-FFF2-40B4-BE49-F238E27FC236}">
                <a16:creationId xmlns:a16="http://schemas.microsoft.com/office/drawing/2014/main" id="{A060D530-AD6F-4E04-9AA4-B59F3213D92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36220" y="451829"/>
            <a:ext cx="4323893" cy="28909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a:extLst>
              <a:ext uri="{FF2B5EF4-FFF2-40B4-BE49-F238E27FC236}">
                <a16:creationId xmlns:a16="http://schemas.microsoft.com/office/drawing/2014/main" id="{C8BA065B-7552-4E53-86D4-B58C9A1AB2A1}"/>
              </a:ext>
            </a:extLst>
          </p:cNvPr>
          <p:cNvPicPr>
            <a:picLocks noChangeAspect="1"/>
          </p:cNvPicPr>
          <p:nvPr/>
        </p:nvPicPr>
        <p:blipFill>
          <a:blip r:embed="rId5"/>
          <a:stretch>
            <a:fillRect/>
          </a:stretch>
        </p:blipFill>
        <p:spPr>
          <a:xfrm>
            <a:off x="7336220" y="3841345"/>
            <a:ext cx="4341408" cy="2564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5070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07080" y="0"/>
            <a:ext cx="10272000" cy="763600"/>
          </a:xfrm>
          <a:prstGeom prst="rect">
            <a:avLst/>
          </a:prstGeom>
        </p:spPr>
        <p:txBody>
          <a:bodyPr spcFirstLastPara="1" wrap="square" lIns="121900" tIns="121900" rIns="121900" bIns="121900" anchor="t" anchorCtr="0">
            <a:noAutofit/>
          </a:bodyPr>
          <a:lstStyle/>
          <a:p>
            <a:r>
              <a:rPr lang="en" sz="3600" b="1" dirty="0"/>
              <a:t>OBUSE</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9;p42">
            <a:extLst>
              <a:ext uri="{FF2B5EF4-FFF2-40B4-BE49-F238E27FC236}">
                <a16:creationId xmlns:a16="http://schemas.microsoft.com/office/drawing/2014/main" id="{38F2A5ED-C74B-424C-B7E3-06559BDC1354}"/>
              </a:ext>
            </a:extLst>
          </p:cNvPr>
          <p:cNvSpPr txBox="1">
            <a:spLocks/>
          </p:cNvSpPr>
          <p:nvPr/>
        </p:nvSpPr>
        <p:spPr>
          <a:xfrm>
            <a:off x="707080" y="463664"/>
            <a:ext cx="6326016" cy="6894155"/>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Les plus pressés iront directement de la gare au </a:t>
            </a:r>
            <a:r>
              <a:rPr lang="fr-FR" sz="1600" kern="0" dirty="0" err="1"/>
              <a:t>Taikan</a:t>
            </a:r>
            <a:r>
              <a:rPr lang="fr-FR" sz="1600" kern="0" dirty="0"/>
              <a:t> Bonsaï Museum, musée du bonsaï de l’artiste et professionnel </a:t>
            </a:r>
            <a:r>
              <a:rPr lang="fr-FR" sz="1600" b="1" kern="0" dirty="0"/>
              <a:t>Shinji Suzuki</a:t>
            </a:r>
            <a:r>
              <a:rPr lang="fr-FR" sz="1600" kern="0" dirty="0"/>
              <a:t>. </a:t>
            </a:r>
          </a:p>
          <a:p>
            <a:pPr marL="0" indent="0" algn="just"/>
            <a:r>
              <a:rPr lang="fr-FR" sz="1600" kern="0" dirty="0"/>
              <a:t>L’endroit regroupe une incroyable collection de bonsaïs, mais aussi de </a:t>
            </a:r>
            <a:r>
              <a:rPr lang="fr-FR" sz="1600" kern="0" dirty="0" err="1"/>
              <a:t>Suiseki</a:t>
            </a:r>
            <a:r>
              <a:rPr lang="fr-FR" sz="1600" kern="0" dirty="0"/>
              <a:t> et de poteries anciennes. Les arbres sont subtilement arrangés  et mis à l’honneur dans un jardin. On reconnaît le bon goût du propriétaire. Si vous avez pris rendez-vous, Shinji Suzuki vous recevra autour d’un thé exceptionnel entre deux tokonoma et vous fera visiter les lieux. Le site comprend aussi plusieurs ateliers, dont une cabine de sablage pour les bois morts et un ingénieux stand de rempotage.</a:t>
            </a:r>
          </a:p>
          <a:p>
            <a:pPr marL="0" indent="0" algn="just"/>
            <a:endParaRPr lang="fr-FR" sz="1600" kern="0" dirty="0"/>
          </a:p>
          <a:p>
            <a:pPr marL="0" indent="0" algn="just"/>
            <a:r>
              <a:rPr lang="fr-FR" sz="1600" kern="0" dirty="0"/>
              <a:t>Nous avons à faire ici à un jardin de création, de finition et d’exposition. En effet, le travail commence sur des arbres déjà cultiver depuis de nombreuses années ou sur des </a:t>
            </a:r>
            <a:r>
              <a:rPr lang="fr-FR" sz="1600" kern="0" dirty="0" err="1"/>
              <a:t>Yamadori</a:t>
            </a:r>
            <a:r>
              <a:rPr lang="fr-FR" sz="1600" kern="0" dirty="0"/>
              <a:t> prélevés et repris par d’autres individus dont c’est la spécialité. </a:t>
            </a:r>
          </a:p>
          <a:p>
            <a:pPr marL="0" indent="0" algn="just"/>
            <a:r>
              <a:rPr lang="fr-FR" sz="1600" kern="0" dirty="0"/>
              <a:t>Ce jardin dispose d’une immense collection de poteries, tablettes et </a:t>
            </a:r>
            <a:r>
              <a:rPr lang="fr-FR" sz="1600" kern="0" dirty="0" err="1"/>
              <a:t>Suiseki</a:t>
            </a:r>
            <a:r>
              <a:rPr lang="fr-FR" sz="1600" kern="0" dirty="0"/>
              <a:t>. La quantité et qualité d’articles en un même lieu est surprenante sachant que Shinji est la première génération de </a:t>
            </a:r>
            <a:r>
              <a:rPr lang="fr-FR" sz="1600" kern="0" dirty="0" err="1"/>
              <a:t>bonsaika</a:t>
            </a:r>
            <a:r>
              <a:rPr lang="fr-FR" sz="1600" kern="0" dirty="0"/>
              <a:t> de sa famille. </a:t>
            </a:r>
          </a:p>
          <a:p>
            <a:pPr marL="0" indent="0" algn="just"/>
            <a:endParaRPr lang="fr-FR" sz="1600" kern="0" dirty="0"/>
          </a:p>
          <a:p>
            <a:pPr marL="0" indent="0" algn="just"/>
            <a:r>
              <a:rPr lang="fr-FR" sz="1600" kern="0" dirty="0"/>
              <a:t>Shinji Suzuki construit actuellement un nouveau jardin Musée à Kyoto et laissera le jardin d’</a:t>
            </a:r>
            <a:r>
              <a:rPr lang="fr-FR" sz="1600" kern="0" dirty="0" err="1"/>
              <a:t>Obuse</a:t>
            </a:r>
            <a:r>
              <a:rPr lang="fr-FR" sz="1600" kern="0" dirty="0"/>
              <a:t> à son fils </a:t>
            </a:r>
            <a:r>
              <a:rPr lang="fr-FR" sz="1600" kern="0" dirty="0" err="1"/>
              <a:t>Hiroaki</a:t>
            </a:r>
            <a:r>
              <a:rPr lang="fr-FR" sz="1600" kern="0" dirty="0"/>
              <a:t>.</a:t>
            </a:r>
          </a:p>
          <a:p>
            <a:pPr marL="0" indent="0" algn="just"/>
            <a:endParaRPr lang="fr-FR" sz="1600" kern="0" dirty="0"/>
          </a:p>
          <a:p>
            <a:pPr marL="0" indent="0" algn="just"/>
            <a:r>
              <a:rPr lang="fr-FR" sz="1600" kern="0" dirty="0"/>
              <a:t>En ce moment, un apprenti français Manuel Turpin venant de l’île de la Réunion travaille au jardin. </a:t>
            </a:r>
          </a:p>
          <a:p>
            <a:pPr marL="0" indent="0" algn="just"/>
            <a:r>
              <a:rPr lang="fr-FR" sz="1600" i="1" kern="0" dirty="0" err="1"/>
              <a:t>Taikan</a:t>
            </a:r>
            <a:r>
              <a:rPr lang="fr-FR" sz="1600" i="1" kern="0" dirty="0"/>
              <a:t> </a:t>
            </a:r>
            <a:r>
              <a:rPr lang="fr-FR" sz="1600" i="1" kern="0" dirty="0" err="1"/>
              <a:t>Bonsai</a:t>
            </a:r>
            <a:r>
              <a:rPr lang="fr-FR" sz="1600" i="1" kern="0" dirty="0"/>
              <a:t> Museum, 28-7 </a:t>
            </a:r>
            <a:r>
              <a:rPr lang="fr-FR" sz="1600" i="1" kern="0" dirty="0" err="1"/>
              <a:t>Obuse</a:t>
            </a:r>
            <a:r>
              <a:rPr lang="fr-FR" sz="1600" i="1" kern="0" dirty="0"/>
              <a:t>, </a:t>
            </a:r>
            <a:r>
              <a:rPr lang="fr-FR" sz="1600" i="1" kern="0" dirty="0" err="1"/>
              <a:t>Obuse-machi</a:t>
            </a:r>
            <a:r>
              <a:rPr lang="fr-FR" sz="1600" i="1" kern="0" dirty="0"/>
              <a:t>, </a:t>
            </a:r>
            <a:r>
              <a:rPr lang="fr-FR" sz="1600" i="1" kern="0" dirty="0" err="1"/>
              <a:t>Kamitakai</a:t>
            </a:r>
            <a:r>
              <a:rPr lang="fr-FR" sz="1600" i="1" kern="0" dirty="0"/>
              <a:t>-gun, 381-0201 Nagano, </a:t>
            </a:r>
            <a:r>
              <a:rPr lang="fr-FR" sz="1600" i="1" kern="0" dirty="0" err="1"/>
              <a:t>Kamitakai</a:t>
            </a:r>
            <a:r>
              <a:rPr lang="fr-FR" sz="1600" i="1" kern="0" dirty="0"/>
              <a:t> District. Tél : +81 26-247-3000</a:t>
            </a:r>
            <a:r>
              <a:rPr lang="fr-FR" sz="1600" kern="0" dirty="0"/>
              <a:t>.</a:t>
            </a:r>
          </a:p>
          <a:p>
            <a:pPr marL="0" indent="0" algn="just"/>
            <a:endParaRPr lang="fr-FR" sz="1600" kern="0" dirty="0"/>
          </a:p>
          <a:p>
            <a:pPr marL="0" indent="0" algn="just"/>
            <a:endParaRPr lang="fr-FR" sz="1600" kern="0" dirty="0"/>
          </a:p>
        </p:txBody>
      </p:sp>
      <p:pic>
        <p:nvPicPr>
          <p:cNvPr id="7" name="Image 6">
            <a:extLst>
              <a:ext uri="{FF2B5EF4-FFF2-40B4-BE49-F238E27FC236}">
                <a16:creationId xmlns:a16="http://schemas.microsoft.com/office/drawing/2014/main" id="{6B32907E-6AEC-4831-ABD7-AC9A9CD731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9893" y="2395745"/>
            <a:ext cx="2855027" cy="214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a16="http://schemas.microsoft.com/office/drawing/2014/main" id="{600FB2FF-A460-4AF3-9189-042F9D12A6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6485" y="4642795"/>
            <a:ext cx="4288924" cy="21080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 11">
            <a:extLst>
              <a:ext uri="{FF2B5EF4-FFF2-40B4-BE49-F238E27FC236}">
                <a16:creationId xmlns:a16="http://schemas.microsoft.com/office/drawing/2014/main" id="{9159B73D-8056-432A-8002-26A596A2FB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6485" y="134594"/>
            <a:ext cx="2855029" cy="2141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12">
            <a:extLst>
              <a:ext uri="{FF2B5EF4-FFF2-40B4-BE49-F238E27FC236}">
                <a16:creationId xmlns:a16="http://schemas.microsoft.com/office/drawing/2014/main" id="{A566787A-288D-4CCB-B2CC-5317C0BC97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00613" y="347532"/>
            <a:ext cx="1956933" cy="1468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7798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07080" y="0"/>
            <a:ext cx="10272000" cy="763600"/>
          </a:xfrm>
          <a:prstGeom prst="rect">
            <a:avLst/>
          </a:prstGeom>
        </p:spPr>
        <p:txBody>
          <a:bodyPr spcFirstLastPara="1" wrap="square" lIns="121900" tIns="121900" rIns="121900" bIns="121900" anchor="t" anchorCtr="0">
            <a:noAutofit/>
          </a:bodyPr>
          <a:lstStyle/>
          <a:p>
            <a:r>
              <a:rPr lang="en" sz="3600" b="1" dirty="0"/>
              <a:t>OBUSE</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 name="Image 4">
            <a:extLst>
              <a:ext uri="{FF2B5EF4-FFF2-40B4-BE49-F238E27FC236}">
                <a16:creationId xmlns:a16="http://schemas.microsoft.com/office/drawing/2014/main" id="{8F3AAF0E-E078-4F40-AD91-AD1543661C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191" y="1005244"/>
            <a:ext cx="5789378" cy="43433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a:extLst>
              <a:ext uri="{FF2B5EF4-FFF2-40B4-BE49-F238E27FC236}">
                <a16:creationId xmlns:a16="http://schemas.microsoft.com/office/drawing/2014/main" id="{D2BACE63-BEF3-4296-A020-BDE86D25E7F8}"/>
              </a:ext>
            </a:extLst>
          </p:cNvPr>
          <p:cNvPicPr>
            <a:picLocks noChangeAspect="1"/>
          </p:cNvPicPr>
          <p:nvPr/>
        </p:nvPicPr>
        <p:blipFill>
          <a:blip r:embed="rId4"/>
          <a:stretch>
            <a:fillRect/>
          </a:stretch>
        </p:blipFill>
        <p:spPr>
          <a:xfrm>
            <a:off x="5095560" y="3706187"/>
            <a:ext cx="2568609" cy="2805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a:extLst>
              <a:ext uri="{FF2B5EF4-FFF2-40B4-BE49-F238E27FC236}">
                <a16:creationId xmlns:a16="http://schemas.microsoft.com/office/drawing/2014/main" id="{CCCED970-4A6E-4A59-9531-E9FE24B32CCC}"/>
              </a:ext>
            </a:extLst>
          </p:cNvPr>
          <p:cNvPicPr>
            <a:picLocks noChangeAspect="1"/>
          </p:cNvPicPr>
          <p:nvPr/>
        </p:nvPicPr>
        <p:blipFill>
          <a:blip r:embed="rId5"/>
          <a:stretch>
            <a:fillRect/>
          </a:stretch>
        </p:blipFill>
        <p:spPr>
          <a:xfrm>
            <a:off x="7796877" y="262249"/>
            <a:ext cx="409575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 9">
            <a:extLst>
              <a:ext uri="{FF2B5EF4-FFF2-40B4-BE49-F238E27FC236}">
                <a16:creationId xmlns:a16="http://schemas.microsoft.com/office/drawing/2014/main" id="{35CC36EB-2A26-4371-A5E3-FE67A7AF9491}"/>
              </a:ext>
            </a:extLst>
          </p:cNvPr>
          <p:cNvPicPr>
            <a:picLocks noChangeAspect="1"/>
          </p:cNvPicPr>
          <p:nvPr/>
        </p:nvPicPr>
        <p:blipFill>
          <a:blip r:embed="rId6"/>
          <a:stretch>
            <a:fillRect/>
          </a:stretch>
        </p:blipFill>
        <p:spPr>
          <a:xfrm>
            <a:off x="8303663" y="2739337"/>
            <a:ext cx="2581275"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396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UTSUNOMIYA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CB72254C-4B78-4139-9A4D-1968DBA38AD8}"/>
              </a:ext>
            </a:extLst>
          </p:cNvPr>
          <p:cNvSpPr txBox="1">
            <a:spLocks/>
          </p:cNvSpPr>
          <p:nvPr/>
        </p:nvSpPr>
        <p:spPr>
          <a:xfrm>
            <a:off x="726536" y="497827"/>
            <a:ext cx="6326016" cy="640171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À une centaine de kilomètres au nord-est de Tokyo se trouve </a:t>
            </a:r>
            <a:r>
              <a:rPr lang="fr-FR" sz="1600" b="1" kern="0" dirty="0"/>
              <a:t>Utsunomiya</a:t>
            </a:r>
            <a:r>
              <a:rPr lang="fr-FR" sz="1600" kern="0" dirty="0"/>
              <a:t>, la capitale de la Préfecture de Tochigi. Non loin de là, à l’ouest, le nom de la ville de </a:t>
            </a:r>
            <a:r>
              <a:rPr lang="fr-FR" sz="1600" b="1" kern="0" dirty="0" err="1"/>
              <a:t>Kanuma</a:t>
            </a:r>
            <a:r>
              <a:rPr lang="fr-FR" sz="1600" kern="0" dirty="0"/>
              <a:t> sera plus évocateur pour les amateurs de bonsaïs qui en connaissent la terre du même nom. Pour la petite histoire, le célèbre réalisateur japonais Hayao Miyazaki a passé une partie de son enfance dans ces deux villes. Utsunomiya est entourée de montagnes, Nikko à l’ouest et </a:t>
            </a:r>
            <a:r>
              <a:rPr lang="fr-FR" sz="1600" kern="0" dirty="0" err="1"/>
              <a:t>Nasu</a:t>
            </a:r>
            <a:r>
              <a:rPr lang="fr-FR" sz="1600" kern="0" dirty="0"/>
              <a:t> (où pousse une des meilleures variétés de pin blanc) au nord. À l’est, sur les bords de la rivière </a:t>
            </a:r>
            <a:r>
              <a:rPr lang="fr-FR" sz="1600" kern="0" dirty="0" err="1"/>
              <a:t>Kinu</a:t>
            </a:r>
            <a:r>
              <a:rPr lang="fr-FR" sz="1600" kern="0" dirty="0"/>
              <a:t>, la station thermale </a:t>
            </a:r>
            <a:r>
              <a:rPr lang="fr-FR" sz="1600" kern="0" dirty="0" err="1"/>
              <a:t>Kinugawa</a:t>
            </a:r>
            <a:r>
              <a:rPr lang="fr-FR" sz="1600" kern="0" dirty="0"/>
              <a:t> Onsen est connue pour ses hôtels avec bains. </a:t>
            </a:r>
            <a:r>
              <a:rPr lang="fr-FR" sz="1600" kern="0" dirty="0" err="1"/>
              <a:t>Kanuma</a:t>
            </a:r>
            <a:r>
              <a:rPr lang="fr-FR" sz="1600" kern="0" dirty="0"/>
              <a:t> </a:t>
            </a:r>
            <a:r>
              <a:rPr lang="fr-FR" sz="1600" kern="0" dirty="0" err="1"/>
              <a:t>Kanuma</a:t>
            </a:r>
            <a:r>
              <a:rPr lang="fr-FR" sz="1600" kern="0" dirty="0"/>
              <a:t> est connue par les amateurs de bonsaï pour sa terre acide. Ce substrat d’origine volcanique est extrait aux alentours de la ville et utilisé dans la culture des </a:t>
            </a:r>
            <a:r>
              <a:rPr lang="fr-FR" sz="1600" kern="0" dirty="0" err="1"/>
              <a:t>Satsuki</a:t>
            </a:r>
            <a:r>
              <a:rPr lang="fr-FR" sz="1600" kern="0" dirty="0"/>
              <a:t> et des plantes acidophiles. C’est aussi dans cette région qu’est produit au Japon le chanvre destiné en particulier  à la fabrication de textile. </a:t>
            </a:r>
          </a:p>
          <a:p>
            <a:pPr marL="0" indent="0" algn="just"/>
            <a:endParaRPr lang="fr-FR" sz="1600" kern="0" dirty="0"/>
          </a:p>
          <a:p>
            <a:pPr marL="0" indent="0" algn="just"/>
            <a:r>
              <a:rPr lang="fr-FR" sz="1600" kern="0" dirty="0"/>
              <a:t>Le </a:t>
            </a:r>
            <a:r>
              <a:rPr lang="fr-FR" sz="1600" b="1" kern="0" dirty="0" err="1"/>
              <a:t>Kaboku</a:t>
            </a:r>
            <a:r>
              <a:rPr lang="fr-FR" sz="1600" b="1" kern="0" dirty="0"/>
              <a:t> center </a:t>
            </a:r>
            <a:r>
              <a:rPr lang="fr-FR" sz="1600" kern="0" dirty="0"/>
              <a:t>est une jardinerie spécialisée dans le bonsaï et dans les </a:t>
            </a:r>
            <a:r>
              <a:rPr lang="fr-FR" sz="1600" kern="0" dirty="0" err="1"/>
              <a:t>Satsuki</a:t>
            </a:r>
            <a:r>
              <a:rPr lang="fr-FR" sz="1600" kern="0" dirty="0"/>
              <a:t> (Rhododendron </a:t>
            </a:r>
            <a:r>
              <a:rPr lang="fr-FR" sz="1600" kern="0" dirty="0" err="1"/>
              <a:t>Indicum</a:t>
            </a:r>
            <a:r>
              <a:rPr lang="fr-FR" sz="1600" kern="0" dirty="0"/>
              <a:t>). On peut aussi y trouver des succulentes, des bulbes, des bambous, des fou gères, des lanternes, des poteries, des outils, du matériel... Des événements y sont organisés tout au long de l’année selon les saisons. On peut y admirer des chrysanthèmes en décembre, des roses au printemps, des lupins en juin, par exemple, et bien sûr, le festival de </a:t>
            </a:r>
            <a:r>
              <a:rPr lang="fr-FR" sz="1600" kern="0" dirty="0" err="1"/>
              <a:t>Satsuki</a:t>
            </a:r>
            <a:r>
              <a:rPr lang="fr-FR" sz="1600" kern="0" dirty="0"/>
              <a:t> fin mai. Le genre d’endroit qui donne le goût ou l’envie de jardiner ! </a:t>
            </a:r>
          </a:p>
          <a:p>
            <a:pPr marL="0" indent="0" algn="just"/>
            <a:r>
              <a:rPr lang="fr-FR" sz="1600" i="1" kern="0" dirty="0"/>
              <a:t>2086-1 Moro, </a:t>
            </a:r>
            <a:r>
              <a:rPr lang="fr-FR" sz="1600" i="1" kern="0" dirty="0" err="1"/>
              <a:t>Kanuma</a:t>
            </a:r>
            <a:r>
              <a:rPr lang="fr-FR" sz="1600" i="1" kern="0" dirty="0"/>
              <a:t>, Tochigi 322-0026, Japon </a:t>
            </a:r>
          </a:p>
          <a:p>
            <a:pPr marL="0" indent="0" algn="just"/>
            <a:r>
              <a:rPr lang="fr-FR" sz="1600" i="1" kern="0" dirty="0"/>
              <a:t>http://kaboku.or.jp/ </a:t>
            </a:r>
          </a:p>
        </p:txBody>
      </p:sp>
      <p:pic>
        <p:nvPicPr>
          <p:cNvPr id="8" name="Image 7">
            <a:extLst>
              <a:ext uri="{FF2B5EF4-FFF2-40B4-BE49-F238E27FC236}">
                <a16:creationId xmlns:a16="http://schemas.microsoft.com/office/drawing/2014/main" id="{D8038023-61EF-466F-830B-392572A4F64C}"/>
              </a:ext>
            </a:extLst>
          </p:cNvPr>
          <p:cNvPicPr>
            <a:picLocks noChangeAspect="1"/>
          </p:cNvPicPr>
          <p:nvPr/>
        </p:nvPicPr>
        <p:blipFill>
          <a:blip r:embed="rId3"/>
          <a:stretch>
            <a:fillRect/>
          </a:stretch>
        </p:blipFill>
        <p:spPr>
          <a:xfrm>
            <a:off x="7247887" y="3966854"/>
            <a:ext cx="4671398" cy="2452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ZoneTexte 9">
            <a:extLst>
              <a:ext uri="{FF2B5EF4-FFF2-40B4-BE49-F238E27FC236}">
                <a16:creationId xmlns:a16="http://schemas.microsoft.com/office/drawing/2014/main" id="{932DC517-DEFE-4E7D-80F9-B9B63213C6FF}"/>
              </a:ext>
            </a:extLst>
          </p:cNvPr>
          <p:cNvSpPr txBox="1"/>
          <p:nvPr/>
        </p:nvSpPr>
        <p:spPr>
          <a:xfrm>
            <a:off x="7123170" y="6472468"/>
            <a:ext cx="6342434" cy="261610"/>
          </a:xfrm>
          <a:prstGeom prst="rect">
            <a:avLst/>
          </a:prstGeom>
          <a:noFill/>
        </p:spPr>
        <p:txBody>
          <a:bodyPr wrap="square">
            <a:spAutoFit/>
          </a:bodyPr>
          <a:lstStyle/>
          <a:p>
            <a:r>
              <a:rPr lang="it-IT" sz="1100" dirty="0">
                <a:effectLst/>
                <a:latin typeface="Calibri" panose="020F0502020204030204" pitchFamily="34" charset="0"/>
                <a:ea typeface="Calibri" panose="020F0502020204030204" pitchFamily="34" charset="0"/>
                <a:cs typeface="Times New Roman" panose="02020603050405020304" pitchFamily="18" charset="0"/>
              </a:rPr>
              <a:t>Facebook : @kanumashi.kabokucenter  </a:t>
            </a:r>
            <a:endParaRPr lang="fr-FR" sz="1100" dirty="0"/>
          </a:p>
        </p:txBody>
      </p:sp>
      <p:pic>
        <p:nvPicPr>
          <p:cNvPr id="11" name="Image 10">
            <a:extLst>
              <a:ext uri="{FF2B5EF4-FFF2-40B4-BE49-F238E27FC236}">
                <a16:creationId xmlns:a16="http://schemas.microsoft.com/office/drawing/2014/main" id="{9D318256-12D8-4938-83FD-9B4573DCEBAD}"/>
              </a:ext>
            </a:extLst>
          </p:cNvPr>
          <p:cNvPicPr>
            <a:picLocks noChangeAspect="1"/>
          </p:cNvPicPr>
          <p:nvPr/>
        </p:nvPicPr>
        <p:blipFill>
          <a:blip r:embed="rId4"/>
          <a:stretch>
            <a:fillRect/>
          </a:stretch>
        </p:blipFill>
        <p:spPr>
          <a:xfrm>
            <a:off x="7247887" y="326734"/>
            <a:ext cx="2906445" cy="2319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 11">
            <a:extLst>
              <a:ext uri="{FF2B5EF4-FFF2-40B4-BE49-F238E27FC236}">
                <a16:creationId xmlns:a16="http://schemas.microsoft.com/office/drawing/2014/main" id="{F0D196AF-73C2-42E6-87DD-3C38E8E8470A}"/>
              </a:ext>
            </a:extLst>
          </p:cNvPr>
          <p:cNvPicPr>
            <a:picLocks noChangeAspect="1"/>
          </p:cNvPicPr>
          <p:nvPr/>
        </p:nvPicPr>
        <p:blipFill>
          <a:blip r:embed="rId5"/>
          <a:stretch>
            <a:fillRect/>
          </a:stretch>
        </p:blipFill>
        <p:spPr>
          <a:xfrm>
            <a:off x="8744433" y="1828800"/>
            <a:ext cx="3174852" cy="1750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3771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UTSUNOMIYA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CB72254C-4B78-4139-9A4D-1968DBA38AD8}"/>
              </a:ext>
            </a:extLst>
          </p:cNvPr>
          <p:cNvSpPr txBox="1">
            <a:spLocks/>
          </p:cNvSpPr>
          <p:nvPr/>
        </p:nvSpPr>
        <p:spPr>
          <a:xfrm>
            <a:off x="717227" y="778959"/>
            <a:ext cx="6326016" cy="5663048"/>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À </a:t>
            </a:r>
            <a:r>
              <a:rPr lang="fr-FR" sz="1600" b="1" kern="0" dirty="0" err="1"/>
              <a:t>Chikusei</a:t>
            </a:r>
            <a:r>
              <a:rPr lang="fr-FR" sz="1600" kern="0" dirty="0"/>
              <a:t>, au sud-ouest de Utsunomiya, dans la Préfecture d’Ibaraki, la pépinière de bonsaïs de </a:t>
            </a:r>
            <a:r>
              <a:rPr lang="fr-FR" sz="1600" b="1" kern="0" dirty="0" err="1"/>
              <a:t>Hiromi</a:t>
            </a:r>
            <a:r>
              <a:rPr lang="fr-FR" sz="1600" b="1" kern="0" dirty="0"/>
              <a:t> </a:t>
            </a:r>
            <a:r>
              <a:rPr lang="fr-FR" sz="1600" b="1" kern="0" dirty="0" err="1"/>
              <a:t>Tsukada</a:t>
            </a:r>
            <a:r>
              <a:rPr lang="fr-FR" sz="1600" b="1" kern="0" dirty="0"/>
              <a:t> </a:t>
            </a:r>
            <a:r>
              <a:rPr lang="fr-FR" sz="1600" kern="0" dirty="0"/>
              <a:t>est spécialisée dans les </a:t>
            </a:r>
            <a:r>
              <a:rPr lang="fr-FR" sz="1600" kern="0" dirty="0" err="1"/>
              <a:t>aatsuki</a:t>
            </a:r>
            <a:r>
              <a:rPr lang="fr-FR" sz="1600" kern="0" dirty="0"/>
              <a:t> et les érables. </a:t>
            </a:r>
          </a:p>
          <a:p>
            <a:pPr marL="0" indent="0" algn="just"/>
            <a:r>
              <a:rPr lang="fr-FR" sz="1600" kern="0" dirty="0"/>
              <a:t>M. </a:t>
            </a:r>
            <a:r>
              <a:rPr lang="fr-FR" sz="1600" kern="0" dirty="0" err="1"/>
              <a:t>Tsukada</a:t>
            </a:r>
            <a:r>
              <a:rPr lang="fr-FR" sz="1600" kern="0" dirty="0"/>
              <a:t> crée les arbres à partir de semis et les cultive en pleine terre dans son champ, puis en caisse dans son jardin. La visite du jardin est particulièrement intéressante, car on peut y admirer les nombreuses techniques de construction des bonsaïs utilisées par le maître – technique spéciale de ligature des feuillus, greffes par perçage, élargissement des nebari… – et des arbres plutôt de taille </a:t>
            </a:r>
            <a:r>
              <a:rPr lang="fr-FR" sz="1600" kern="0" dirty="0" err="1"/>
              <a:t>chuhin</a:t>
            </a:r>
            <a:r>
              <a:rPr lang="fr-FR" sz="1600" kern="0" dirty="0"/>
              <a:t> (30 à 60 cm) à tous les stades d’avancement. M. </a:t>
            </a:r>
            <a:r>
              <a:rPr lang="fr-FR" sz="1600" kern="0" dirty="0" err="1"/>
              <a:t>Tsukada</a:t>
            </a:r>
            <a:r>
              <a:rPr lang="fr-FR" sz="1600" kern="0" dirty="0"/>
              <a:t> ne parlant que le japonais, la prise de rendez-vous et la visite de sa pépinière requiert la présence d’un interprète. </a:t>
            </a:r>
          </a:p>
          <a:p>
            <a:pPr marL="0" indent="0" algn="just"/>
            <a:r>
              <a:rPr lang="fr-FR" sz="1600" kern="0" dirty="0"/>
              <a:t>C’est un jardin de technicien, de cultivateur. M. </a:t>
            </a:r>
            <a:r>
              <a:rPr lang="fr-FR" sz="1600" kern="0" dirty="0" err="1"/>
              <a:t>Tsukeda</a:t>
            </a:r>
            <a:r>
              <a:rPr lang="fr-FR" sz="1600" kern="0" dirty="0"/>
              <a:t> vend des </a:t>
            </a:r>
            <a:r>
              <a:rPr lang="fr-FR" sz="1600" kern="0" dirty="0" err="1"/>
              <a:t>Satsuki</a:t>
            </a:r>
            <a:r>
              <a:rPr lang="fr-FR" sz="1600" kern="0" dirty="0"/>
              <a:t> finalisées (plus facile à exporter que les autres espèces) mais la plupart de sa production est plutôt destinée à un jardin dont la spécialité est la finition.</a:t>
            </a:r>
          </a:p>
          <a:p>
            <a:pPr marL="0" indent="0" algn="just"/>
            <a:r>
              <a:rPr lang="fr-FR" sz="1600" kern="0" dirty="0"/>
              <a:t>Depuis Utsunomiya, prendre la JR </a:t>
            </a:r>
            <a:r>
              <a:rPr lang="fr-FR" sz="1600" kern="0" dirty="0" err="1"/>
              <a:t>Shonan</a:t>
            </a:r>
            <a:r>
              <a:rPr lang="fr-FR" sz="1600" kern="0" dirty="0"/>
              <a:t> Shinjuku Line (Via Utsunomiya Line) pour </a:t>
            </a:r>
            <a:r>
              <a:rPr lang="fr-FR" sz="1600" kern="0" dirty="0" err="1"/>
              <a:t>Zushi</a:t>
            </a:r>
            <a:r>
              <a:rPr lang="fr-FR" sz="1600" kern="0" dirty="0"/>
              <a:t> jusqu’à </a:t>
            </a:r>
            <a:r>
              <a:rPr lang="fr-FR" sz="1600" kern="0" dirty="0" err="1"/>
              <a:t>Oyama</a:t>
            </a:r>
            <a:r>
              <a:rPr lang="fr-FR" sz="1600" kern="0" dirty="0"/>
              <a:t>, puis la JR Mito Line direction Mito jusqu’à </a:t>
            </a:r>
            <a:r>
              <a:rPr lang="fr-FR" sz="1600" kern="0" dirty="0" err="1"/>
              <a:t>Shimodate</a:t>
            </a:r>
            <a:r>
              <a:rPr lang="fr-FR" sz="1600" kern="0" dirty="0"/>
              <a:t>. Le jardin est à 5 minutes en voiture de la gare de </a:t>
            </a:r>
            <a:r>
              <a:rPr lang="fr-FR" sz="1600" kern="0" dirty="0" err="1"/>
              <a:t>Shimodate</a:t>
            </a:r>
            <a:r>
              <a:rPr lang="fr-FR" sz="1600" kern="0" dirty="0"/>
              <a:t>. Avec un rendez-vous, </a:t>
            </a:r>
            <a:r>
              <a:rPr lang="fr-FR" sz="1600" kern="0" dirty="0" err="1"/>
              <a:t>Hiromi</a:t>
            </a:r>
            <a:r>
              <a:rPr lang="fr-FR" sz="1600" kern="0" dirty="0"/>
              <a:t> </a:t>
            </a:r>
            <a:r>
              <a:rPr lang="fr-FR" sz="1600" kern="0" dirty="0" err="1"/>
              <a:t>Tsukada</a:t>
            </a:r>
            <a:r>
              <a:rPr lang="fr-FR" sz="1600" kern="0" dirty="0"/>
              <a:t> vient vous chercher à la gare.</a:t>
            </a:r>
          </a:p>
          <a:p>
            <a:pPr marL="0" indent="0" algn="just"/>
            <a:endParaRPr lang="fr-FR" sz="1600" i="1" kern="0" dirty="0"/>
          </a:p>
        </p:txBody>
      </p:sp>
    </p:spTree>
    <p:extLst>
      <p:ext uri="{BB962C8B-B14F-4D97-AF65-F5344CB8AC3E}">
        <p14:creationId xmlns:p14="http://schemas.microsoft.com/office/powerpoint/2010/main" val="2729927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UTSUNOMIYA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 name="Image 4">
            <a:extLst>
              <a:ext uri="{FF2B5EF4-FFF2-40B4-BE49-F238E27FC236}">
                <a16:creationId xmlns:a16="http://schemas.microsoft.com/office/drawing/2014/main" id="{EEAEB8CB-5E16-4747-A68B-104FCA701A2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863" y="795684"/>
            <a:ext cx="3892600" cy="29203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a:extLst>
              <a:ext uri="{FF2B5EF4-FFF2-40B4-BE49-F238E27FC236}">
                <a16:creationId xmlns:a16="http://schemas.microsoft.com/office/drawing/2014/main" id="{1639DD14-6D84-499C-B750-E3A8B1CB423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1048" y="399809"/>
            <a:ext cx="3094333" cy="2321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a:extLst>
              <a:ext uri="{FF2B5EF4-FFF2-40B4-BE49-F238E27FC236}">
                <a16:creationId xmlns:a16="http://schemas.microsoft.com/office/drawing/2014/main" id="{A58967A0-49AF-4841-B13A-A6DDBD4684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7985" y="4663711"/>
            <a:ext cx="2427563" cy="1821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a:extLst>
              <a:ext uri="{FF2B5EF4-FFF2-40B4-BE49-F238E27FC236}">
                <a16:creationId xmlns:a16="http://schemas.microsoft.com/office/drawing/2014/main" id="{2DF33781-9FAC-42D7-BFC9-A1A44D656AC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8177" y="3715991"/>
            <a:ext cx="2880359" cy="2160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ZoneTexte 9">
            <a:extLst>
              <a:ext uri="{FF2B5EF4-FFF2-40B4-BE49-F238E27FC236}">
                <a16:creationId xmlns:a16="http://schemas.microsoft.com/office/drawing/2014/main" id="{641F504D-022A-4CF8-A92C-7C7A06C80099}"/>
              </a:ext>
            </a:extLst>
          </p:cNvPr>
          <p:cNvSpPr txBox="1"/>
          <p:nvPr/>
        </p:nvSpPr>
        <p:spPr>
          <a:xfrm>
            <a:off x="8007226" y="5928428"/>
            <a:ext cx="3835856" cy="607539"/>
          </a:xfrm>
          <a:prstGeom prst="rect">
            <a:avLst/>
          </a:prstGeom>
          <a:noFill/>
        </p:spPr>
        <p:txBody>
          <a:bodyPr wrap="square">
            <a:spAutoFit/>
          </a:bodyPr>
          <a:lstStyle/>
          <a:p>
            <a:pPr>
              <a:lnSpc>
                <a:spcPct val="107000"/>
              </a:lnSpc>
            </a:pPr>
            <a:r>
              <a:rPr lang="fr-FR" sz="1600" dirty="0">
                <a:effectLst/>
                <a:latin typeface="Lexend Exa"/>
                <a:ea typeface="Calibri" panose="020F0502020204030204" pitchFamily="34" charset="0"/>
                <a:cs typeface="Times New Roman" panose="02020603050405020304" pitchFamily="18" charset="0"/>
              </a:rPr>
              <a:t>Ishitsuki de </a:t>
            </a:r>
            <a:r>
              <a:rPr lang="fr-FR" sz="1600" dirty="0" err="1">
                <a:effectLst/>
                <a:latin typeface="Lexend Exa"/>
                <a:ea typeface="Calibri" panose="020F0502020204030204" pitchFamily="34" charset="0"/>
                <a:cs typeface="Times New Roman" panose="02020603050405020304" pitchFamily="18" charset="0"/>
              </a:rPr>
              <a:t>Saburo</a:t>
            </a:r>
            <a:r>
              <a:rPr lang="fr-FR" sz="1600" dirty="0">
                <a:effectLst/>
                <a:latin typeface="Lexend Exa"/>
                <a:ea typeface="Calibri" panose="020F0502020204030204" pitchFamily="34" charset="0"/>
                <a:cs typeface="Times New Roman" panose="02020603050405020304" pitchFamily="18" charset="0"/>
              </a:rPr>
              <a:t> Kato dans le jardin d’un </a:t>
            </a:r>
          </a:p>
          <a:p>
            <a:pPr>
              <a:lnSpc>
                <a:spcPct val="107000"/>
              </a:lnSpc>
            </a:pPr>
            <a:r>
              <a:rPr lang="fr-FR" sz="1600" dirty="0">
                <a:effectLst/>
                <a:latin typeface="Lexend Exa"/>
                <a:ea typeface="Calibri" panose="020F0502020204030204" pitchFamily="34" charset="0"/>
                <a:cs typeface="Times New Roman" panose="02020603050405020304" pitchFamily="18" charset="0"/>
              </a:rPr>
              <a:t>client de Mr </a:t>
            </a:r>
            <a:r>
              <a:rPr lang="fr-FR" sz="1600" dirty="0" err="1">
                <a:effectLst/>
                <a:latin typeface="Lexend Exa"/>
                <a:ea typeface="Calibri" panose="020F0502020204030204" pitchFamily="34" charset="0"/>
                <a:cs typeface="Times New Roman" panose="02020603050405020304" pitchFamily="18" charset="0"/>
              </a:rPr>
              <a:t>Tsukada</a:t>
            </a:r>
            <a:endParaRPr lang="fr-FR" sz="1600" dirty="0">
              <a:effectLst/>
              <a:latin typeface="Lexend Exa"/>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7F13E12E-1E6C-4AE4-BDBF-69B3B7D2CD73}"/>
              </a:ext>
            </a:extLst>
          </p:cNvPr>
          <p:cNvSpPr txBox="1"/>
          <p:nvPr/>
        </p:nvSpPr>
        <p:spPr>
          <a:xfrm>
            <a:off x="733562" y="3754347"/>
            <a:ext cx="6344652" cy="871008"/>
          </a:xfrm>
          <a:prstGeom prst="rect">
            <a:avLst/>
          </a:prstGeom>
          <a:noFill/>
        </p:spPr>
        <p:txBody>
          <a:bodyPr wrap="square">
            <a:spAutoFit/>
          </a:bodyPr>
          <a:lstStyle/>
          <a:p>
            <a:pPr algn="just">
              <a:lnSpc>
                <a:spcPct val="107000"/>
              </a:lnSpc>
              <a:spcAft>
                <a:spcPts val="800"/>
              </a:spcAft>
            </a:pPr>
            <a:r>
              <a:rPr lang="fr-FR" sz="1600" dirty="0" err="1">
                <a:effectLst/>
                <a:latin typeface="Calibri" panose="020F0502020204030204" pitchFamily="34" charset="0"/>
                <a:ea typeface="Calibri" panose="020F0502020204030204" pitchFamily="34" charset="0"/>
                <a:cs typeface="Times New Roman" panose="02020603050405020304" pitchFamily="18" charset="0"/>
              </a:rPr>
              <a:t>Hiromi</a:t>
            </a: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r>
              <a:rPr lang="fr-FR" sz="1600" dirty="0" err="1">
                <a:effectLst/>
                <a:latin typeface="Calibri" panose="020F0502020204030204" pitchFamily="34" charset="0"/>
                <a:ea typeface="Calibri" panose="020F0502020204030204" pitchFamily="34" charset="0"/>
                <a:cs typeface="Times New Roman" panose="02020603050405020304" pitchFamily="18" charset="0"/>
              </a:rPr>
              <a:t>Tsukada</a:t>
            </a:r>
            <a:r>
              <a:rPr lang="fr-FR" sz="1600" dirty="0">
                <a:effectLst/>
                <a:latin typeface="Calibri" panose="020F0502020204030204" pitchFamily="34" charset="0"/>
                <a:ea typeface="Calibri" panose="020F0502020204030204" pitchFamily="34" charset="0"/>
                <a:cs typeface="Times New Roman" panose="02020603050405020304" pitchFamily="18" charset="0"/>
              </a:rPr>
              <a:t> cultive des pins blancs dans un champ, les mottes sont cerclées par une caisse sans fond permettant le travail des racines sans déterrer l’arbre</a:t>
            </a:r>
          </a:p>
        </p:txBody>
      </p:sp>
      <p:sp>
        <p:nvSpPr>
          <p:cNvPr id="13" name="ZoneTexte 12">
            <a:extLst>
              <a:ext uri="{FF2B5EF4-FFF2-40B4-BE49-F238E27FC236}">
                <a16:creationId xmlns:a16="http://schemas.microsoft.com/office/drawing/2014/main" id="{DCD8B128-AF6F-4DF9-ADE7-FDDB1D2322EC}"/>
              </a:ext>
            </a:extLst>
          </p:cNvPr>
          <p:cNvSpPr txBox="1"/>
          <p:nvPr/>
        </p:nvSpPr>
        <p:spPr>
          <a:xfrm>
            <a:off x="5386136" y="2753149"/>
            <a:ext cx="6344652" cy="607539"/>
          </a:xfrm>
          <a:prstGeom prst="rect">
            <a:avLst/>
          </a:prstGeom>
          <a:noFill/>
        </p:spPr>
        <p:txBody>
          <a:bodyPr wrap="square">
            <a:spAutoFit/>
          </a:bodyPr>
          <a:lstStyle/>
          <a:p>
            <a:pPr algn="just">
              <a:lnSpc>
                <a:spcPct val="107000"/>
              </a:lnSpc>
              <a:spcAft>
                <a:spcPts val="800"/>
              </a:spcAft>
            </a:pPr>
            <a:r>
              <a:rPr lang="fr-FR" sz="1600" dirty="0">
                <a:effectLst/>
                <a:latin typeface="Calibri" panose="020F0502020204030204" pitchFamily="34" charset="0"/>
                <a:ea typeface="Calibri" panose="020F0502020204030204" pitchFamily="34" charset="0"/>
                <a:cs typeface="Times New Roman" panose="02020603050405020304" pitchFamily="18" charset="0"/>
              </a:rPr>
              <a:t>Les arbres sont cultivés en caisse, les petits cure dents qu’on voit dépasser du substrat servent à guider les racines lors du rempotage.</a:t>
            </a:r>
          </a:p>
        </p:txBody>
      </p:sp>
      <p:sp>
        <p:nvSpPr>
          <p:cNvPr id="15" name="ZoneTexte 14">
            <a:extLst>
              <a:ext uri="{FF2B5EF4-FFF2-40B4-BE49-F238E27FC236}">
                <a16:creationId xmlns:a16="http://schemas.microsoft.com/office/drawing/2014/main" id="{B3D2228F-B6EC-4037-9C37-220DD6EA7474}"/>
              </a:ext>
            </a:extLst>
          </p:cNvPr>
          <p:cNvSpPr txBox="1"/>
          <p:nvPr/>
        </p:nvSpPr>
        <p:spPr>
          <a:xfrm>
            <a:off x="4773356" y="4545145"/>
            <a:ext cx="2304858" cy="2092881"/>
          </a:xfrm>
          <a:prstGeom prst="rect">
            <a:avLst/>
          </a:prstGeom>
          <a:noFill/>
        </p:spPr>
        <p:txBody>
          <a:bodyPr wrap="square">
            <a:spAutoFit/>
          </a:bodyPr>
          <a:lstStyle/>
          <a:p>
            <a:pPr algn="just"/>
            <a:r>
              <a:rPr lang="fr-FR" sz="1600" dirty="0" err="1">
                <a:latin typeface="Lexend Exa"/>
              </a:rPr>
              <a:t>Hiromi</a:t>
            </a:r>
            <a:r>
              <a:rPr lang="fr-FR" sz="1600" dirty="0">
                <a:latin typeface="Lexend Exa"/>
              </a:rPr>
              <a:t> </a:t>
            </a:r>
            <a:r>
              <a:rPr lang="fr-FR" sz="1600" dirty="0" err="1">
                <a:latin typeface="Lexend Exa"/>
              </a:rPr>
              <a:t>Tsukada</a:t>
            </a:r>
            <a:r>
              <a:rPr lang="fr-FR" sz="1600" dirty="0">
                <a:latin typeface="Lexend Exa"/>
              </a:rPr>
              <a:t> réalise beaucoup de greffes par approche ou traversantes avec les rameaux de l’arbre ou à l’aide de plans racinés pour créer des branches ou pour améliorer un nebari</a:t>
            </a:r>
            <a:r>
              <a:rPr lang="fr-FR" dirty="0"/>
              <a:t>.</a:t>
            </a:r>
          </a:p>
        </p:txBody>
      </p:sp>
    </p:spTree>
    <p:extLst>
      <p:ext uri="{BB962C8B-B14F-4D97-AF65-F5344CB8AC3E}">
        <p14:creationId xmlns:p14="http://schemas.microsoft.com/office/powerpoint/2010/main" val="3792278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UTSUNOMIYA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CB72254C-4B78-4139-9A4D-1968DBA38AD8}"/>
              </a:ext>
            </a:extLst>
          </p:cNvPr>
          <p:cNvSpPr txBox="1">
            <a:spLocks/>
          </p:cNvSpPr>
          <p:nvPr/>
        </p:nvSpPr>
        <p:spPr>
          <a:xfrm>
            <a:off x="726536" y="1297290"/>
            <a:ext cx="6326016" cy="3200836"/>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À l’est de Utsunomiya, dans la ville de </a:t>
            </a:r>
            <a:r>
              <a:rPr lang="fr-FR" sz="1600" b="1" kern="0" dirty="0"/>
              <a:t>Mito</a:t>
            </a:r>
            <a:r>
              <a:rPr lang="fr-FR" sz="1600" kern="0" dirty="0"/>
              <a:t>, Préfecture d’Ibaraki, le jardin promenade </a:t>
            </a:r>
            <a:r>
              <a:rPr lang="fr-FR" sz="1600" kern="0" dirty="0" err="1"/>
              <a:t>Kairaku</a:t>
            </a:r>
            <a:r>
              <a:rPr lang="fr-FR" sz="1600" kern="0" dirty="0"/>
              <a:t>-en se visite pour ses arbres en fleurs, qu’on admire toute l’année. Les mois de février et mars permettent de contempler quelque 3 000 Prunus en floraison. Le </a:t>
            </a:r>
            <a:r>
              <a:rPr lang="fr-FR" sz="1600" kern="0" dirty="0" err="1"/>
              <a:t>Kairaku</a:t>
            </a:r>
            <a:r>
              <a:rPr lang="fr-FR" sz="1600" kern="0" dirty="0"/>
              <a:t>-en est l’un des cinq jardins les plus célèbres du Japon. </a:t>
            </a:r>
          </a:p>
          <a:p>
            <a:pPr marL="0" indent="0" algn="l"/>
            <a:r>
              <a:rPr lang="fr-FR" sz="1600" i="1" kern="0" dirty="0"/>
              <a:t>1-3-3 </a:t>
            </a:r>
            <a:r>
              <a:rPr lang="fr-FR" sz="1600" i="1" kern="0" dirty="0" err="1"/>
              <a:t>Tokiwacho</a:t>
            </a:r>
            <a:r>
              <a:rPr lang="fr-FR" sz="1600" i="1" kern="0" dirty="0"/>
              <a:t> Mito, Ibaraki 310-0033 https://www.ibarakiguide.jp/park/ </a:t>
            </a:r>
            <a:r>
              <a:rPr lang="fr-FR" sz="1600" i="1" kern="0" dirty="0" err="1"/>
              <a:t>foreign_language</a:t>
            </a:r>
            <a:r>
              <a:rPr lang="fr-FR" sz="1600" i="1" kern="0" dirty="0"/>
              <a:t>/en/</a:t>
            </a:r>
          </a:p>
          <a:p>
            <a:pPr marL="0" indent="0" algn="l"/>
            <a:endParaRPr lang="fr-FR" sz="1600" i="1" kern="0" dirty="0"/>
          </a:p>
          <a:p>
            <a:pPr marL="0" indent="0" algn="just"/>
            <a:r>
              <a:rPr lang="fr-FR" sz="1600" kern="0" dirty="0"/>
              <a:t>Compter deux heures et demie pour s’y rendre à partir de Utsunomiya avec un changement à </a:t>
            </a:r>
            <a:r>
              <a:rPr lang="fr-FR" sz="1600" kern="0" dirty="0" err="1"/>
              <a:t>Oyama</a:t>
            </a:r>
            <a:r>
              <a:rPr lang="fr-FR" sz="1600" kern="0" dirty="0"/>
              <a:t>, ou une heure en partant de la gare </a:t>
            </a:r>
            <a:r>
              <a:rPr lang="fr-FR" sz="1600" kern="0" dirty="0" err="1"/>
              <a:t>Ueno</a:t>
            </a:r>
            <a:r>
              <a:rPr lang="fr-FR" sz="1600" kern="0" dirty="0"/>
              <a:t> de Tokyo, par le Train </a:t>
            </a:r>
            <a:r>
              <a:rPr lang="fr-FR" sz="1600" kern="0" dirty="0" err="1"/>
              <a:t>limited</a:t>
            </a:r>
            <a:r>
              <a:rPr lang="fr-FR" sz="1600" kern="0" dirty="0"/>
              <a:t> express Hitachi. Puis prendre le bus à la sortie nord de la station Mito pour 15 minutes de trajet.</a:t>
            </a:r>
          </a:p>
        </p:txBody>
      </p:sp>
      <p:pic>
        <p:nvPicPr>
          <p:cNvPr id="5" name="Image 4">
            <a:extLst>
              <a:ext uri="{FF2B5EF4-FFF2-40B4-BE49-F238E27FC236}">
                <a16:creationId xmlns:a16="http://schemas.microsoft.com/office/drawing/2014/main" id="{23F05B3F-9228-40D0-AB9C-A33FF09E95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8741" y="2676621"/>
            <a:ext cx="4696190" cy="3523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ZoneTexte 7">
            <a:extLst>
              <a:ext uri="{FF2B5EF4-FFF2-40B4-BE49-F238E27FC236}">
                <a16:creationId xmlns:a16="http://schemas.microsoft.com/office/drawing/2014/main" id="{0D45E7C7-0CF4-40D6-B0B1-8893CCF5A12E}"/>
              </a:ext>
            </a:extLst>
          </p:cNvPr>
          <p:cNvSpPr txBox="1"/>
          <p:nvPr/>
        </p:nvSpPr>
        <p:spPr>
          <a:xfrm>
            <a:off x="9961124" y="2266062"/>
            <a:ext cx="6342434" cy="338554"/>
          </a:xfrm>
          <a:prstGeom prst="rect">
            <a:avLst/>
          </a:prstGeom>
          <a:noFill/>
        </p:spPr>
        <p:txBody>
          <a:bodyPr wrap="square">
            <a:spAutoFit/>
          </a:bodyPr>
          <a:lstStyle/>
          <a:p>
            <a:r>
              <a:rPr lang="fr-FR" sz="1600" dirty="0">
                <a:latin typeface="Lexend Exa"/>
              </a:rPr>
              <a:t>Vue du jardin de Mito</a:t>
            </a:r>
          </a:p>
        </p:txBody>
      </p:sp>
    </p:spTree>
    <p:extLst>
      <p:ext uri="{BB962C8B-B14F-4D97-AF65-F5344CB8AC3E}">
        <p14:creationId xmlns:p14="http://schemas.microsoft.com/office/powerpoint/2010/main" val="2828771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119800" y="399174"/>
            <a:ext cx="10272000" cy="763600"/>
          </a:xfrm>
          <a:prstGeom prst="rect">
            <a:avLst/>
          </a:prstGeom>
        </p:spPr>
        <p:txBody>
          <a:bodyPr spcFirstLastPara="1" wrap="square" lIns="121900" tIns="121900" rIns="121900" bIns="121900" anchor="t" anchorCtr="0">
            <a:noAutofit/>
          </a:bodyPr>
          <a:lstStyle/>
          <a:p>
            <a:r>
              <a:rPr lang="en" sz="4800" b="1" dirty="0"/>
              <a:t>TOKYO</a:t>
            </a:r>
            <a:endParaRPr sz="4800" b="1" dirty="0"/>
          </a:p>
        </p:txBody>
      </p:sp>
      <p:sp>
        <p:nvSpPr>
          <p:cNvPr id="817" name="Google Shape;817;p69"/>
          <p:cNvSpPr txBox="1"/>
          <p:nvPr/>
        </p:nvSpPr>
        <p:spPr>
          <a:xfrm>
            <a:off x="1182443" y="2019894"/>
            <a:ext cx="2768119" cy="190817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600" kern="0" dirty="0">
                <a:solidFill>
                  <a:srgbClr val="3B4954"/>
                </a:solidFill>
                <a:latin typeface="Lexend Exa"/>
                <a:ea typeface="Lexend Exa"/>
                <a:cs typeface="Lexend Exa"/>
                <a:sym typeface="Lexend Exa"/>
              </a:rPr>
              <a:t>OMIYA</a:t>
            </a:r>
          </a:p>
          <a:p>
            <a:pPr defTabSz="1219170">
              <a:buClr>
                <a:srgbClr val="000000"/>
              </a:buClr>
            </a:pPr>
            <a:r>
              <a:rPr lang="en" sz="3600" kern="0" dirty="0">
                <a:solidFill>
                  <a:srgbClr val="3B4954"/>
                </a:solidFill>
                <a:latin typeface="Lexend Exa"/>
                <a:ea typeface="Lexend Exa"/>
                <a:cs typeface="Lexend Exa"/>
                <a:sym typeface="Lexend Exa"/>
              </a:rPr>
              <a:t>ANGYO</a:t>
            </a:r>
          </a:p>
          <a:p>
            <a:pPr defTabSz="1219170">
              <a:buClr>
                <a:srgbClr val="000000"/>
              </a:buClr>
            </a:pPr>
            <a:r>
              <a:rPr lang="en" sz="3600" kern="0" dirty="0">
                <a:solidFill>
                  <a:srgbClr val="3B4954"/>
                </a:solidFill>
                <a:latin typeface="Lexend Exa"/>
                <a:ea typeface="Lexend Exa"/>
                <a:cs typeface="Lexend Exa"/>
                <a:sym typeface="Lexend Exa"/>
              </a:rPr>
              <a:t>KOBAYASHI</a:t>
            </a:r>
            <a:endParaRPr sz="3600" kern="0" dirty="0">
              <a:solidFill>
                <a:srgbClr val="3B4954"/>
              </a:solidFill>
              <a:latin typeface="Lexend Exa"/>
              <a:ea typeface="Lexend Exa"/>
              <a:cs typeface="Lexend Exa"/>
              <a:sym typeface="Lexend Exa"/>
            </a:endParaRPr>
          </a:p>
        </p:txBody>
      </p:sp>
      <p:grpSp>
        <p:nvGrpSpPr>
          <p:cNvPr id="823" name="Google Shape;823;p69"/>
          <p:cNvGrpSpPr/>
          <p:nvPr/>
        </p:nvGrpSpPr>
        <p:grpSpPr>
          <a:xfrm>
            <a:off x="7213825" y="1634145"/>
            <a:ext cx="3167521" cy="4597308"/>
            <a:chOff x="2005150" y="238125"/>
            <a:chExt cx="3609300" cy="5238500"/>
          </a:xfrm>
        </p:grpSpPr>
        <p:sp>
          <p:nvSpPr>
            <p:cNvPr id="824" name="Google Shape;824;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2" name="Google Shape;862;p69"/>
          <p:cNvGrpSpPr/>
          <p:nvPr/>
        </p:nvGrpSpPr>
        <p:grpSpPr>
          <a:xfrm>
            <a:off x="9258941" y="-259600"/>
            <a:ext cx="3659748" cy="2312800"/>
            <a:chOff x="6767130" y="1865225"/>
            <a:chExt cx="2744811" cy="1734600"/>
          </a:xfrm>
        </p:grpSpPr>
        <p:sp>
          <p:nvSpPr>
            <p:cNvPr id="863" name="Google Shape;863;p69"/>
            <p:cNvSpPr/>
            <p:nvPr/>
          </p:nvSpPr>
          <p:spPr>
            <a:xfrm>
              <a:off x="7777341" y="1865225"/>
              <a:ext cx="1734600" cy="17346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69"/>
            <p:cNvSpPr/>
            <p:nvPr/>
          </p:nvSpPr>
          <p:spPr>
            <a:xfrm>
              <a:off x="7397650" y="2338071"/>
              <a:ext cx="846600" cy="846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5" name="Google Shape;865;p69"/>
            <p:cNvGrpSpPr/>
            <p:nvPr/>
          </p:nvGrpSpPr>
          <p:grpSpPr>
            <a:xfrm>
              <a:off x="6767130" y="2764456"/>
              <a:ext cx="504011" cy="63838"/>
              <a:chOff x="33400" y="4261788"/>
              <a:chExt cx="646500" cy="78300"/>
            </a:xfrm>
          </p:grpSpPr>
          <p:sp>
            <p:nvSpPr>
              <p:cNvPr id="866" name="Google Shape;866;p69"/>
              <p:cNvSpPr/>
              <p:nvPr/>
            </p:nvSpPr>
            <p:spPr>
              <a:xfrm rot="-5400000">
                <a:off x="334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69"/>
              <p:cNvSpPr/>
              <p:nvPr/>
            </p:nvSpPr>
            <p:spPr>
              <a:xfrm rot="-5400000">
                <a:off x="3175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69"/>
              <p:cNvSpPr/>
              <p:nvPr/>
            </p:nvSpPr>
            <p:spPr>
              <a:xfrm rot="-5400000">
                <a:off x="6016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70" name="Google Shape;870;p69"/>
          <p:cNvSpPr txBox="1"/>
          <p:nvPr/>
        </p:nvSpPr>
        <p:spPr>
          <a:xfrm>
            <a:off x="8609700" y="5460133"/>
            <a:ext cx="549200" cy="57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dirty="0">
              <a:solidFill>
                <a:srgbClr val="3B4954"/>
              </a:solidFill>
              <a:latin typeface="Lexend Exa"/>
              <a:ea typeface="Lexend Exa"/>
              <a:cs typeface="Lexend Exa"/>
              <a:sym typeface="Lexend Exa"/>
            </a:endParaRPr>
          </a:p>
        </p:txBody>
      </p:sp>
      <p:sp>
        <p:nvSpPr>
          <p:cNvPr id="54" name="ZoneTexte 53">
            <a:extLst>
              <a:ext uri="{FF2B5EF4-FFF2-40B4-BE49-F238E27FC236}">
                <a16:creationId xmlns:a16="http://schemas.microsoft.com/office/drawing/2014/main" id="{E642554F-2039-484C-AAFD-659F58D4CFE1}"/>
              </a:ext>
            </a:extLst>
          </p:cNvPr>
          <p:cNvSpPr txBox="1"/>
          <p:nvPr/>
        </p:nvSpPr>
        <p:spPr>
          <a:xfrm>
            <a:off x="250027" y="4589322"/>
            <a:ext cx="6876850" cy="1815882"/>
          </a:xfrm>
          <a:prstGeom prst="rect">
            <a:avLst/>
          </a:prstGeom>
          <a:noFill/>
        </p:spPr>
        <p:txBody>
          <a:bodyPr wrap="square">
            <a:spAutoFit/>
          </a:bodyPr>
          <a:lstStyle/>
          <a:p>
            <a:r>
              <a:rPr lang="fr-FR" sz="1600" dirty="0">
                <a:latin typeface="Lexend Exa"/>
              </a:rPr>
              <a:t>À partir de la gare de Tokyo </a:t>
            </a:r>
            <a:r>
              <a:rPr lang="fr-FR" sz="1600" dirty="0" err="1">
                <a:latin typeface="Lexend Exa"/>
              </a:rPr>
              <a:t>Ueno</a:t>
            </a:r>
            <a:endParaRPr lang="fr-FR" sz="1600" dirty="0">
              <a:latin typeface="Lexend Exa"/>
            </a:endParaRPr>
          </a:p>
          <a:p>
            <a:r>
              <a:rPr lang="fr-FR" sz="1600" dirty="0">
                <a:latin typeface="Lexend Exa"/>
              </a:rPr>
              <a:t>Prendre la JR Takasaki Line direction Maebashi jusqu’à Omiya, puis la </a:t>
            </a:r>
            <a:r>
              <a:rPr lang="fr-FR" sz="1600" dirty="0" err="1">
                <a:latin typeface="Lexend Exa"/>
              </a:rPr>
              <a:t>Tobu</a:t>
            </a:r>
            <a:r>
              <a:rPr lang="fr-FR" sz="1600" dirty="0">
                <a:latin typeface="Lexend Exa"/>
              </a:rPr>
              <a:t> Urban Park Line en direction de </a:t>
            </a:r>
            <a:r>
              <a:rPr lang="fr-FR" sz="1600" dirty="0" err="1">
                <a:latin typeface="Lexend Exa"/>
              </a:rPr>
              <a:t>Kasukabe</a:t>
            </a:r>
            <a:r>
              <a:rPr lang="fr-FR" sz="1600" dirty="0">
                <a:latin typeface="Lexend Exa"/>
              </a:rPr>
              <a:t> et descendre à Omiya Koen</a:t>
            </a:r>
          </a:p>
          <a:p>
            <a:r>
              <a:rPr lang="fr-FR" sz="1600" dirty="0">
                <a:latin typeface="Lexend Exa"/>
              </a:rPr>
              <a:t>Prendre la JR Utsunomiya Line en direction de Koganei et descendre à Toro. Avec un JR </a:t>
            </a:r>
            <a:r>
              <a:rPr lang="fr-FR" sz="1600" dirty="0" err="1">
                <a:latin typeface="Lexend Exa"/>
              </a:rPr>
              <a:t>Pass</a:t>
            </a:r>
            <a:r>
              <a:rPr lang="fr-FR" sz="1600" dirty="0">
                <a:latin typeface="Lexend Exa"/>
              </a:rPr>
              <a:t>, l’option Shinkansen est envisageable jusqu’à Omiya, sinon, préférez les trains locaux </a:t>
            </a:r>
          </a:p>
          <a:p>
            <a:r>
              <a:rPr lang="fr-FR" sz="1600" dirty="0">
                <a:latin typeface="Lexend Exa"/>
              </a:rPr>
              <a:t>https://www.city.saitama. </a:t>
            </a:r>
            <a:r>
              <a:rPr lang="fr-FR" sz="1600" dirty="0" err="1">
                <a:latin typeface="Lexend Exa"/>
              </a:rPr>
              <a:t>jp</a:t>
            </a:r>
            <a:r>
              <a:rPr lang="fr-FR" sz="1600" dirty="0">
                <a:latin typeface="Lexend Exa"/>
              </a:rPr>
              <a:t>/006/014/010/003/013/ p047067.html</a:t>
            </a:r>
          </a:p>
        </p:txBody>
      </p:sp>
      <p:pic>
        <p:nvPicPr>
          <p:cNvPr id="55" name="Picture 6" descr="Commuter line, train, transportation, front view icon - Download on Iconfinder">
            <a:extLst>
              <a:ext uri="{FF2B5EF4-FFF2-40B4-BE49-F238E27FC236}">
                <a16:creationId xmlns:a16="http://schemas.microsoft.com/office/drawing/2014/main" id="{8D71FAB7-359D-49C1-8D10-69BBC35D9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1" y="3596274"/>
            <a:ext cx="1092497" cy="1092497"/>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864;p69">
            <a:extLst>
              <a:ext uri="{FF2B5EF4-FFF2-40B4-BE49-F238E27FC236}">
                <a16:creationId xmlns:a16="http://schemas.microsoft.com/office/drawing/2014/main" id="{6E11C3C7-709C-489B-B409-6188667D3E76}"/>
              </a:ext>
            </a:extLst>
          </p:cNvPr>
          <p:cNvSpPr/>
          <p:nvPr/>
        </p:nvSpPr>
        <p:spPr>
          <a:xfrm>
            <a:off x="9343189" y="4629601"/>
            <a:ext cx="243480" cy="240768"/>
          </a:xfrm>
          <a:prstGeom prst="ellipse">
            <a:avLst/>
          </a:prstGeom>
          <a:noFill/>
          <a:ln w="66675" cap="flat" cmpd="sng">
            <a:solidFill>
              <a:srgbClr val="6699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625960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0" name="Image 29">
            <a:extLst>
              <a:ext uri="{FF2B5EF4-FFF2-40B4-BE49-F238E27FC236}">
                <a16:creationId xmlns:a16="http://schemas.microsoft.com/office/drawing/2014/main" id="{E47C69C9-FC70-4D81-8652-CAB986D3B13A}"/>
              </a:ext>
            </a:extLst>
          </p:cNvPr>
          <p:cNvPicPr>
            <a:picLocks noChangeAspect="1"/>
          </p:cNvPicPr>
          <p:nvPr/>
        </p:nvPicPr>
        <p:blipFill>
          <a:blip r:embed="rId3"/>
          <a:stretch>
            <a:fillRect/>
          </a:stretch>
        </p:blipFill>
        <p:spPr>
          <a:xfrm>
            <a:off x="676507" y="471054"/>
            <a:ext cx="5299100" cy="59158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Ellipse 3">
            <a:extLst>
              <a:ext uri="{FF2B5EF4-FFF2-40B4-BE49-F238E27FC236}">
                <a16:creationId xmlns:a16="http://schemas.microsoft.com/office/drawing/2014/main" id="{958FC254-3819-4D4F-99EC-87879705DFB5}"/>
              </a:ext>
            </a:extLst>
          </p:cNvPr>
          <p:cNvSpPr/>
          <p:nvPr/>
        </p:nvSpPr>
        <p:spPr>
          <a:xfrm>
            <a:off x="4007553" y="4455882"/>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A54D4133-B3FC-4468-9202-B5EBF4F99669}"/>
              </a:ext>
            </a:extLst>
          </p:cNvPr>
          <p:cNvSpPr/>
          <p:nvPr/>
        </p:nvSpPr>
        <p:spPr>
          <a:xfrm>
            <a:off x="3925272" y="4349619"/>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ACCF52C3-543A-42E4-9329-1DB4358F31C2}"/>
              </a:ext>
            </a:extLst>
          </p:cNvPr>
          <p:cNvSpPr/>
          <p:nvPr/>
        </p:nvSpPr>
        <p:spPr>
          <a:xfrm>
            <a:off x="3963089" y="4401882"/>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7EDA7230-118F-4F8C-B8B3-E49A4FBEDA95}"/>
              </a:ext>
            </a:extLst>
          </p:cNvPr>
          <p:cNvPicPr>
            <a:picLocks noChangeAspect="1"/>
          </p:cNvPicPr>
          <p:nvPr/>
        </p:nvPicPr>
        <p:blipFill>
          <a:blip r:embed="rId4"/>
          <a:stretch>
            <a:fillRect/>
          </a:stretch>
        </p:blipFill>
        <p:spPr>
          <a:xfrm>
            <a:off x="6235249" y="1672070"/>
            <a:ext cx="5314950" cy="4714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7" name="Google Shape;292;p35">
            <a:extLst>
              <a:ext uri="{FF2B5EF4-FFF2-40B4-BE49-F238E27FC236}">
                <a16:creationId xmlns:a16="http://schemas.microsoft.com/office/drawing/2014/main" id="{1B74745C-3453-4880-93EB-30F9CE0D830B}"/>
              </a:ext>
            </a:extLst>
          </p:cNvPr>
          <p:cNvGrpSpPr/>
          <p:nvPr/>
        </p:nvGrpSpPr>
        <p:grpSpPr>
          <a:xfrm>
            <a:off x="10432470" y="169683"/>
            <a:ext cx="1117729" cy="1395968"/>
            <a:chOff x="1516652" y="2041752"/>
            <a:chExt cx="415624" cy="451130"/>
          </a:xfrm>
        </p:grpSpPr>
        <p:sp>
          <p:nvSpPr>
            <p:cNvPr id="8" name="Google Shape;293;p35">
              <a:extLst>
                <a:ext uri="{FF2B5EF4-FFF2-40B4-BE49-F238E27FC236}">
                  <a16:creationId xmlns:a16="http://schemas.microsoft.com/office/drawing/2014/main" id="{18F17CA8-B97C-4D9D-BB62-8F0E9A88BC9F}"/>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94;p35">
              <a:extLst>
                <a:ext uri="{FF2B5EF4-FFF2-40B4-BE49-F238E27FC236}">
                  <a16:creationId xmlns:a16="http://schemas.microsoft.com/office/drawing/2014/main" id="{2AC9167B-E75A-4959-BCF0-7E5306E1AEEC}"/>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3670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4" name="Google Shape;314;p38"/>
          <p:cNvPicPr preferRelativeResize="0"/>
          <p:nvPr/>
        </p:nvPicPr>
        <p:blipFill rotWithShape="1">
          <a:blip r:embed="rId3">
            <a:alphaModFix/>
          </a:blip>
          <a:srcRect l="18613"/>
          <a:stretch/>
        </p:blipFill>
        <p:spPr>
          <a:xfrm>
            <a:off x="6842367" y="735000"/>
            <a:ext cx="4389632" cy="5393600"/>
          </a:xfrm>
          <a:prstGeom prst="rect">
            <a:avLst/>
          </a:prstGeom>
          <a:noFill/>
          <a:ln>
            <a:noFill/>
          </a:ln>
        </p:spPr>
      </p:pic>
      <p:sp>
        <p:nvSpPr>
          <p:cNvPr id="316" name="Google Shape;316;p38"/>
          <p:cNvSpPr/>
          <p:nvPr/>
        </p:nvSpPr>
        <p:spPr>
          <a:xfrm rot="5400000">
            <a:off x="1622000" y="1423017"/>
            <a:ext cx="104400" cy="104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17" name="Google Shape;317;p38"/>
          <p:cNvSpPr/>
          <p:nvPr/>
        </p:nvSpPr>
        <p:spPr>
          <a:xfrm rot="5400000">
            <a:off x="1243200" y="1423017"/>
            <a:ext cx="104400" cy="104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318" name="Google Shape;318;p38"/>
          <p:cNvSpPr/>
          <p:nvPr/>
        </p:nvSpPr>
        <p:spPr>
          <a:xfrm rot="5400000">
            <a:off x="864400" y="1423017"/>
            <a:ext cx="104400" cy="104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pic>
        <p:nvPicPr>
          <p:cNvPr id="22" name="Google Shape;1191;p90">
            <a:extLst>
              <a:ext uri="{FF2B5EF4-FFF2-40B4-BE49-F238E27FC236}">
                <a16:creationId xmlns:a16="http://schemas.microsoft.com/office/drawing/2014/main" id="{432742EB-AC07-45B9-A111-5DA56747A05E}"/>
              </a:ext>
            </a:extLst>
          </p:cNvPr>
          <p:cNvPicPr preferRelativeResize="0"/>
          <p:nvPr/>
        </p:nvPicPr>
        <p:blipFill rotWithShape="1">
          <a:blip r:embed="rId4">
            <a:alphaModFix/>
          </a:blip>
          <a:srcRect l="24035" r="24040"/>
          <a:stretch/>
        </p:blipFill>
        <p:spPr>
          <a:xfrm>
            <a:off x="6535568" y="615167"/>
            <a:ext cx="5194369" cy="5627667"/>
          </a:xfrm>
          <a:prstGeom prst="rect">
            <a:avLst/>
          </a:prstGeom>
          <a:noFill/>
          <a:ln>
            <a:noFill/>
          </a:ln>
        </p:spPr>
      </p:pic>
      <p:sp>
        <p:nvSpPr>
          <p:cNvPr id="315" name="Google Shape;315;p38"/>
          <p:cNvSpPr/>
          <p:nvPr/>
        </p:nvSpPr>
        <p:spPr>
          <a:xfrm flipH="1">
            <a:off x="6096000" y="4556667"/>
            <a:ext cx="1976400" cy="19764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0" name="Google Shape;233;p32">
            <a:extLst>
              <a:ext uri="{FF2B5EF4-FFF2-40B4-BE49-F238E27FC236}">
                <a16:creationId xmlns:a16="http://schemas.microsoft.com/office/drawing/2014/main" id="{6A2D7E88-D2EC-47D6-A6BB-E1735A2DFE4C}"/>
              </a:ext>
            </a:extLst>
          </p:cNvPr>
          <p:cNvSpPr txBox="1">
            <a:spLocks noGrp="1"/>
          </p:cNvSpPr>
          <p:nvPr>
            <p:ph type="title"/>
          </p:nvPr>
        </p:nvSpPr>
        <p:spPr>
          <a:xfrm>
            <a:off x="674840" y="2002917"/>
            <a:ext cx="10272000" cy="763600"/>
          </a:xfrm>
          <a:prstGeom prst="rect">
            <a:avLst/>
          </a:prstGeom>
        </p:spPr>
        <p:txBody>
          <a:bodyPr spcFirstLastPara="1" wrap="square" lIns="121900" tIns="121900" rIns="121900" bIns="121900" anchor="t" anchorCtr="0">
            <a:noAutofit/>
          </a:bodyPr>
          <a:lstStyle/>
          <a:p>
            <a:r>
              <a:rPr lang="fr-FR" sz="4000" b="1" dirty="0"/>
              <a:t>INTRODUCTION </a:t>
            </a:r>
            <a:br>
              <a:rPr lang="fr-FR" sz="4000" b="1" dirty="0"/>
            </a:br>
            <a:r>
              <a:rPr lang="ja-JP" altLang="fr-FR" sz="4000" b="1" dirty="0"/>
              <a:t>導入</a:t>
            </a:r>
            <a:endParaRPr sz="4000" b="1" dirty="0"/>
          </a:p>
        </p:txBody>
      </p:sp>
    </p:spTree>
    <p:extLst>
      <p:ext uri="{BB962C8B-B14F-4D97-AF65-F5344CB8AC3E}">
        <p14:creationId xmlns:p14="http://schemas.microsoft.com/office/powerpoint/2010/main" val="3444656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CB72254C-4B78-4139-9A4D-1968DBA38AD8}"/>
              </a:ext>
            </a:extLst>
          </p:cNvPr>
          <p:cNvSpPr txBox="1">
            <a:spLocks/>
          </p:cNvSpPr>
          <p:nvPr/>
        </p:nvSpPr>
        <p:spPr>
          <a:xfrm>
            <a:off x="833539" y="2013032"/>
            <a:ext cx="10791014" cy="3631723"/>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b="1" kern="0" dirty="0">
                <a:solidFill>
                  <a:schemeClr val="accent4">
                    <a:lumMod val="75000"/>
                  </a:schemeClr>
                </a:solidFill>
              </a:rPr>
              <a:t>Omiya Bonsaï Village </a:t>
            </a:r>
          </a:p>
          <a:p>
            <a:pPr marL="0" indent="0" algn="just"/>
            <a:endParaRPr lang="fr-FR" sz="1600" kern="0" dirty="0"/>
          </a:p>
          <a:p>
            <a:pPr marL="0" indent="0" algn="just"/>
            <a:r>
              <a:rPr lang="fr-FR" sz="1600" kern="0" dirty="0"/>
              <a:t>Non loin de la capitale japonaise, à seulement 45 minutes de train, au nord-ouest de Tokyo, le village bonsaï d’Omiya – arrondissement de la ville de Saitama – offre un réel dépaysement. </a:t>
            </a:r>
          </a:p>
          <a:p>
            <a:pPr marL="0" indent="0" algn="just"/>
            <a:r>
              <a:rPr lang="fr-FR" sz="1600" kern="0" dirty="0"/>
              <a:t>C’est suite au séisme de 1923, dans la région du </a:t>
            </a:r>
            <a:r>
              <a:rPr lang="fr-FR" sz="1600" kern="0" dirty="0" err="1"/>
              <a:t>Kanto</a:t>
            </a:r>
            <a:r>
              <a:rPr lang="fr-FR" sz="1600" kern="0" dirty="0"/>
              <a:t>, qu’un groupement d’horticulteurs spécialisés s’installa à Omiya en 1925  car il y a de la place, le sol est riche et l’eau d’une qualité remarquable. </a:t>
            </a:r>
          </a:p>
          <a:p>
            <a:pPr marL="0" indent="0" algn="just"/>
            <a:r>
              <a:rPr lang="fr-FR" sz="1600" kern="0" dirty="0"/>
              <a:t>À cette époque, une trentaine de pépinières travaillent l’art de cultiver les bonsaïs dans la région. </a:t>
            </a:r>
          </a:p>
          <a:p>
            <a:pPr marL="0" indent="0" algn="just"/>
            <a:r>
              <a:rPr lang="fr-FR" sz="1600" kern="0" dirty="0"/>
              <a:t>Aujourd’hui encore, on peut visiter sans rendez-vous quelques uns de ces jardins qui sont des propriétés privées.</a:t>
            </a:r>
          </a:p>
          <a:p>
            <a:pPr marL="0" indent="0" algn="just"/>
            <a:endParaRPr lang="fr-FR" sz="1600" kern="0" dirty="0"/>
          </a:p>
          <a:p>
            <a:pPr marL="0" indent="0" algn="just"/>
            <a:r>
              <a:rPr lang="fr-FR" sz="1600" kern="0" dirty="0"/>
              <a:t>Ces pépinières se situent à 5 minutes de marche des gares d’Omiya Koen ou Toro. </a:t>
            </a:r>
          </a:p>
          <a:p>
            <a:pPr marL="0" indent="0" algn="just"/>
            <a:r>
              <a:rPr lang="fr-FR" sz="1600" kern="0" dirty="0"/>
              <a:t>Comptez une journée pour visiter l’ensemble, en incluant un détour par le musée exclusivement dédié au bonsaï. </a:t>
            </a:r>
          </a:p>
          <a:p>
            <a:pPr marL="0" indent="0" algn="just"/>
            <a:r>
              <a:rPr lang="fr-FR" sz="1600" kern="0" dirty="0"/>
              <a:t>Tous les ans début mai, un festival transforme les rues en un marché aux bonsaïs : c’est le moment idéal pour visiter le quartier. À noter que les pépinières sont fermées le jeudi.</a:t>
            </a:r>
          </a:p>
        </p:txBody>
      </p:sp>
    </p:spTree>
    <p:extLst>
      <p:ext uri="{BB962C8B-B14F-4D97-AF65-F5344CB8AC3E}">
        <p14:creationId xmlns:p14="http://schemas.microsoft.com/office/powerpoint/2010/main" val="1904249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 name="Image 4">
            <a:extLst>
              <a:ext uri="{FF2B5EF4-FFF2-40B4-BE49-F238E27FC236}">
                <a16:creationId xmlns:a16="http://schemas.microsoft.com/office/drawing/2014/main" id="{AFD4E7FA-6340-41EC-8B71-FCED80C1414D}"/>
              </a:ext>
            </a:extLst>
          </p:cNvPr>
          <p:cNvPicPr>
            <a:picLocks noChangeAspect="1"/>
          </p:cNvPicPr>
          <p:nvPr/>
        </p:nvPicPr>
        <p:blipFill>
          <a:blip r:embed="rId3"/>
          <a:stretch>
            <a:fillRect/>
          </a:stretch>
        </p:blipFill>
        <p:spPr>
          <a:xfrm>
            <a:off x="7352908" y="2049355"/>
            <a:ext cx="3485373" cy="4404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mage 1">
            <a:extLst>
              <a:ext uri="{FF2B5EF4-FFF2-40B4-BE49-F238E27FC236}">
                <a16:creationId xmlns:a16="http://schemas.microsoft.com/office/drawing/2014/main" id="{99F887F6-35A8-4C4E-90A2-39B9DC1AA7FE}"/>
              </a:ext>
            </a:extLst>
          </p:cNvPr>
          <p:cNvPicPr>
            <a:picLocks noChangeAspect="1"/>
          </p:cNvPicPr>
          <p:nvPr/>
        </p:nvPicPr>
        <p:blipFill>
          <a:blip r:embed="rId4"/>
          <a:stretch>
            <a:fillRect/>
          </a:stretch>
        </p:blipFill>
        <p:spPr>
          <a:xfrm>
            <a:off x="2464018" y="200255"/>
            <a:ext cx="4568978" cy="6457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593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49;p42">
            <a:extLst>
              <a:ext uri="{FF2B5EF4-FFF2-40B4-BE49-F238E27FC236}">
                <a16:creationId xmlns:a16="http://schemas.microsoft.com/office/drawing/2014/main" id="{81C40165-C036-420C-BFFE-A1E4A88E09E6}"/>
              </a:ext>
            </a:extLst>
          </p:cNvPr>
          <p:cNvSpPr txBox="1">
            <a:spLocks/>
          </p:cNvSpPr>
          <p:nvPr/>
        </p:nvSpPr>
        <p:spPr>
          <a:xfrm>
            <a:off x="726536" y="1397695"/>
            <a:ext cx="6238468" cy="4062610"/>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b="1" kern="0" dirty="0" err="1"/>
              <a:t>Mansei</a:t>
            </a:r>
            <a:r>
              <a:rPr lang="fr-FR" b="1" kern="0" dirty="0"/>
              <a:t>-en</a:t>
            </a:r>
          </a:p>
          <a:p>
            <a:pPr marL="0" indent="0" algn="just"/>
            <a:endParaRPr lang="fr-FR" b="1" kern="0" dirty="0"/>
          </a:p>
          <a:p>
            <a:pPr marL="0" indent="0" algn="just"/>
            <a:r>
              <a:rPr lang="fr-FR" sz="1800" b="1" kern="0" dirty="0"/>
              <a:t>Jardin de la famille Kato </a:t>
            </a:r>
          </a:p>
          <a:p>
            <a:pPr marL="0" indent="0" algn="just"/>
            <a:endParaRPr lang="fr-FR" sz="1600" kern="0" dirty="0"/>
          </a:p>
          <a:p>
            <a:pPr marL="0" indent="0" algn="just"/>
            <a:r>
              <a:rPr lang="fr-FR" sz="1600" kern="0" dirty="0"/>
              <a:t>On peut admirer les fameux </a:t>
            </a:r>
            <a:r>
              <a:rPr lang="fr-FR" sz="1600" kern="0" dirty="0" err="1"/>
              <a:t>Ishizuki</a:t>
            </a:r>
            <a:r>
              <a:rPr lang="fr-FR" sz="1600" kern="0" dirty="0"/>
              <a:t> et </a:t>
            </a:r>
            <a:r>
              <a:rPr lang="fr-FR" sz="1600" kern="0" dirty="0" err="1"/>
              <a:t>Yose-ue</a:t>
            </a:r>
            <a:r>
              <a:rPr lang="fr-FR" sz="1600" kern="0" dirty="0"/>
              <a:t> de </a:t>
            </a:r>
            <a:r>
              <a:rPr lang="fr-FR" sz="1600" kern="0" dirty="0" err="1"/>
              <a:t>Ezomatsu</a:t>
            </a:r>
            <a:r>
              <a:rPr lang="fr-FR" sz="1600" kern="0" dirty="0"/>
              <a:t> (</a:t>
            </a:r>
            <a:r>
              <a:rPr lang="fr-FR" sz="1600" kern="0" dirty="0" err="1"/>
              <a:t>Piceaglehnii</a:t>
            </a:r>
            <a:r>
              <a:rPr lang="fr-FR" sz="1600" kern="0" dirty="0"/>
              <a:t> ou </a:t>
            </a:r>
            <a:r>
              <a:rPr lang="fr-FR" sz="1600" kern="0" dirty="0" err="1"/>
              <a:t>épicea</a:t>
            </a:r>
            <a:r>
              <a:rPr lang="fr-FR" sz="1600" kern="0" dirty="0"/>
              <a:t> de </a:t>
            </a:r>
            <a:r>
              <a:rPr lang="fr-FR" sz="1600" kern="0" dirty="0" err="1"/>
              <a:t>sakhaline</a:t>
            </a:r>
            <a:r>
              <a:rPr lang="fr-FR" sz="1600" kern="0" dirty="0"/>
              <a:t>) de </a:t>
            </a:r>
            <a:r>
              <a:rPr lang="fr-FR" sz="1600" kern="0" dirty="0" err="1"/>
              <a:t>Saburo</a:t>
            </a:r>
            <a:r>
              <a:rPr lang="fr-FR" sz="1600" kern="0" dirty="0"/>
              <a:t> Kato, ainsi qu’une importante collection d’arbres de grande taille. </a:t>
            </a:r>
          </a:p>
          <a:p>
            <a:pPr marL="0" indent="0" algn="just"/>
            <a:r>
              <a:rPr lang="fr-FR" sz="1600" kern="0" dirty="0"/>
              <a:t>Une grande variété d’espèces est représentée, avec, entre autres, quelques </a:t>
            </a:r>
            <a:r>
              <a:rPr lang="fr-FR" sz="1600" kern="0" dirty="0" err="1"/>
              <a:t>niwaki</a:t>
            </a:r>
            <a:r>
              <a:rPr lang="fr-FR" sz="1600" kern="0" dirty="0"/>
              <a:t> provenant de la collection de </a:t>
            </a:r>
            <a:r>
              <a:rPr lang="fr-FR" sz="1600" kern="0" dirty="0" err="1"/>
              <a:t>Daizo</a:t>
            </a:r>
            <a:r>
              <a:rPr lang="fr-FR" sz="1600" kern="0" dirty="0"/>
              <a:t> </a:t>
            </a:r>
            <a:r>
              <a:rPr lang="fr-FR" sz="1600" kern="0" dirty="0" err="1"/>
              <a:t>Iwazaki</a:t>
            </a:r>
            <a:r>
              <a:rPr lang="fr-FR" sz="1600" kern="0" dirty="0"/>
              <a:t>, un riche collectionneur décédé il </a:t>
            </a:r>
            <a:r>
              <a:rPr lang="fr-FR" sz="1600" kern="0" dirty="0" err="1"/>
              <a:t>ya</a:t>
            </a:r>
            <a:r>
              <a:rPr lang="fr-FR" sz="1600" kern="0" dirty="0"/>
              <a:t> quelques années. </a:t>
            </a:r>
          </a:p>
          <a:p>
            <a:pPr marL="0" indent="0" algn="just"/>
            <a:endParaRPr lang="fr-FR" sz="1600" kern="0" dirty="0"/>
          </a:p>
          <a:p>
            <a:pPr marL="0" indent="0" algn="just"/>
            <a:r>
              <a:rPr lang="fr-FR" sz="1600" kern="0" dirty="0"/>
              <a:t>Les photos sont interdites. </a:t>
            </a:r>
          </a:p>
          <a:p>
            <a:pPr marL="0" indent="0" algn="just"/>
            <a:endParaRPr lang="fr-FR" sz="1600" i="1" kern="0" dirty="0"/>
          </a:p>
          <a:p>
            <a:pPr marL="0" indent="0" algn="just"/>
            <a:r>
              <a:rPr lang="fr-FR" sz="1600" i="1" kern="0" dirty="0"/>
              <a:t>Kita-</a:t>
            </a:r>
            <a:r>
              <a:rPr lang="fr-FR" sz="1600" i="1" kern="0" dirty="0" err="1"/>
              <a:t>ku,Saitama</a:t>
            </a:r>
            <a:r>
              <a:rPr lang="fr-FR" sz="1600" i="1" kern="0" dirty="0"/>
              <a:t> City, Bonsaï-</a:t>
            </a:r>
            <a:r>
              <a:rPr lang="fr-FR" sz="1600" i="1" kern="0" dirty="0" err="1"/>
              <a:t>cho</a:t>
            </a:r>
            <a:r>
              <a:rPr lang="fr-FR" sz="1600" i="1" kern="0" dirty="0"/>
              <a:t> 285</a:t>
            </a:r>
          </a:p>
        </p:txBody>
      </p:sp>
      <p:pic>
        <p:nvPicPr>
          <p:cNvPr id="2" name="Image 1">
            <a:extLst>
              <a:ext uri="{FF2B5EF4-FFF2-40B4-BE49-F238E27FC236}">
                <a16:creationId xmlns:a16="http://schemas.microsoft.com/office/drawing/2014/main" id="{BFF12F2A-7EA3-4854-BDAB-E64793B8768A}"/>
              </a:ext>
            </a:extLst>
          </p:cNvPr>
          <p:cNvPicPr>
            <a:picLocks noChangeAspect="1"/>
          </p:cNvPicPr>
          <p:nvPr/>
        </p:nvPicPr>
        <p:blipFill>
          <a:blip r:embed="rId3"/>
          <a:stretch>
            <a:fillRect/>
          </a:stretch>
        </p:blipFill>
        <p:spPr>
          <a:xfrm>
            <a:off x="7328033" y="2375555"/>
            <a:ext cx="4494467" cy="3372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964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49;p42">
            <a:extLst>
              <a:ext uri="{FF2B5EF4-FFF2-40B4-BE49-F238E27FC236}">
                <a16:creationId xmlns:a16="http://schemas.microsoft.com/office/drawing/2014/main" id="{81C40165-C036-420C-BFFE-A1E4A88E09E6}"/>
              </a:ext>
            </a:extLst>
          </p:cNvPr>
          <p:cNvSpPr txBox="1">
            <a:spLocks/>
          </p:cNvSpPr>
          <p:nvPr/>
        </p:nvSpPr>
        <p:spPr>
          <a:xfrm>
            <a:off x="726536" y="1516123"/>
            <a:ext cx="6238468" cy="3570168"/>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b="1" kern="0" dirty="0" err="1"/>
              <a:t>Fuyo</a:t>
            </a:r>
            <a:r>
              <a:rPr lang="fr-FR" b="1" kern="0" dirty="0"/>
              <a:t>-en</a:t>
            </a:r>
          </a:p>
          <a:p>
            <a:pPr marL="0" indent="0" algn="just"/>
            <a:endParaRPr lang="fr-FR" b="1" kern="0" dirty="0"/>
          </a:p>
          <a:p>
            <a:pPr marL="0" indent="0" algn="just"/>
            <a:r>
              <a:rPr lang="fr-FR" sz="1800" b="1" dirty="0">
                <a:effectLst/>
                <a:ea typeface="Calibri" panose="020F0502020204030204" pitchFamily="34" charset="0"/>
                <a:cs typeface="Times New Roman" panose="02020603050405020304" pitchFamily="18" charset="0"/>
              </a:rPr>
              <a:t>Jardin de Hiroshi </a:t>
            </a:r>
            <a:r>
              <a:rPr lang="fr-FR" sz="1800" b="1" dirty="0" err="1">
                <a:effectLst/>
                <a:ea typeface="Calibri" panose="020F0502020204030204" pitchFamily="34" charset="0"/>
                <a:cs typeface="Times New Roman" panose="02020603050405020304" pitchFamily="18" charset="0"/>
              </a:rPr>
              <a:t>Takeyama</a:t>
            </a:r>
            <a:endParaRPr lang="fr-FR" sz="1800" b="1" dirty="0">
              <a:ea typeface="Calibri" panose="020F0502020204030204" pitchFamily="34" charset="0"/>
              <a:cs typeface="Times New Roman" panose="02020603050405020304" pitchFamily="18" charset="0"/>
            </a:endParaRPr>
          </a:p>
          <a:p>
            <a:pPr marL="0" indent="0" algn="just"/>
            <a:endParaRPr lang="fr-FR" sz="1600" b="1" dirty="0">
              <a:effectLst/>
              <a:ea typeface="Calibri" panose="020F0502020204030204" pitchFamily="34" charset="0"/>
              <a:cs typeface="Times New Roman" panose="02020603050405020304" pitchFamily="18" charset="0"/>
            </a:endParaRPr>
          </a:p>
          <a:p>
            <a:pPr marL="0" indent="0" algn="just"/>
            <a:r>
              <a:rPr lang="fr-FR" sz="1600" dirty="0">
                <a:ea typeface="Calibri" panose="020F0502020204030204" pitchFamily="34" charset="0"/>
                <a:cs typeface="Times New Roman" panose="02020603050405020304" pitchFamily="18" charset="0"/>
              </a:rPr>
              <a:t>C</a:t>
            </a:r>
            <a:r>
              <a:rPr lang="fr-FR" sz="1600" dirty="0">
                <a:effectLst/>
                <a:ea typeface="Calibri" panose="020F0502020204030204" pitchFamily="34" charset="0"/>
                <a:cs typeface="Times New Roman" panose="02020603050405020304" pitchFamily="18" charset="0"/>
              </a:rPr>
              <a:t>’est le jardin des feuillus. L’expérience sera différente suivant la saison de la visite. </a:t>
            </a:r>
          </a:p>
          <a:p>
            <a:pPr marL="0" indent="0" algn="just"/>
            <a:r>
              <a:rPr lang="fr-FR" sz="1600" dirty="0">
                <a:effectLst/>
                <a:ea typeface="Calibri" panose="020F0502020204030204" pitchFamily="34" charset="0"/>
                <a:cs typeface="Times New Roman" panose="02020603050405020304" pitchFamily="18" charset="0"/>
              </a:rPr>
              <a:t>On admire la construction ou la ramification des arbres en hiver ou les feuillages d’automne ou de printemps, les floraisons ou les fructifications. </a:t>
            </a:r>
          </a:p>
          <a:p>
            <a:pPr marL="0" indent="0" algn="just"/>
            <a:r>
              <a:rPr lang="fr-FR" sz="1600" dirty="0">
                <a:effectLst/>
                <a:ea typeface="Calibri" panose="020F0502020204030204" pitchFamily="34" charset="0"/>
                <a:cs typeface="Times New Roman" panose="02020603050405020304" pitchFamily="18" charset="0"/>
              </a:rPr>
              <a:t>Un jardin toujours très animé!     </a:t>
            </a:r>
          </a:p>
          <a:p>
            <a:pPr marL="0" indent="0" algn="just"/>
            <a:endParaRPr lang="fr-FR" sz="1600" i="1" dirty="0">
              <a:effectLst/>
              <a:ea typeface="Calibri" panose="020F0502020204030204" pitchFamily="34" charset="0"/>
              <a:cs typeface="Times New Roman" panose="02020603050405020304" pitchFamily="18" charset="0"/>
            </a:endParaRPr>
          </a:p>
          <a:p>
            <a:pPr marL="0" indent="0" algn="just"/>
            <a:r>
              <a:rPr lang="fr-FR" sz="1600" i="1" dirty="0">
                <a:effectLst/>
                <a:ea typeface="Calibri" panose="020F0502020204030204" pitchFamily="34" charset="0"/>
                <a:cs typeface="Times New Roman" panose="02020603050405020304" pitchFamily="18" charset="0"/>
              </a:rPr>
              <a:t>Kita-</a:t>
            </a:r>
            <a:r>
              <a:rPr lang="fr-FR" sz="1600" i="1" dirty="0" err="1">
                <a:effectLst/>
                <a:ea typeface="Calibri" panose="020F0502020204030204" pitchFamily="34" charset="0"/>
                <a:cs typeface="Times New Roman" panose="02020603050405020304" pitchFamily="18" charset="0"/>
              </a:rPr>
              <a:t>ku,Saitama</a:t>
            </a:r>
            <a:r>
              <a:rPr lang="fr-FR" sz="1600" i="1" dirty="0">
                <a:effectLst/>
                <a:ea typeface="Calibri" panose="020F0502020204030204" pitchFamily="34" charset="0"/>
                <a:cs typeface="Times New Roman" panose="02020603050405020304" pitchFamily="18" charset="0"/>
              </a:rPr>
              <a:t> City, Bonsaï-</a:t>
            </a:r>
            <a:r>
              <a:rPr lang="fr-FR" sz="1600" i="1" dirty="0" err="1">
                <a:effectLst/>
                <a:ea typeface="Calibri" panose="020F0502020204030204" pitchFamily="34" charset="0"/>
                <a:cs typeface="Times New Roman" panose="02020603050405020304" pitchFamily="18" charset="0"/>
              </a:rPr>
              <a:t>cho</a:t>
            </a:r>
            <a:r>
              <a:rPr lang="fr-FR" sz="1600" i="1" dirty="0">
                <a:effectLst/>
                <a:ea typeface="Calibri" panose="020F0502020204030204" pitchFamily="34" charset="0"/>
                <a:cs typeface="Times New Roman" panose="02020603050405020304" pitchFamily="18" charset="0"/>
              </a:rPr>
              <a:t> 96</a:t>
            </a:r>
            <a:endParaRPr lang="fr-FR" sz="1600" b="1" i="1" kern="0" dirty="0"/>
          </a:p>
        </p:txBody>
      </p:sp>
      <p:pic>
        <p:nvPicPr>
          <p:cNvPr id="3" name="Image 2">
            <a:extLst>
              <a:ext uri="{FF2B5EF4-FFF2-40B4-BE49-F238E27FC236}">
                <a16:creationId xmlns:a16="http://schemas.microsoft.com/office/drawing/2014/main" id="{D81859A3-0082-4D2D-86FA-11F415D7D154}"/>
              </a:ext>
            </a:extLst>
          </p:cNvPr>
          <p:cNvPicPr>
            <a:picLocks noChangeAspect="1"/>
          </p:cNvPicPr>
          <p:nvPr/>
        </p:nvPicPr>
        <p:blipFill>
          <a:blip r:embed="rId3"/>
          <a:stretch>
            <a:fillRect/>
          </a:stretch>
        </p:blipFill>
        <p:spPr>
          <a:xfrm>
            <a:off x="7482756" y="2392051"/>
            <a:ext cx="4328814" cy="32477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6765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49;p42">
            <a:extLst>
              <a:ext uri="{FF2B5EF4-FFF2-40B4-BE49-F238E27FC236}">
                <a16:creationId xmlns:a16="http://schemas.microsoft.com/office/drawing/2014/main" id="{81C40165-C036-420C-BFFE-A1E4A88E09E6}"/>
              </a:ext>
            </a:extLst>
          </p:cNvPr>
          <p:cNvSpPr txBox="1">
            <a:spLocks/>
          </p:cNvSpPr>
          <p:nvPr/>
        </p:nvSpPr>
        <p:spPr>
          <a:xfrm>
            <a:off x="613415" y="967145"/>
            <a:ext cx="9697807" cy="5864835"/>
          </a:xfrm>
          <a:prstGeom prst="rect">
            <a:avLst/>
          </a:prstGeom>
          <a:noFill/>
          <a:ln>
            <a:noFill/>
          </a:ln>
        </p:spPr>
        <p:txBody>
          <a:bodyPr spcFirstLastPara="1" wrap="none" lIns="121900" tIns="121900" rIns="121900" bIns="121900" anchor="t"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algn="l">
              <a:lnSpc>
                <a:spcPct val="107000"/>
              </a:lnSpc>
              <a:spcAft>
                <a:spcPts val="800"/>
              </a:spcAft>
            </a:pPr>
            <a:r>
              <a:rPr lang="fr-FR" b="1" dirty="0" err="1">
                <a:effectLst/>
                <a:ea typeface="Calibri" panose="020F0502020204030204" pitchFamily="34" charset="0"/>
                <a:cs typeface="Times New Roman" panose="02020603050405020304" pitchFamily="18" charset="0"/>
              </a:rPr>
              <a:t>Toju</a:t>
            </a:r>
            <a:r>
              <a:rPr lang="fr-FR" b="1" dirty="0">
                <a:effectLst/>
                <a:ea typeface="Calibri" panose="020F0502020204030204" pitchFamily="34" charset="0"/>
                <a:cs typeface="Times New Roman" panose="02020603050405020304" pitchFamily="18" charset="0"/>
              </a:rPr>
              <a:t>-en</a:t>
            </a:r>
          </a:p>
          <a:p>
            <a:pPr algn="l">
              <a:lnSpc>
                <a:spcPct val="107000"/>
              </a:lnSpc>
              <a:spcAft>
                <a:spcPts val="800"/>
              </a:spcAft>
            </a:pPr>
            <a:r>
              <a:rPr lang="fr-FR" sz="1800" b="1" dirty="0">
                <a:effectLst/>
                <a:ea typeface="Calibri" panose="020F0502020204030204" pitchFamily="34" charset="0"/>
                <a:cs typeface="Times New Roman" panose="02020603050405020304" pitchFamily="18" charset="0"/>
              </a:rPr>
              <a:t>Jardin de la famille </a:t>
            </a:r>
            <a:r>
              <a:rPr lang="fr-FR" sz="1800" b="1" dirty="0" err="1">
                <a:effectLst/>
                <a:ea typeface="Calibri" panose="020F0502020204030204" pitchFamily="34" charset="0"/>
                <a:cs typeface="Times New Roman" panose="02020603050405020304" pitchFamily="18" charset="0"/>
              </a:rPr>
              <a:t>Hamano</a:t>
            </a:r>
            <a:endParaRPr lang="fr-FR" sz="1800" b="1" dirty="0">
              <a:effectLst/>
              <a:ea typeface="Calibri" panose="020F0502020204030204" pitchFamily="34" charset="0"/>
              <a:cs typeface="Times New Roman" panose="02020603050405020304" pitchFamily="18" charset="0"/>
            </a:endParaRPr>
          </a:p>
          <a:p>
            <a:pPr algn="l">
              <a:lnSpc>
                <a:spcPct val="107000"/>
              </a:lnSpc>
              <a:spcAft>
                <a:spcPts val="800"/>
              </a:spcAft>
            </a:pPr>
            <a:r>
              <a:rPr lang="fr-FR" sz="1600" dirty="0">
                <a:effectLst/>
                <a:ea typeface="Calibri" panose="020F0502020204030204" pitchFamily="34" charset="0"/>
                <a:cs typeface="Times New Roman" panose="02020603050405020304" pitchFamily="18" charset="0"/>
              </a:rPr>
              <a:t>Le jardin est spécialisé dans les pins blancs et les </a:t>
            </a:r>
            <a:r>
              <a:rPr lang="fr-FR" sz="1600" dirty="0" err="1">
                <a:effectLst/>
                <a:ea typeface="Calibri" panose="020F0502020204030204" pitchFamily="34" charset="0"/>
                <a:cs typeface="Times New Roman" panose="02020603050405020304" pitchFamily="18" charset="0"/>
              </a:rPr>
              <a:t>shohins</a:t>
            </a:r>
            <a:r>
              <a:rPr lang="fr-FR" sz="1600" dirty="0">
                <a:ea typeface="Calibri" panose="020F0502020204030204" pitchFamily="34" charset="0"/>
                <a:cs typeface="Times New Roman" panose="02020603050405020304" pitchFamily="18" charset="0"/>
              </a:rPr>
              <a:t> </a:t>
            </a:r>
            <a:r>
              <a:rPr lang="fr-FR" sz="1600" dirty="0">
                <a:effectLst/>
                <a:ea typeface="Calibri" panose="020F0502020204030204" pitchFamily="34" charset="0"/>
                <a:cs typeface="Times New Roman" panose="02020603050405020304" pitchFamily="18" charset="0"/>
              </a:rPr>
              <a:t>mais on y croise aussi des pins </a:t>
            </a:r>
            <a:r>
              <a:rPr lang="fr-FR" sz="1600" dirty="0" err="1">
                <a:effectLst/>
                <a:ea typeface="Calibri" panose="020F0502020204030204" pitchFamily="34" charset="0"/>
                <a:cs typeface="Times New Roman" panose="02020603050405020304" pitchFamily="18" charset="0"/>
              </a:rPr>
              <a:t>bunjin</a:t>
            </a:r>
            <a:r>
              <a:rPr lang="fr-FR" sz="1600" dirty="0">
                <a:effectLst/>
                <a:ea typeface="Calibri" panose="020F0502020204030204" pitchFamily="34" charset="0"/>
                <a:cs typeface="Times New Roman" panose="02020603050405020304" pitchFamily="18" charset="0"/>
              </a:rPr>
              <a:t> (de forme lettré).</a:t>
            </a:r>
          </a:p>
          <a:p>
            <a:pPr algn="l">
              <a:lnSpc>
                <a:spcPct val="107000"/>
              </a:lnSpc>
              <a:spcAft>
                <a:spcPts val="800"/>
              </a:spcAft>
            </a:pPr>
            <a:r>
              <a:rPr lang="fr-FR" sz="1600" dirty="0">
                <a:effectLst/>
                <a:ea typeface="Calibri" panose="020F0502020204030204" pitchFamily="34" charset="0"/>
                <a:cs typeface="Times New Roman" panose="02020603050405020304" pitchFamily="18" charset="0"/>
              </a:rPr>
              <a:t>C’est également ici que Masahiko Kimura et Shinji Suzuki ont été apprentis.</a:t>
            </a:r>
          </a:p>
          <a:p>
            <a:pPr algn="l">
              <a:lnSpc>
                <a:spcPct val="107000"/>
              </a:lnSpc>
              <a:spcAft>
                <a:spcPts val="800"/>
              </a:spcAft>
            </a:pPr>
            <a:r>
              <a:rPr lang="fr-FR" sz="1600" dirty="0">
                <a:ea typeface="Calibri" panose="020F0502020204030204" pitchFamily="34" charset="0"/>
                <a:cs typeface="Times New Roman" panose="02020603050405020304" pitchFamily="18" charset="0"/>
              </a:rPr>
              <a:t>U</a:t>
            </a:r>
            <a:r>
              <a:rPr lang="fr-FR" sz="1600" dirty="0">
                <a:effectLst/>
                <a:ea typeface="Calibri" panose="020F0502020204030204" pitchFamily="34" charset="0"/>
                <a:cs typeface="Times New Roman" panose="02020603050405020304" pitchFamily="18" charset="0"/>
              </a:rPr>
              <a:t>ne salle de cours ouverte à tous depuis 1966., On peut venir y apprendre à entretenir un bonsaï.</a:t>
            </a:r>
          </a:p>
          <a:p>
            <a:pPr algn="l">
              <a:lnSpc>
                <a:spcPct val="107000"/>
              </a:lnSpc>
              <a:spcAft>
                <a:spcPts val="800"/>
              </a:spcAft>
            </a:pPr>
            <a:r>
              <a:rPr lang="fr-FR" sz="1600" i="1" dirty="0">
                <a:effectLst/>
                <a:ea typeface="Calibri" panose="020F0502020204030204" pitchFamily="34" charset="0"/>
                <a:cs typeface="Times New Roman" panose="02020603050405020304" pitchFamily="18" charset="0"/>
              </a:rPr>
              <a:t>Kita-</a:t>
            </a:r>
            <a:r>
              <a:rPr lang="fr-FR" sz="1600" i="1" dirty="0" err="1">
                <a:effectLst/>
                <a:ea typeface="Calibri" panose="020F0502020204030204" pitchFamily="34" charset="0"/>
                <a:cs typeface="Times New Roman" panose="02020603050405020304" pitchFamily="18" charset="0"/>
              </a:rPr>
              <a:t>ku,Saitama</a:t>
            </a:r>
            <a:r>
              <a:rPr lang="fr-FR" sz="1600" i="1" dirty="0">
                <a:effectLst/>
                <a:ea typeface="Calibri" panose="020F0502020204030204" pitchFamily="34" charset="0"/>
                <a:cs typeface="Times New Roman" panose="02020603050405020304" pitchFamily="18" charset="0"/>
              </a:rPr>
              <a:t> City, Bonsaï-</a:t>
            </a:r>
            <a:r>
              <a:rPr lang="fr-FR" sz="1600" i="1" dirty="0" err="1">
                <a:effectLst/>
                <a:ea typeface="Calibri" panose="020F0502020204030204" pitchFamily="34" charset="0"/>
                <a:cs typeface="Times New Roman" panose="02020603050405020304" pitchFamily="18" charset="0"/>
              </a:rPr>
              <a:t>cho</a:t>
            </a:r>
            <a:r>
              <a:rPr lang="fr-FR" sz="1600" i="1" dirty="0">
                <a:effectLst/>
                <a:ea typeface="Calibri" panose="020F0502020204030204" pitchFamily="34" charset="0"/>
                <a:cs typeface="Times New Roman" panose="02020603050405020304" pitchFamily="18" charset="0"/>
              </a:rPr>
              <a:t> 247</a:t>
            </a:r>
          </a:p>
          <a:p>
            <a:pPr algn="l">
              <a:lnSpc>
                <a:spcPct val="107000"/>
              </a:lnSpc>
              <a:spcAft>
                <a:spcPts val="800"/>
              </a:spcAft>
            </a:pPr>
            <a:endParaRPr lang="fr-FR" sz="1600" i="1" dirty="0">
              <a:effectLst/>
              <a:ea typeface="Calibri" panose="020F0502020204030204" pitchFamily="34" charset="0"/>
              <a:cs typeface="Times New Roman" panose="02020603050405020304" pitchFamily="18" charset="0"/>
            </a:endParaRPr>
          </a:p>
          <a:p>
            <a:pPr algn="l">
              <a:lnSpc>
                <a:spcPct val="107000"/>
              </a:lnSpc>
              <a:spcAft>
                <a:spcPts val="800"/>
              </a:spcAft>
            </a:pPr>
            <a:r>
              <a:rPr lang="fr-FR" b="1" dirty="0" err="1">
                <a:effectLst/>
                <a:ea typeface="Calibri" panose="020F0502020204030204" pitchFamily="34" charset="0"/>
                <a:cs typeface="Times New Roman" panose="02020603050405020304" pitchFamily="18" charset="0"/>
              </a:rPr>
              <a:t>Seisho</a:t>
            </a:r>
            <a:r>
              <a:rPr lang="fr-FR" b="1" dirty="0">
                <a:effectLst/>
                <a:ea typeface="Calibri" panose="020F0502020204030204" pitchFamily="34" charset="0"/>
                <a:cs typeface="Times New Roman" panose="02020603050405020304" pitchFamily="18" charset="0"/>
              </a:rPr>
              <a:t>-en</a:t>
            </a:r>
          </a:p>
          <a:p>
            <a:pPr algn="l">
              <a:lnSpc>
                <a:spcPct val="107000"/>
              </a:lnSpc>
              <a:spcAft>
                <a:spcPts val="800"/>
              </a:spcAft>
            </a:pPr>
            <a:r>
              <a:rPr lang="fr-FR" sz="1800" b="1" dirty="0">
                <a:effectLst/>
                <a:ea typeface="Calibri" panose="020F0502020204030204" pitchFamily="34" charset="0"/>
                <a:cs typeface="Times New Roman" panose="02020603050405020304" pitchFamily="18" charset="0"/>
              </a:rPr>
              <a:t>Jardin de la famille Yamada</a:t>
            </a:r>
            <a:endParaRPr lang="fr-FR" sz="1800" b="1" dirty="0">
              <a:ea typeface="Calibri" panose="020F0502020204030204" pitchFamily="34" charset="0"/>
              <a:cs typeface="Times New Roman" panose="02020603050405020304" pitchFamily="18" charset="0"/>
            </a:endParaRPr>
          </a:p>
          <a:p>
            <a:pPr algn="l">
              <a:lnSpc>
                <a:spcPct val="107000"/>
              </a:lnSpc>
              <a:spcAft>
                <a:spcPts val="800"/>
              </a:spcAft>
            </a:pPr>
            <a:r>
              <a:rPr lang="fr-FR" sz="1600" dirty="0">
                <a:effectLst/>
                <a:ea typeface="Calibri" panose="020F0502020204030204" pitchFamily="34" charset="0"/>
                <a:cs typeface="Times New Roman" panose="02020603050405020304" pitchFamily="18" charset="0"/>
              </a:rPr>
              <a:t>L’endroit est petit</a:t>
            </a:r>
            <a:r>
              <a:rPr lang="fr-FR" sz="1600" dirty="0">
                <a:ea typeface="Calibri" panose="020F0502020204030204" pitchFamily="34" charset="0"/>
                <a:cs typeface="Times New Roman" panose="02020603050405020304" pitchFamily="18" charset="0"/>
              </a:rPr>
              <a:t> et l</a:t>
            </a:r>
            <a:r>
              <a:rPr lang="fr-FR" sz="1600" dirty="0">
                <a:effectLst/>
                <a:ea typeface="Calibri" panose="020F0502020204030204" pitchFamily="34" charset="0"/>
                <a:cs typeface="Times New Roman" panose="02020603050405020304" pitchFamily="18" charset="0"/>
              </a:rPr>
              <a:t>es arbres y sont mis en scène sur des présentoirs individuels. </a:t>
            </a:r>
          </a:p>
          <a:p>
            <a:pPr algn="l">
              <a:lnSpc>
                <a:spcPct val="107000"/>
              </a:lnSpc>
              <a:spcAft>
                <a:spcPts val="800"/>
              </a:spcAft>
            </a:pPr>
            <a:r>
              <a:rPr lang="fr-FR" sz="1600" dirty="0">
                <a:effectLst/>
                <a:ea typeface="Calibri" panose="020F0502020204030204" pitchFamily="34" charset="0"/>
                <a:cs typeface="Times New Roman" panose="02020603050405020304" pitchFamily="18" charset="0"/>
              </a:rPr>
              <a:t>Plus qu’une pépinière, c’est un jardin japonais avec des bonsaïs, un petit musée !</a:t>
            </a:r>
          </a:p>
          <a:p>
            <a:pPr algn="l">
              <a:lnSpc>
                <a:spcPct val="107000"/>
              </a:lnSpc>
              <a:spcAft>
                <a:spcPts val="800"/>
              </a:spcAft>
            </a:pPr>
            <a:r>
              <a:rPr lang="fr-FR" sz="1600" dirty="0">
                <a:effectLst/>
                <a:ea typeface="Calibri" panose="020F0502020204030204" pitchFamily="34" charset="0"/>
                <a:cs typeface="Times New Roman" panose="02020603050405020304" pitchFamily="18" charset="0"/>
              </a:rPr>
              <a:t>Ce jardin comporte un magasin. Les photos sont interdites.</a:t>
            </a:r>
          </a:p>
          <a:p>
            <a:pPr algn="l">
              <a:lnSpc>
                <a:spcPct val="107000"/>
              </a:lnSpc>
              <a:spcAft>
                <a:spcPts val="800"/>
              </a:spcAft>
            </a:pPr>
            <a:r>
              <a:rPr lang="fr-FR" sz="1600" i="1" dirty="0">
                <a:effectLst/>
                <a:ea typeface="Calibri" panose="020F0502020204030204" pitchFamily="34" charset="0"/>
                <a:cs typeface="Times New Roman" panose="02020603050405020304" pitchFamily="18" charset="0"/>
              </a:rPr>
              <a:t> Bonsaï-</a:t>
            </a:r>
            <a:r>
              <a:rPr lang="fr-FR" sz="1600" i="1" dirty="0" err="1">
                <a:effectLst/>
                <a:ea typeface="Calibri" panose="020F0502020204030204" pitchFamily="34" charset="0"/>
                <a:cs typeface="Times New Roman" panose="02020603050405020304" pitchFamily="18" charset="0"/>
              </a:rPr>
              <a:t>cho</a:t>
            </a:r>
            <a:r>
              <a:rPr lang="fr-FR" sz="1600" i="1" dirty="0">
                <a:effectLst/>
                <a:ea typeface="Calibri" panose="020F0502020204030204" pitchFamily="34" charset="0"/>
                <a:cs typeface="Times New Roman" panose="02020603050405020304" pitchFamily="18" charset="0"/>
              </a:rPr>
              <a:t> 268</a:t>
            </a:r>
          </a:p>
          <a:p>
            <a:pPr algn="l">
              <a:lnSpc>
                <a:spcPct val="107000"/>
              </a:lnSpc>
              <a:spcAft>
                <a:spcPts val="800"/>
              </a:spcAft>
            </a:pPr>
            <a:endParaRPr lang="fr-FR"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7626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49;p42">
            <a:extLst>
              <a:ext uri="{FF2B5EF4-FFF2-40B4-BE49-F238E27FC236}">
                <a16:creationId xmlns:a16="http://schemas.microsoft.com/office/drawing/2014/main" id="{2223ED92-9A47-4843-B13B-1F3FFAD3DB68}"/>
              </a:ext>
            </a:extLst>
          </p:cNvPr>
          <p:cNvSpPr txBox="1">
            <a:spLocks/>
          </p:cNvSpPr>
          <p:nvPr/>
        </p:nvSpPr>
        <p:spPr>
          <a:xfrm>
            <a:off x="726536" y="1499814"/>
            <a:ext cx="5287765" cy="4125833"/>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l">
              <a:lnSpc>
                <a:spcPct val="107000"/>
              </a:lnSpc>
              <a:spcAft>
                <a:spcPts val="800"/>
              </a:spcAft>
            </a:pPr>
            <a:r>
              <a:rPr lang="fr-FR" b="1" dirty="0" err="1">
                <a:effectLst/>
                <a:ea typeface="Calibri" panose="020F0502020204030204" pitchFamily="34" charset="0"/>
                <a:cs typeface="Times New Roman" panose="02020603050405020304" pitchFamily="18" charset="0"/>
              </a:rPr>
              <a:t>Kyuka</a:t>
            </a:r>
            <a:r>
              <a:rPr lang="fr-FR" b="1" dirty="0">
                <a:effectLst/>
                <a:ea typeface="Calibri" panose="020F0502020204030204" pitchFamily="34" charset="0"/>
                <a:cs typeface="Times New Roman" panose="02020603050405020304" pitchFamily="18" charset="0"/>
              </a:rPr>
              <a:t>-en</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600" b="0" i="0"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800" b="1" i="0"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rPr>
              <a:t>Jardin de la famille </a:t>
            </a:r>
            <a:r>
              <a:rPr kumimoji="0" lang="fr-FR" sz="1800" b="1" i="0" u="none" strike="noStrike" kern="1200" cap="none" spc="0" normalizeH="0" baseline="0" noProof="0" dirty="0" err="1">
                <a:ln>
                  <a:noFill/>
                </a:ln>
                <a:solidFill>
                  <a:srgbClr val="3B4954"/>
                </a:solidFill>
                <a:effectLst/>
                <a:uLnTx/>
                <a:uFillTx/>
                <a:ea typeface="Calibri" panose="020F0502020204030204" pitchFamily="34" charset="0"/>
                <a:cs typeface="Times New Roman" panose="02020603050405020304" pitchFamily="18" charset="0"/>
              </a:rPr>
              <a:t>Murata</a:t>
            </a:r>
            <a:r>
              <a:rPr kumimoji="0" lang="fr-FR" sz="1800" b="1" i="0"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rPr>
              <a:t>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fr-FR" sz="1600" dirty="0">
                <a:solidFill>
                  <a:srgbClr val="3B4954"/>
                </a:solidFill>
                <a:ea typeface="Calibri" panose="020F0502020204030204" pitchFamily="34" charset="0"/>
                <a:cs typeface="Times New Roman" panose="02020603050405020304" pitchFamily="18" charset="0"/>
              </a:rPr>
              <a:t>C</a:t>
            </a:r>
            <a:r>
              <a:rPr kumimoji="0" lang="fr-FR" sz="1600" b="0" i="0"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rPr>
              <a:t>e fut l’un des plus beaux et des plus poétiques de la liste mais il a presque disparu. Un petit immeuble recouvre désormais plus de la moitié de ce jardin. </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rPr>
              <a:t>M. </a:t>
            </a:r>
            <a:r>
              <a:rPr kumimoji="0" lang="fr-FR" sz="1600" b="0" i="0" u="none" strike="noStrike" kern="1200" cap="none" spc="0" normalizeH="0" baseline="0" noProof="0" dirty="0" err="1">
                <a:ln>
                  <a:noFill/>
                </a:ln>
                <a:solidFill>
                  <a:srgbClr val="3B4954"/>
                </a:solidFill>
                <a:effectLst/>
                <a:uLnTx/>
                <a:uFillTx/>
                <a:ea typeface="Calibri" panose="020F0502020204030204" pitchFamily="34" charset="0"/>
                <a:cs typeface="Times New Roman" panose="02020603050405020304" pitchFamily="18" charset="0"/>
              </a:rPr>
              <a:t>Murata</a:t>
            </a:r>
            <a:r>
              <a:rPr kumimoji="0" lang="fr-FR" sz="1600" b="0" i="0"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rPr>
              <a:t> pratiquait le </a:t>
            </a:r>
            <a:r>
              <a:rPr lang="fr-FR" sz="1600" dirty="0">
                <a:solidFill>
                  <a:srgbClr val="3B4954"/>
                </a:solidFill>
                <a:ea typeface="Calibri" panose="020F0502020204030204" pitchFamily="34" charset="0"/>
                <a:cs typeface="Times New Roman" panose="02020603050405020304" pitchFamily="18" charset="0"/>
              </a:rPr>
              <a:t>M</a:t>
            </a:r>
            <a:r>
              <a:rPr kumimoji="0" lang="fr-FR" sz="1600" b="0" i="0" u="none" strike="noStrike" kern="1200" cap="none" spc="0" normalizeH="0" baseline="0" noProof="0" dirty="0" err="1">
                <a:ln>
                  <a:noFill/>
                </a:ln>
                <a:solidFill>
                  <a:srgbClr val="3B4954"/>
                </a:solidFill>
                <a:effectLst/>
                <a:uLnTx/>
                <a:uFillTx/>
                <a:ea typeface="Calibri" panose="020F0502020204030204" pitchFamily="34" charset="0"/>
                <a:cs typeface="Times New Roman" panose="02020603050405020304" pitchFamily="18" charset="0"/>
              </a:rPr>
              <a:t>ochikomi</a:t>
            </a:r>
            <a:r>
              <a:rPr kumimoji="0" lang="fr-FR" sz="1600" b="0" i="0"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rPr>
              <a:t>, une technique de taille particulière pour donner aux arbres et aux plantes d’accompagnement un caractère plus naturel.</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1"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rPr>
              <a:t>Kita-</a:t>
            </a:r>
            <a:r>
              <a:rPr kumimoji="0" lang="fr-FR" sz="1600" b="0" i="1" u="none" strike="noStrike" kern="1200" cap="none" spc="0" normalizeH="0" baseline="0" noProof="0" dirty="0" err="1">
                <a:ln>
                  <a:noFill/>
                </a:ln>
                <a:solidFill>
                  <a:srgbClr val="3B4954"/>
                </a:solidFill>
                <a:effectLst/>
                <a:uLnTx/>
                <a:uFillTx/>
                <a:ea typeface="Calibri" panose="020F0502020204030204" pitchFamily="34" charset="0"/>
                <a:cs typeface="Times New Roman" panose="02020603050405020304" pitchFamily="18" charset="0"/>
              </a:rPr>
              <a:t>ku</a:t>
            </a:r>
            <a:r>
              <a:rPr kumimoji="0" lang="fr-FR" sz="1600" b="0" i="1"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rPr>
              <a:t>, Saitama City, Bonsaï-</a:t>
            </a:r>
            <a:r>
              <a:rPr kumimoji="0" lang="fr-FR" sz="1600" b="0" i="1" u="none" strike="noStrike" kern="1200" cap="none" spc="0" normalizeH="0" baseline="0" noProof="0" dirty="0" err="1">
                <a:ln>
                  <a:noFill/>
                </a:ln>
                <a:solidFill>
                  <a:srgbClr val="3B4954"/>
                </a:solidFill>
                <a:effectLst/>
                <a:uLnTx/>
                <a:uFillTx/>
                <a:ea typeface="Calibri" panose="020F0502020204030204" pitchFamily="34" charset="0"/>
                <a:cs typeface="Times New Roman" panose="02020603050405020304" pitchFamily="18" charset="0"/>
              </a:rPr>
              <a:t>cho</a:t>
            </a:r>
            <a:r>
              <a:rPr kumimoji="0" lang="fr-FR" sz="1600" b="0" i="1"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rPr>
              <a:t> 131</a:t>
            </a:r>
          </a:p>
          <a:p>
            <a:pPr algn="l">
              <a:lnSpc>
                <a:spcPct val="107000"/>
              </a:lnSpc>
              <a:spcAft>
                <a:spcPts val="800"/>
              </a:spcAft>
            </a:pPr>
            <a:endParaRPr lang="fr-FR" sz="1800" dirty="0">
              <a:effectLst/>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A8FE1DCC-91BF-431A-85C7-55D1580DDE00}"/>
              </a:ext>
            </a:extLst>
          </p:cNvPr>
          <p:cNvPicPr>
            <a:picLocks noChangeAspect="1"/>
          </p:cNvPicPr>
          <p:nvPr/>
        </p:nvPicPr>
        <p:blipFill>
          <a:blip r:embed="rId3"/>
          <a:stretch>
            <a:fillRect/>
          </a:stretch>
        </p:blipFill>
        <p:spPr>
          <a:xfrm>
            <a:off x="6395357" y="2165243"/>
            <a:ext cx="5294174" cy="35350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29976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49;p42">
            <a:extLst>
              <a:ext uri="{FF2B5EF4-FFF2-40B4-BE49-F238E27FC236}">
                <a16:creationId xmlns:a16="http://schemas.microsoft.com/office/drawing/2014/main" id="{1A0089B2-FDC5-48D4-B41C-10CBCA3AAAF9}"/>
              </a:ext>
            </a:extLst>
          </p:cNvPr>
          <p:cNvSpPr txBox="1">
            <a:spLocks/>
          </p:cNvSpPr>
          <p:nvPr/>
        </p:nvSpPr>
        <p:spPr>
          <a:xfrm>
            <a:off x="632268" y="1516497"/>
            <a:ext cx="5287765" cy="35660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lnSpc>
                <a:spcPct val="107000"/>
              </a:lnSpc>
              <a:spcAft>
                <a:spcPts val="800"/>
              </a:spcAft>
              <a:buClrTx/>
              <a:buSzTx/>
              <a:defRPr/>
            </a:pPr>
            <a:r>
              <a:rPr lang="fr-FR" b="1" dirty="0" err="1">
                <a:effectLst/>
                <a:ea typeface="Calibri" panose="020F0502020204030204" pitchFamily="34" charset="0"/>
                <a:cs typeface="Times New Roman" panose="02020603050405020304" pitchFamily="18" charset="0"/>
              </a:rPr>
              <a:t>Shosetsu</a:t>
            </a:r>
            <a:r>
              <a:rPr lang="fr-FR" b="1" dirty="0">
                <a:effectLst/>
                <a:ea typeface="Calibri" panose="020F0502020204030204" pitchFamily="34" charset="0"/>
                <a:cs typeface="Times New Roman" panose="02020603050405020304" pitchFamily="18" charset="0"/>
              </a:rPr>
              <a:t>-en</a:t>
            </a: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fr-FR" sz="1600" b="0" i="0" u="none" strike="noStrike" kern="1200" cap="none" spc="0" normalizeH="0" baseline="0" noProof="0" dirty="0">
              <a:ln>
                <a:noFill/>
              </a:ln>
              <a:solidFill>
                <a:srgbClr val="3B4954"/>
              </a:solidFill>
              <a:effectLst/>
              <a:uLnTx/>
              <a:uFillTx/>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fr-FR" sz="1800" b="1" dirty="0">
                <a:effectLst/>
                <a:ea typeface="Calibri" panose="020F0502020204030204" pitchFamily="34" charset="0"/>
                <a:cs typeface="Times New Roman" panose="02020603050405020304" pitchFamily="18" charset="0"/>
              </a:rPr>
              <a:t>Jardin de la famille </a:t>
            </a:r>
            <a:r>
              <a:rPr lang="fr-FR" sz="1800" b="1" dirty="0" err="1">
                <a:effectLst/>
                <a:ea typeface="Calibri" panose="020F0502020204030204" pitchFamily="34" charset="0"/>
                <a:cs typeface="Times New Roman" panose="02020603050405020304" pitchFamily="18" charset="0"/>
              </a:rPr>
              <a:t>Kurosu</a:t>
            </a:r>
            <a:endParaRPr lang="fr-FR" sz="1800" b="1" dirty="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fr-FR" sz="1600" dirty="0">
                <a:ea typeface="Calibri" panose="020F0502020204030204" pitchFamily="34" charset="0"/>
                <a:cs typeface="Times New Roman" panose="02020603050405020304" pitchFamily="18" charset="0"/>
              </a:rPr>
              <a:t>M</a:t>
            </a:r>
            <a:r>
              <a:rPr lang="fr-FR" sz="1600" dirty="0">
                <a:effectLst/>
                <a:ea typeface="Calibri" panose="020F0502020204030204" pitchFamily="34" charset="0"/>
                <a:cs typeface="Times New Roman" panose="02020603050405020304" pitchFamily="18" charset="0"/>
              </a:rPr>
              <a:t>oins connu parce qu’un peu excentré, mais intéressant.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fr-FR" sz="1600" dirty="0">
                <a:effectLst/>
                <a:ea typeface="Calibri" panose="020F0502020204030204" pitchFamily="34" charset="0"/>
                <a:cs typeface="Times New Roman" panose="02020603050405020304" pitchFamily="18" charset="0"/>
              </a:rPr>
              <a:t>Spécialités de pins blancs et de Prunus </a:t>
            </a:r>
            <a:r>
              <a:rPr lang="fr-FR" sz="1600" dirty="0" err="1">
                <a:ea typeface="Calibri" panose="020F0502020204030204" pitchFamily="34" charset="0"/>
                <a:cs typeface="Times New Roman" panose="02020603050405020304" pitchFamily="18" charset="0"/>
              </a:rPr>
              <a:t>M</a:t>
            </a:r>
            <a:r>
              <a:rPr lang="fr-FR" sz="1600" dirty="0" err="1">
                <a:effectLst/>
                <a:ea typeface="Calibri" panose="020F0502020204030204" pitchFamily="34" charset="0"/>
                <a:cs typeface="Times New Roman" panose="02020603050405020304" pitchFamily="18" charset="0"/>
              </a:rPr>
              <a:t>ume</a:t>
            </a:r>
            <a:r>
              <a:rPr lang="fr-FR" sz="1600" dirty="0">
                <a:effectLst/>
                <a:ea typeface="Calibri" panose="020F0502020204030204" pitchFamily="34" charset="0"/>
                <a:cs typeface="Times New Roman" panose="02020603050405020304" pitchFamily="18" charset="0"/>
              </a:rPr>
              <a:t> et mises en forme particulières.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fr-FR" sz="1600" dirty="0">
                <a:effectLst/>
                <a:ea typeface="Calibri" panose="020F0502020204030204" pitchFamily="34" charset="0"/>
                <a:cs typeface="Times New Roman" panose="02020603050405020304" pitchFamily="18" charset="0"/>
              </a:rPr>
              <a:t>Le bus ou le taxi seront peut-être nécessaires pour vous y rendre. </a:t>
            </a:r>
          </a:p>
          <a:p>
            <a:pPr marL="0" marR="0" lvl="0" indent="0" algn="just" defTabSz="914400" rtl="0" eaLnBrk="1" fontAlgn="auto" latinLnBrk="0" hangingPunct="1">
              <a:lnSpc>
                <a:spcPct val="107000"/>
              </a:lnSpc>
              <a:spcBef>
                <a:spcPts val="0"/>
              </a:spcBef>
              <a:spcAft>
                <a:spcPts val="800"/>
              </a:spcAft>
              <a:buClrTx/>
              <a:buSzTx/>
              <a:buFontTx/>
              <a:buNone/>
              <a:tabLst/>
              <a:defRPr/>
            </a:pPr>
            <a:r>
              <a:rPr lang="fr-FR" sz="1600" i="1" dirty="0">
                <a:effectLst/>
                <a:ea typeface="Calibri" panose="020F0502020204030204" pitchFamily="34" charset="0"/>
                <a:cs typeface="Times New Roman" panose="02020603050405020304" pitchFamily="18" charset="0"/>
              </a:rPr>
              <a:t>Kita-</a:t>
            </a:r>
            <a:r>
              <a:rPr lang="fr-FR" sz="1600" i="1" dirty="0" err="1">
                <a:effectLst/>
                <a:ea typeface="Calibri" panose="020F0502020204030204" pitchFamily="34" charset="0"/>
                <a:cs typeface="Times New Roman" panose="02020603050405020304" pitchFamily="18" charset="0"/>
              </a:rPr>
              <a:t>ku</a:t>
            </a:r>
            <a:r>
              <a:rPr lang="fr-FR" sz="1600" i="1" dirty="0">
                <a:effectLst/>
                <a:ea typeface="Calibri" panose="020F0502020204030204" pitchFamily="34" charset="0"/>
                <a:cs typeface="Times New Roman" panose="02020603050405020304" pitchFamily="18" charset="0"/>
              </a:rPr>
              <a:t>, Saitama City, 2-640 </a:t>
            </a:r>
            <a:r>
              <a:rPr lang="fr-FR" sz="1600" i="1" dirty="0" err="1">
                <a:effectLst/>
                <a:ea typeface="Calibri" panose="020F0502020204030204" pitchFamily="34" charset="0"/>
                <a:cs typeface="Times New Roman" panose="02020603050405020304" pitchFamily="18" charset="0"/>
              </a:rPr>
              <a:t>Higashionari-cho</a:t>
            </a:r>
            <a:r>
              <a:rPr lang="fr-FR" sz="1600" i="1" dirty="0">
                <a:effectLst/>
                <a:ea typeface="Calibri" panose="020F0502020204030204" pitchFamily="34" charset="0"/>
                <a:cs typeface="Times New Roman" panose="02020603050405020304" pitchFamily="18" charset="0"/>
              </a:rPr>
              <a:t>.</a:t>
            </a:r>
          </a:p>
        </p:txBody>
      </p:sp>
      <p:pic>
        <p:nvPicPr>
          <p:cNvPr id="5" name="Image 4">
            <a:extLst>
              <a:ext uri="{FF2B5EF4-FFF2-40B4-BE49-F238E27FC236}">
                <a16:creationId xmlns:a16="http://schemas.microsoft.com/office/drawing/2014/main" id="{2FA48D66-DA72-40A0-AD31-C6D9552077A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2187" y="381800"/>
            <a:ext cx="3987545" cy="2991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a:extLst>
              <a:ext uri="{FF2B5EF4-FFF2-40B4-BE49-F238E27FC236}">
                <a16:creationId xmlns:a16="http://schemas.microsoft.com/office/drawing/2014/main" id="{92870374-A71C-4976-AB30-35BD514D60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2186" y="3586728"/>
            <a:ext cx="3987545" cy="29915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2600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OMIYA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ZoneTexte 6">
            <a:extLst>
              <a:ext uri="{FF2B5EF4-FFF2-40B4-BE49-F238E27FC236}">
                <a16:creationId xmlns:a16="http://schemas.microsoft.com/office/drawing/2014/main" id="{A568B15F-40F0-4D3B-8D00-C994CA07F087}"/>
              </a:ext>
            </a:extLst>
          </p:cNvPr>
          <p:cNvSpPr txBox="1"/>
          <p:nvPr/>
        </p:nvSpPr>
        <p:spPr>
          <a:xfrm>
            <a:off x="794208" y="1504931"/>
            <a:ext cx="8180109" cy="4458144"/>
          </a:xfrm>
          <a:prstGeom prst="rect">
            <a:avLst/>
          </a:prstGeom>
          <a:noFill/>
        </p:spPr>
        <p:txBody>
          <a:bodyPr wrap="square">
            <a:spAutoFit/>
          </a:bodyPr>
          <a:lstStyle/>
          <a:p>
            <a:pPr algn="just">
              <a:lnSpc>
                <a:spcPct val="107000"/>
              </a:lnSpc>
              <a:spcAft>
                <a:spcPts val="800"/>
              </a:spcAft>
            </a:pPr>
            <a:r>
              <a:rPr lang="fr-FR" sz="2000" b="1" dirty="0">
                <a:effectLst/>
                <a:latin typeface="Lexend Exa"/>
                <a:ea typeface="Calibri" panose="020F0502020204030204" pitchFamily="34" charset="0"/>
                <a:cs typeface="Times New Roman" panose="02020603050405020304" pitchFamily="18" charset="0"/>
              </a:rPr>
              <a:t>Aux alentours</a:t>
            </a:r>
          </a:p>
          <a:p>
            <a:pPr algn="just">
              <a:lnSpc>
                <a:spcPct val="107000"/>
              </a:lnSpc>
              <a:spcAft>
                <a:spcPts val="800"/>
              </a:spcAft>
            </a:pPr>
            <a:endParaRPr lang="fr-FR" sz="2000" b="1" dirty="0">
              <a:effectLst/>
              <a:latin typeface="Lexend Exa"/>
              <a:ea typeface="Calibri" panose="020F0502020204030204" pitchFamily="34" charset="0"/>
              <a:cs typeface="Times New Roman" panose="02020603050405020304" pitchFamily="18" charset="0"/>
            </a:endParaRPr>
          </a:p>
          <a:p>
            <a:pPr algn="just">
              <a:lnSpc>
                <a:spcPct val="107000"/>
              </a:lnSpc>
              <a:spcAft>
                <a:spcPts val="800"/>
              </a:spcAft>
            </a:pPr>
            <a:r>
              <a:rPr lang="fr-FR" sz="1600" b="1" dirty="0">
                <a:effectLst/>
                <a:latin typeface="Lexend Exa"/>
                <a:ea typeface="Calibri" panose="020F0502020204030204" pitchFamily="34" charset="0"/>
                <a:cs typeface="Times New Roman" panose="02020603050405020304" pitchFamily="18" charset="0"/>
              </a:rPr>
              <a:t>Le Musée du bonsaï d’Omiya</a:t>
            </a:r>
            <a:r>
              <a:rPr lang="fr-FR" sz="1600" dirty="0">
                <a:effectLst/>
                <a:latin typeface="Lexend Exa"/>
                <a:ea typeface="Calibri" panose="020F0502020204030204" pitchFamily="34" charset="0"/>
                <a:cs typeface="Times New Roman" panose="02020603050405020304" pitchFamily="18" charset="0"/>
              </a:rPr>
              <a:t>, créé en 2010, est la première institution publique japonaise consacrée à l’art du bonsaï avec des tokonoma pour des présentations traditionnelles et un espace extérieur. On peut y voir des arbres de la collection </a:t>
            </a:r>
            <a:r>
              <a:rPr lang="fr-FR" sz="1600" dirty="0" err="1">
                <a:effectLst/>
                <a:latin typeface="Lexend Exa"/>
                <a:ea typeface="Calibri" panose="020F0502020204030204" pitchFamily="34" charset="0"/>
                <a:cs typeface="Times New Roman" panose="02020603050405020304" pitchFamily="18" charset="0"/>
              </a:rPr>
              <a:t>Takagi</a:t>
            </a:r>
            <a:r>
              <a:rPr lang="fr-FR" sz="1600" dirty="0">
                <a:effectLst/>
                <a:latin typeface="Lexend Exa"/>
                <a:ea typeface="Calibri" panose="020F0502020204030204" pitchFamily="34" charset="0"/>
                <a:cs typeface="Times New Roman" panose="02020603050405020304" pitchFamily="18" charset="0"/>
              </a:rPr>
              <a:t> (Collection de l’homme d’affaires, fondateur du </a:t>
            </a:r>
            <a:r>
              <a:rPr lang="fr-FR" sz="1600" dirty="0" err="1">
                <a:effectLst/>
                <a:latin typeface="Lexend Exa"/>
                <a:ea typeface="Calibri" panose="020F0502020204030204" pitchFamily="34" charset="0"/>
                <a:cs typeface="Times New Roman" panose="02020603050405020304" pitchFamily="18" charset="0"/>
              </a:rPr>
              <a:t>Takagi</a:t>
            </a:r>
            <a:r>
              <a:rPr lang="fr-FR" sz="1600" dirty="0">
                <a:effectLst/>
                <a:latin typeface="Lexend Exa"/>
                <a:ea typeface="Calibri" panose="020F0502020204030204" pitchFamily="34" charset="0"/>
                <a:cs typeface="Times New Roman" panose="02020603050405020304" pitchFamily="18" charset="0"/>
              </a:rPr>
              <a:t> </a:t>
            </a:r>
            <a:r>
              <a:rPr lang="fr-FR" sz="1600" dirty="0" err="1">
                <a:effectLst/>
                <a:latin typeface="Lexend Exa"/>
                <a:ea typeface="Calibri" panose="020F0502020204030204" pitchFamily="34" charset="0"/>
                <a:cs typeface="Times New Roman" panose="02020603050405020304" pitchFamily="18" charset="0"/>
              </a:rPr>
              <a:t>Bonsai</a:t>
            </a:r>
            <a:r>
              <a:rPr lang="fr-FR" sz="1600" dirty="0">
                <a:effectLst/>
                <a:latin typeface="Lexend Exa"/>
                <a:ea typeface="Calibri" panose="020F0502020204030204" pitchFamily="34" charset="0"/>
                <a:cs typeface="Times New Roman" panose="02020603050405020304" pitchFamily="18" charset="0"/>
              </a:rPr>
              <a:t> Museum, à Tokyo).</a:t>
            </a:r>
          </a:p>
          <a:p>
            <a:pPr algn="just">
              <a:lnSpc>
                <a:spcPct val="107000"/>
              </a:lnSpc>
              <a:spcAft>
                <a:spcPts val="800"/>
              </a:spcAft>
            </a:pPr>
            <a:r>
              <a:rPr lang="en-US" sz="1600" i="1" dirty="0">
                <a:effectLst/>
                <a:latin typeface="Lexend Exa"/>
                <a:ea typeface="Calibri" panose="020F0502020204030204" pitchFamily="34" charset="0"/>
                <a:cs typeface="Times New Roman" panose="02020603050405020304" pitchFamily="18" charset="0"/>
              </a:rPr>
              <a:t>2-24-2 Toro – </a:t>
            </a:r>
            <a:r>
              <a:rPr lang="en-US" sz="1600" i="1" dirty="0" err="1">
                <a:effectLst/>
                <a:latin typeface="Lexend Exa"/>
                <a:ea typeface="Calibri" panose="020F0502020204030204" pitchFamily="34" charset="0"/>
                <a:cs typeface="Times New Roman" panose="02020603050405020304" pitchFamily="18" charset="0"/>
              </a:rPr>
              <a:t>cho</a:t>
            </a:r>
            <a:r>
              <a:rPr lang="en-US" sz="1600" i="1" dirty="0">
                <a:effectLst/>
                <a:latin typeface="Lexend Exa"/>
                <a:ea typeface="Calibri" panose="020F0502020204030204" pitchFamily="34" charset="0"/>
                <a:cs typeface="Times New Roman" panose="02020603050405020304" pitchFamily="18" charset="0"/>
              </a:rPr>
              <a:t>, Kita Ward, </a:t>
            </a:r>
            <a:r>
              <a:rPr lang="en-US" sz="1600" i="1" dirty="0" err="1">
                <a:effectLst/>
                <a:latin typeface="Lexend Exa"/>
                <a:ea typeface="Calibri" panose="020F0502020204030204" pitchFamily="34" charset="0"/>
                <a:cs typeface="Times New Roman" panose="02020603050405020304" pitchFamily="18" charset="0"/>
              </a:rPr>
              <a:t>SaitamaCity</a:t>
            </a:r>
            <a:r>
              <a:rPr lang="en-US" sz="1600" i="1" dirty="0">
                <a:effectLst/>
                <a:latin typeface="Lexend Exa"/>
                <a:ea typeface="Calibri" panose="020F0502020204030204" pitchFamily="34" charset="0"/>
                <a:cs typeface="Times New Roman" panose="02020603050405020304" pitchFamily="18" charset="0"/>
              </a:rPr>
              <a:t>. www.bonsai-art-museum.jp/en/</a:t>
            </a:r>
            <a:endParaRPr lang="fr-FR" sz="1600" i="1" dirty="0">
              <a:effectLst/>
              <a:latin typeface="Lexend Exa"/>
              <a:ea typeface="Calibri" panose="020F0502020204030204" pitchFamily="34" charset="0"/>
              <a:cs typeface="Times New Roman" panose="02020603050405020304" pitchFamily="18" charset="0"/>
            </a:endParaRPr>
          </a:p>
          <a:p>
            <a:pPr algn="just">
              <a:lnSpc>
                <a:spcPct val="107000"/>
              </a:lnSpc>
              <a:spcAft>
                <a:spcPts val="800"/>
              </a:spcAft>
            </a:pPr>
            <a:endParaRPr lang="fr-FR" sz="1600" dirty="0">
              <a:effectLst/>
              <a:latin typeface="Lexend Exa"/>
              <a:ea typeface="Calibri" panose="020F0502020204030204" pitchFamily="34" charset="0"/>
              <a:cs typeface="Times New Roman" panose="02020603050405020304" pitchFamily="18" charset="0"/>
            </a:endParaRPr>
          </a:p>
          <a:p>
            <a:pPr algn="just">
              <a:lnSpc>
                <a:spcPct val="107000"/>
              </a:lnSpc>
              <a:spcAft>
                <a:spcPts val="800"/>
              </a:spcAft>
            </a:pPr>
            <a:r>
              <a:rPr lang="fr-FR" sz="1600" dirty="0">
                <a:effectLst/>
                <a:latin typeface="Lexend Exa"/>
                <a:ea typeface="Calibri" panose="020F0502020204030204" pitchFamily="34" charset="0"/>
                <a:cs typeface="Times New Roman" panose="02020603050405020304" pitchFamily="18" charset="0"/>
              </a:rPr>
              <a:t>Près de la poste d’Omiya, </a:t>
            </a:r>
            <a:r>
              <a:rPr lang="fr-FR" sz="1600" b="1" dirty="0" err="1">
                <a:effectLst/>
                <a:latin typeface="Lexend Exa"/>
                <a:ea typeface="Calibri" panose="020F0502020204030204" pitchFamily="34" charset="0"/>
                <a:cs typeface="Times New Roman" panose="02020603050405020304" pitchFamily="18" charset="0"/>
              </a:rPr>
              <a:t>Shoto</a:t>
            </a:r>
            <a:r>
              <a:rPr lang="fr-FR" sz="1600" b="1" dirty="0">
                <a:effectLst/>
                <a:latin typeface="Lexend Exa"/>
                <a:ea typeface="Calibri" panose="020F0502020204030204" pitchFamily="34" charset="0"/>
                <a:cs typeface="Times New Roman" panose="02020603050405020304" pitchFamily="18" charset="0"/>
              </a:rPr>
              <a:t>-en</a:t>
            </a:r>
            <a:r>
              <a:rPr lang="fr-FR" sz="1600" dirty="0">
                <a:effectLst/>
                <a:latin typeface="Lexend Exa"/>
                <a:ea typeface="Calibri" panose="020F0502020204030204" pitchFamily="34" charset="0"/>
                <a:cs typeface="Times New Roman" panose="02020603050405020304" pitchFamily="18" charset="0"/>
              </a:rPr>
              <a:t> est une petite boutique avec jardin. On y trouve des arbres, des pots et tout ce qui touche au bonsaï en occasion.</a:t>
            </a:r>
          </a:p>
          <a:p>
            <a:pPr algn="just">
              <a:lnSpc>
                <a:spcPct val="107000"/>
              </a:lnSpc>
              <a:spcAft>
                <a:spcPts val="800"/>
              </a:spcAft>
            </a:pPr>
            <a:r>
              <a:rPr lang="fr-FR" sz="1600" i="1" dirty="0">
                <a:effectLst/>
                <a:latin typeface="Lexend Exa"/>
                <a:ea typeface="Calibri" panose="020F0502020204030204" pitchFamily="34" charset="0"/>
                <a:cs typeface="Times New Roman" panose="02020603050405020304" pitchFamily="18" charset="0"/>
              </a:rPr>
              <a:t>Bonsaï-</a:t>
            </a:r>
            <a:r>
              <a:rPr lang="fr-FR" sz="1600" i="1" dirty="0" err="1">
                <a:effectLst/>
                <a:latin typeface="Lexend Exa"/>
                <a:ea typeface="Calibri" panose="020F0502020204030204" pitchFamily="34" charset="0"/>
                <a:cs typeface="Times New Roman" panose="02020603050405020304" pitchFamily="18" charset="0"/>
              </a:rPr>
              <a:t>cho</a:t>
            </a:r>
            <a:r>
              <a:rPr lang="fr-FR" sz="1600" i="1" dirty="0">
                <a:effectLst/>
                <a:latin typeface="Lexend Exa"/>
                <a:ea typeface="Calibri" panose="020F0502020204030204" pitchFamily="34" charset="0"/>
                <a:cs typeface="Times New Roman" panose="02020603050405020304" pitchFamily="18" charset="0"/>
              </a:rPr>
              <a:t> 112-4</a:t>
            </a:r>
          </a:p>
          <a:p>
            <a:pPr algn="just">
              <a:lnSpc>
                <a:spcPct val="107000"/>
              </a:lnSpc>
              <a:spcAft>
                <a:spcPts val="800"/>
              </a:spcAft>
            </a:pPr>
            <a:r>
              <a:rPr lang="fr-FR" sz="1600" dirty="0">
                <a:effectLst/>
                <a:latin typeface="Lexend Exa"/>
                <a:ea typeface="Calibri" panose="020F0502020204030204" pitchFamily="34" charset="0"/>
                <a:cs typeface="Times New Roman" panose="02020603050405020304" pitchFamily="18" charset="0"/>
              </a:rPr>
              <a:t> </a:t>
            </a:r>
          </a:p>
          <a:p>
            <a:pPr algn="just">
              <a:lnSpc>
                <a:spcPct val="107000"/>
              </a:lnSpc>
              <a:spcAft>
                <a:spcPts val="800"/>
              </a:spcAft>
            </a:pPr>
            <a:r>
              <a:rPr lang="fr-FR" sz="1600" dirty="0">
                <a:effectLst/>
                <a:latin typeface="Lexend Exa"/>
                <a:ea typeface="Calibri" panose="020F0502020204030204" pitchFamily="34" charset="0"/>
                <a:cs typeface="Times New Roman" panose="02020603050405020304" pitchFamily="18" charset="0"/>
              </a:rPr>
              <a:t>A découvrir aussi pour les passionnés, le musée du manga d’Omiya.</a:t>
            </a:r>
          </a:p>
        </p:txBody>
      </p:sp>
    </p:spTree>
    <p:extLst>
      <p:ext uri="{BB962C8B-B14F-4D97-AF65-F5344CB8AC3E}">
        <p14:creationId xmlns:p14="http://schemas.microsoft.com/office/powerpoint/2010/main" val="851454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80891" y="0"/>
            <a:ext cx="10272000" cy="763600"/>
          </a:xfrm>
          <a:prstGeom prst="rect">
            <a:avLst/>
          </a:prstGeom>
        </p:spPr>
        <p:txBody>
          <a:bodyPr spcFirstLastPara="1" wrap="square" lIns="121900" tIns="121900" rIns="121900" bIns="121900" anchor="t" anchorCtr="0">
            <a:noAutofit/>
          </a:bodyPr>
          <a:lstStyle/>
          <a:p>
            <a:r>
              <a:rPr lang="en" sz="3600" b="1" dirty="0"/>
              <a:t>ANGYO</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54C8CB60-D301-49D3-8AD1-063F9425889F}"/>
              </a:ext>
            </a:extLst>
          </p:cNvPr>
          <p:cNvSpPr txBox="1">
            <a:spLocks/>
          </p:cNvSpPr>
          <p:nvPr/>
        </p:nvSpPr>
        <p:spPr>
          <a:xfrm>
            <a:off x="780891" y="1957572"/>
            <a:ext cx="10095656" cy="3231614"/>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endParaRPr lang="fr-FR" sz="1600" kern="0" dirty="0"/>
          </a:p>
          <a:p>
            <a:pPr marL="0" indent="0" algn="just"/>
            <a:r>
              <a:rPr lang="fr-FR" sz="1800" kern="0" dirty="0"/>
              <a:t>Si le quartier d’Omiya semble un peu désuet aujourd’hui, un peu plus au nord se trouve un groupement de jardin plus moderne à </a:t>
            </a:r>
            <a:r>
              <a:rPr lang="fr-FR" sz="1800" kern="0" dirty="0" err="1"/>
              <a:t>Angyo</a:t>
            </a:r>
            <a:r>
              <a:rPr lang="fr-FR" sz="1800" kern="0" dirty="0"/>
              <a:t>.</a:t>
            </a:r>
          </a:p>
          <a:p>
            <a:pPr marL="0" indent="0" algn="just"/>
            <a:endParaRPr lang="fr-FR" sz="1800" kern="0" dirty="0"/>
          </a:p>
          <a:p>
            <a:pPr marL="0" indent="0" algn="just"/>
            <a:r>
              <a:rPr lang="fr-FR" sz="1800" kern="0" dirty="0"/>
              <a:t>Sans intérêt architectural, le quartier d’</a:t>
            </a:r>
            <a:r>
              <a:rPr lang="fr-FR" sz="1800" kern="0" dirty="0" err="1"/>
              <a:t>Angyo</a:t>
            </a:r>
            <a:r>
              <a:rPr lang="fr-FR" sz="1800" kern="0" dirty="0"/>
              <a:t> de Kawaguchi, préfecture de Saitama, dans la banlieue de Tokyo, attire le visiteur passionné de bonsaïs pour sa trentaine de pépinières spécialisées. </a:t>
            </a:r>
          </a:p>
          <a:p>
            <a:pPr marL="0" indent="0" algn="just"/>
            <a:endParaRPr lang="fr-FR" sz="1800" kern="0" dirty="0"/>
          </a:p>
          <a:p>
            <a:pPr marL="0" indent="0" algn="just"/>
            <a:r>
              <a:rPr lang="fr-FR" sz="1800" kern="0" dirty="0"/>
              <a:t>Ce village s’est constitué à la suite d’un incendie qui a dévasté une grande partie de Tokyo, en 1657, quand les producteurs ont cherché refuge au nord de la capitale pour sauver leurs arbres. Un peu plus loin, à </a:t>
            </a:r>
            <a:r>
              <a:rPr lang="fr-FR" sz="1800" kern="0" dirty="0" err="1"/>
              <a:t>Honjo</a:t>
            </a:r>
            <a:r>
              <a:rPr lang="fr-FR" sz="1800" kern="0" dirty="0"/>
              <a:t>, quelques pépinières valent le détour, de même qu’à </a:t>
            </a:r>
            <a:r>
              <a:rPr lang="fr-FR" sz="1800" kern="0" dirty="0" err="1"/>
              <a:t>Hanyu</a:t>
            </a:r>
            <a:r>
              <a:rPr lang="fr-FR" sz="1800" kern="0" dirty="0"/>
              <a:t>. </a:t>
            </a:r>
          </a:p>
          <a:p>
            <a:pPr marL="0" indent="0" algn="just"/>
            <a:endParaRPr lang="fr-FR" sz="1600" kern="0" dirty="0"/>
          </a:p>
        </p:txBody>
      </p:sp>
    </p:spTree>
    <p:extLst>
      <p:ext uri="{BB962C8B-B14F-4D97-AF65-F5344CB8AC3E}">
        <p14:creationId xmlns:p14="http://schemas.microsoft.com/office/powerpoint/2010/main" val="1827327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80891" y="0"/>
            <a:ext cx="10272000" cy="763600"/>
          </a:xfrm>
          <a:prstGeom prst="rect">
            <a:avLst/>
          </a:prstGeom>
        </p:spPr>
        <p:txBody>
          <a:bodyPr spcFirstLastPara="1" wrap="square" lIns="121900" tIns="121900" rIns="121900" bIns="121900" anchor="t" anchorCtr="0">
            <a:noAutofit/>
          </a:bodyPr>
          <a:lstStyle/>
          <a:p>
            <a:r>
              <a:rPr lang="en" sz="3600" b="1" dirty="0"/>
              <a:t>ANGYO</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54C8CB60-D301-49D3-8AD1-063F9425889F}"/>
              </a:ext>
            </a:extLst>
          </p:cNvPr>
          <p:cNvSpPr txBox="1">
            <a:spLocks/>
          </p:cNvSpPr>
          <p:nvPr/>
        </p:nvSpPr>
        <p:spPr>
          <a:xfrm>
            <a:off x="780891" y="-18077"/>
            <a:ext cx="6326016" cy="6894155"/>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endParaRPr lang="fr-FR" sz="1600" kern="0" dirty="0"/>
          </a:p>
          <a:p>
            <a:pPr marL="0" indent="0" algn="just"/>
            <a:endParaRPr lang="fr-FR" sz="1600" kern="0" dirty="0"/>
          </a:p>
          <a:p>
            <a:pPr marL="0" indent="0" algn="just"/>
            <a:r>
              <a:rPr lang="fr-FR" sz="1600" b="1" kern="0" dirty="0" err="1"/>
              <a:t>Yorozu</a:t>
            </a:r>
            <a:r>
              <a:rPr lang="fr-FR" sz="1600" b="1" kern="0" dirty="0"/>
              <a:t>-en</a:t>
            </a:r>
            <a:r>
              <a:rPr lang="fr-FR" sz="1600" kern="0" dirty="0"/>
              <a:t>, la pépinière de la famille </a:t>
            </a:r>
            <a:r>
              <a:rPr lang="fr-FR" sz="1600" b="1" kern="0" dirty="0" err="1"/>
              <a:t>Fukano</a:t>
            </a:r>
            <a:r>
              <a:rPr lang="fr-FR" sz="1600" kern="0" dirty="0"/>
              <a:t>, est spécialisée dans les </a:t>
            </a:r>
            <a:r>
              <a:rPr lang="fr-FR" sz="1600" kern="0" dirty="0" err="1"/>
              <a:t>shohin</a:t>
            </a:r>
            <a:r>
              <a:rPr lang="fr-FR" sz="1600" kern="0" dirty="0"/>
              <a:t>. </a:t>
            </a:r>
            <a:r>
              <a:rPr lang="fr-FR" sz="1600" kern="0" dirty="0" err="1"/>
              <a:t>Ayumu</a:t>
            </a:r>
            <a:r>
              <a:rPr lang="fr-FR" sz="1600" kern="0" dirty="0"/>
              <a:t> </a:t>
            </a:r>
            <a:r>
              <a:rPr lang="fr-FR" sz="1600" kern="0" dirty="0" err="1"/>
              <a:t>Fukano</a:t>
            </a:r>
            <a:r>
              <a:rPr lang="fr-FR" sz="1600" kern="0" dirty="0"/>
              <a:t> et son père s’occupent plutôt de la finition des arbres pour les amener au meilleur de leur beauté. </a:t>
            </a:r>
          </a:p>
          <a:p>
            <a:pPr marL="0" indent="0" algn="just"/>
            <a:r>
              <a:rPr lang="fr-FR" sz="1600" kern="0" dirty="0"/>
              <a:t>Ici, on travaille toutes les espèces avec le même brio. Plusieurs sujets ont déjà été présentés à la </a:t>
            </a:r>
            <a:r>
              <a:rPr lang="fr-FR" sz="1600" kern="0" dirty="0" err="1"/>
              <a:t>Kokufu</a:t>
            </a:r>
            <a:r>
              <a:rPr lang="fr-FR" sz="1600" kern="0" dirty="0"/>
              <a:t> -</a:t>
            </a:r>
            <a:r>
              <a:rPr lang="fr-FR" sz="1600" kern="0" dirty="0" err="1"/>
              <a:t>ten</a:t>
            </a:r>
            <a:r>
              <a:rPr lang="fr-FR" sz="1600" kern="0" dirty="0"/>
              <a:t> ou dans les meilleures expositions de </a:t>
            </a:r>
            <a:r>
              <a:rPr lang="fr-FR" sz="1600" kern="0" dirty="0" err="1"/>
              <a:t>shohin</a:t>
            </a:r>
            <a:r>
              <a:rPr lang="fr-FR" sz="1600" kern="0" dirty="0"/>
              <a:t> du pays. </a:t>
            </a:r>
          </a:p>
          <a:p>
            <a:pPr marL="0" indent="0" algn="just"/>
            <a:r>
              <a:rPr lang="fr-FR" sz="1600" kern="0" dirty="0"/>
              <a:t>Le jardin n’est pas très grand, mais on y cultive un nombre important de petits arbres. C’est aussi un bon endroit pour acquérir des pots de collection. </a:t>
            </a:r>
          </a:p>
          <a:p>
            <a:pPr marL="0" indent="0" algn="just"/>
            <a:r>
              <a:rPr lang="fr-FR" sz="1600" kern="0" dirty="0"/>
              <a:t>Les tables situées au-dessus de l’atelier accueillent les arbres des clients.</a:t>
            </a:r>
          </a:p>
          <a:p>
            <a:pPr marL="0" indent="0" algn="just"/>
            <a:r>
              <a:rPr lang="fr-FR" sz="1600" kern="0" dirty="0"/>
              <a:t>Une des particularités des professionnels japonais est l’entretien de collections privées. Les amateurs peuvent acquérir des arbres sans rien y connaître à leur culture et les confient à des professionnels pour en prendre soin contre un loyer. C’est ensuite le </a:t>
            </a:r>
            <a:r>
              <a:rPr lang="fr-FR" sz="1600" kern="0" dirty="0" err="1"/>
              <a:t>professionel</a:t>
            </a:r>
            <a:r>
              <a:rPr lang="fr-FR" sz="1600" kern="0" dirty="0"/>
              <a:t> qui prépare et expose les arbres dans les expositions du pays mais au nom du propriétaire (</a:t>
            </a:r>
            <a:r>
              <a:rPr lang="fr-FR" sz="1600" kern="0" dirty="0" err="1"/>
              <a:t>Taikan</a:t>
            </a:r>
            <a:r>
              <a:rPr lang="fr-FR" sz="1600" kern="0" dirty="0"/>
              <a:t> </a:t>
            </a:r>
            <a:r>
              <a:rPr lang="fr-FR" sz="1600" kern="0" dirty="0" err="1"/>
              <a:t>Ten</a:t>
            </a:r>
            <a:r>
              <a:rPr lang="fr-FR" sz="1600" kern="0" dirty="0"/>
              <a:t>, </a:t>
            </a:r>
            <a:r>
              <a:rPr lang="fr-FR" sz="1600" kern="0" dirty="0" err="1"/>
              <a:t>Kokufu</a:t>
            </a:r>
            <a:r>
              <a:rPr lang="fr-FR" sz="1600" kern="0" dirty="0"/>
              <a:t> </a:t>
            </a:r>
            <a:r>
              <a:rPr lang="fr-FR" sz="1600" kern="0" dirty="0" err="1"/>
              <a:t>ten</a:t>
            </a:r>
            <a:r>
              <a:rPr lang="fr-FR" sz="1600" kern="0" dirty="0"/>
              <a:t> et </a:t>
            </a:r>
            <a:r>
              <a:rPr lang="fr-FR" sz="1600" kern="0" dirty="0" err="1"/>
              <a:t>Meifu</a:t>
            </a:r>
            <a:r>
              <a:rPr lang="fr-FR" sz="1600" kern="0" dirty="0"/>
              <a:t> </a:t>
            </a:r>
            <a:r>
              <a:rPr lang="fr-FR" sz="1600" kern="0" dirty="0" err="1"/>
              <a:t>ten</a:t>
            </a:r>
            <a:r>
              <a:rPr lang="fr-FR" sz="1600" kern="0" dirty="0"/>
              <a:t> par exemple sont des expositions d’amateurs) </a:t>
            </a:r>
          </a:p>
          <a:p>
            <a:pPr marL="0" indent="0" algn="just"/>
            <a:endParaRPr lang="fr-FR" sz="800" kern="0" dirty="0"/>
          </a:p>
          <a:p>
            <a:pPr marL="0" indent="0" algn="just"/>
            <a:r>
              <a:rPr lang="fr-FR" sz="1600" kern="0" dirty="0"/>
              <a:t>La </a:t>
            </a:r>
            <a:r>
              <a:rPr lang="fr-FR" sz="1600" kern="0" dirty="0" err="1"/>
              <a:t>Sakufu-ten</a:t>
            </a:r>
            <a:r>
              <a:rPr lang="fr-FR" sz="1600" kern="0" dirty="0"/>
              <a:t> est une exposition de professionnels, c’est ici que le professionnel peut montrer son travail à ses pères.</a:t>
            </a:r>
          </a:p>
          <a:p>
            <a:pPr marL="0" indent="0" algn="just"/>
            <a:endParaRPr lang="fr-FR" sz="800" kern="0" dirty="0"/>
          </a:p>
          <a:p>
            <a:pPr marL="0" indent="0" algn="just"/>
            <a:r>
              <a:rPr lang="fr-FR" sz="1600" kern="0" dirty="0" err="1"/>
              <a:t>Yorozu</a:t>
            </a:r>
            <a:r>
              <a:rPr lang="fr-FR" sz="1600" kern="0" dirty="0"/>
              <a:t>-en se situe à une quinzaine de minutes à pied de la gare de Kawaguchi. </a:t>
            </a:r>
          </a:p>
          <a:p>
            <a:pPr marL="0" indent="0" algn="just"/>
            <a:r>
              <a:rPr lang="fr-FR" sz="1600" i="1" kern="0" dirty="0"/>
              <a:t>3-9-1 </a:t>
            </a:r>
            <a:r>
              <a:rPr lang="fr-FR" sz="1600" i="1" kern="0" dirty="0" err="1"/>
              <a:t>Sashima</a:t>
            </a:r>
            <a:r>
              <a:rPr lang="fr-FR" sz="1600" i="1" kern="0" dirty="0"/>
              <a:t>, Kawaguchi Shi, Saitama Ken 333-0816 </a:t>
            </a:r>
          </a:p>
          <a:p>
            <a:pPr marL="0" indent="0" algn="just"/>
            <a:r>
              <a:rPr lang="fr-FR" sz="1600" i="1" kern="0" dirty="0"/>
              <a:t>Tél. : (+81)48 294 7407. https://yorozuen.jp/</a:t>
            </a:r>
          </a:p>
        </p:txBody>
      </p:sp>
      <p:pic>
        <p:nvPicPr>
          <p:cNvPr id="2" name="Image 1">
            <a:extLst>
              <a:ext uri="{FF2B5EF4-FFF2-40B4-BE49-F238E27FC236}">
                <a16:creationId xmlns:a16="http://schemas.microsoft.com/office/drawing/2014/main" id="{649DE686-D4B7-4C82-B558-E7D51313A88E}"/>
              </a:ext>
            </a:extLst>
          </p:cNvPr>
          <p:cNvPicPr>
            <a:picLocks noChangeAspect="1"/>
          </p:cNvPicPr>
          <p:nvPr/>
        </p:nvPicPr>
        <p:blipFill>
          <a:blip r:embed="rId3"/>
          <a:stretch>
            <a:fillRect/>
          </a:stretch>
        </p:blipFill>
        <p:spPr>
          <a:xfrm>
            <a:off x="7569294" y="2358191"/>
            <a:ext cx="4274952" cy="31780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04679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2"/>
          <p:cNvSpPr txBox="1">
            <a:spLocks noGrp="1"/>
          </p:cNvSpPr>
          <p:nvPr>
            <p:ph type="body" idx="1"/>
          </p:nvPr>
        </p:nvSpPr>
        <p:spPr>
          <a:xfrm>
            <a:off x="742457" y="1499809"/>
            <a:ext cx="9715043" cy="4555200"/>
          </a:xfrm>
          <a:prstGeom prst="rect">
            <a:avLst/>
          </a:prstGeom>
        </p:spPr>
        <p:txBody>
          <a:bodyPr spcFirstLastPara="1" wrap="square" lIns="121900" tIns="121900" rIns="121900" bIns="121900" anchor="ctr" anchorCtr="0">
            <a:noAutofit/>
          </a:bodyPr>
          <a:lstStyle/>
          <a:p>
            <a:pPr marL="203195" indent="0" algn="just">
              <a:spcBef>
                <a:spcPts val="2133"/>
              </a:spcBef>
              <a:buClr>
                <a:srgbClr val="3B4954"/>
              </a:buClr>
              <a:buSzPts val="1200"/>
              <a:buNone/>
            </a:pPr>
            <a:r>
              <a:rPr lang="fr-FR" dirty="0">
                <a:latin typeface="Lexend Exa"/>
              </a:rPr>
              <a:t>Amateur de bonsaï, de jardins, de gastronomie, d’animation et de culture japonaise, j’ai eu envie de visiter le Japon et ce fut une grande révélation dès mon premier voyage en 2009. </a:t>
            </a:r>
          </a:p>
          <a:p>
            <a:pPr marL="203195" indent="0" algn="just">
              <a:spcBef>
                <a:spcPts val="2133"/>
              </a:spcBef>
              <a:buClr>
                <a:srgbClr val="3B4954"/>
              </a:buClr>
              <a:buSzPts val="1200"/>
              <a:buNone/>
            </a:pPr>
            <a:r>
              <a:rPr lang="fr-FR" dirty="0">
                <a:latin typeface="Lexend Exa"/>
              </a:rPr>
              <a:t>J’y ai retrouvé les paysages urbains et naturels qui me faisaient rêver depuis mon enfance, les nurseries produisant des bonsaïs, des parcs merveilleux, une cuisine raffinée et variée. Sans oublier la qualité des services, la propreté, la sécurité, l’évolution des traducteurs électroniques qui facilitent les échanges, les facilités offertes aux touristes (JR </a:t>
            </a:r>
            <a:r>
              <a:rPr lang="fr-FR" dirty="0" err="1">
                <a:latin typeface="Lexend Exa"/>
              </a:rPr>
              <a:t>Pass</a:t>
            </a:r>
            <a:r>
              <a:rPr lang="fr-FR" dirty="0">
                <a:latin typeface="Lexend Exa"/>
              </a:rPr>
              <a:t>, Pocket WIFI par exemple), les taux de change avantageux et la gentillesse parfois forcée des habitants … Le Japon est à mes yeux un joyau ! </a:t>
            </a:r>
          </a:p>
          <a:p>
            <a:pPr marL="203195" indent="0" algn="just">
              <a:spcBef>
                <a:spcPts val="2133"/>
              </a:spcBef>
              <a:buClr>
                <a:srgbClr val="3B4954"/>
              </a:buClr>
              <a:buSzPts val="1200"/>
              <a:buNone/>
            </a:pPr>
            <a:r>
              <a:rPr lang="fr-FR" dirty="0">
                <a:latin typeface="Lexend Exa"/>
              </a:rPr>
              <a:t>Vous l’aurez compris… l’archipel japonais est ma destination de prédilection. Je cumule 13 voyages dont 2 longs séjours, seul ou en groupe, avec mon épouse ou avec des amis amateurs de bonsaï, pour visiter ou pour travailler dans une pépinière. Ces derniers me permettent aujourd’hui de vous présenter quelques adresses incontournables à découvrir quand on aime les bonsaïs.</a:t>
            </a:r>
          </a:p>
          <a:p>
            <a:pPr marL="203195" indent="0" algn="just">
              <a:spcBef>
                <a:spcPts val="2133"/>
              </a:spcBef>
              <a:buClr>
                <a:srgbClr val="3B4954"/>
              </a:buClr>
              <a:buSzPts val="1200"/>
              <a:buNone/>
            </a:pPr>
            <a:r>
              <a:rPr lang="fr-FR" dirty="0">
                <a:latin typeface="Lexend Exa"/>
              </a:rPr>
              <a:t>L’objectif de cette présentation est de mieux connaître et comprendre l’origine et la pratique au Japon de l’art du bonsaï, la diversité des compétences, la complexité des techniques, la pluralité des écoles et l’évolution des pratiques qui peuvent aider pour pratiquer en France.</a:t>
            </a:r>
          </a:p>
          <a:p>
            <a:pPr marL="203195" indent="0">
              <a:spcBef>
                <a:spcPts val="2133"/>
              </a:spcBef>
              <a:buClr>
                <a:srgbClr val="3B4954"/>
              </a:buClr>
              <a:buSzPts val="1200"/>
              <a:buNone/>
            </a:pPr>
            <a:endParaRPr dirty="0"/>
          </a:p>
        </p:txBody>
      </p:sp>
      <p:grpSp>
        <p:nvGrpSpPr>
          <p:cNvPr id="4" name="Google Shape;292;p35">
            <a:extLst>
              <a:ext uri="{FF2B5EF4-FFF2-40B4-BE49-F238E27FC236}">
                <a16:creationId xmlns:a16="http://schemas.microsoft.com/office/drawing/2014/main" id="{2DA3DA4B-8FA4-47B7-A8C9-9D6AE70007B7}"/>
              </a:ext>
            </a:extLst>
          </p:cNvPr>
          <p:cNvGrpSpPr/>
          <p:nvPr/>
        </p:nvGrpSpPr>
        <p:grpSpPr>
          <a:xfrm>
            <a:off x="10414551" y="5392960"/>
            <a:ext cx="817449" cy="887283"/>
            <a:chOff x="1516652" y="2041752"/>
            <a:chExt cx="415624" cy="451130"/>
          </a:xfrm>
        </p:grpSpPr>
        <p:sp>
          <p:nvSpPr>
            <p:cNvPr id="5" name="Google Shape;293;p35">
              <a:extLst>
                <a:ext uri="{FF2B5EF4-FFF2-40B4-BE49-F238E27FC236}">
                  <a16:creationId xmlns:a16="http://schemas.microsoft.com/office/drawing/2014/main" id="{39C7DB91-561F-4B54-9598-F7FBF181B46B}"/>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294;p35">
              <a:extLst>
                <a:ext uri="{FF2B5EF4-FFF2-40B4-BE49-F238E27FC236}">
                  <a16:creationId xmlns:a16="http://schemas.microsoft.com/office/drawing/2014/main" id="{4C0C2549-7B90-477D-BFE3-E04A611C2C40}"/>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390696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80891" y="0"/>
            <a:ext cx="10272000" cy="763600"/>
          </a:xfrm>
          <a:prstGeom prst="rect">
            <a:avLst/>
          </a:prstGeom>
        </p:spPr>
        <p:txBody>
          <a:bodyPr spcFirstLastPara="1" wrap="square" lIns="121900" tIns="121900" rIns="121900" bIns="121900" anchor="t" anchorCtr="0">
            <a:noAutofit/>
          </a:bodyPr>
          <a:lstStyle/>
          <a:p>
            <a:r>
              <a:rPr lang="en" sz="3600" b="1" dirty="0"/>
              <a:t>ANGYO</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54C8CB60-D301-49D3-8AD1-063F9425889F}"/>
              </a:ext>
            </a:extLst>
          </p:cNvPr>
          <p:cNvSpPr txBox="1">
            <a:spLocks/>
          </p:cNvSpPr>
          <p:nvPr/>
        </p:nvSpPr>
        <p:spPr>
          <a:xfrm>
            <a:off x="780891" y="900008"/>
            <a:ext cx="6326016" cy="5786159"/>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Située non loin de la station de métro </a:t>
            </a:r>
            <a:r>
              <a:rPr lang="fr-FR" sz="1600" kern="0" dirty="0" err="1"/>
              <a:t>Tozuka</a:t>
            </a:r>
            <a:r>
              <a:rPr lang="fr-FR" sz="1600" kern="0" dirty="0"/>
              <a:t>, </a:t>
            </a:r>
            <a:r>
              <a:rPr lang="fr-FR" sz="1600" kern="0" dirty="0" err="1"/>
              <a:t>Fukuju</a:t>
            </a:r>
            <a:r>
              <a:rPr lang="fr-FR" sz="1600" kern="0" dirty="0"/>
              <a:t>-en est la pépinière de </a:t>
            </a:r>
            <a:r>
              <a:rPr lang="fr-FR" sz="1600" b="1" kern="0" dirty="0"/>
              <a:t>M. </a:t>
            </a:r>
            <a:r>
              <a:rPr lang="fr-FR" sz="1600" b="1" kern="0" dirty="0" err="1"/>
              <a:t>Toyoda</a:t>
            </a:r>
            <a:r>
              <a:rPr lang="fr-FR" sz="1600" kern="0" dirty="0"/>
              <a:t>. </a:t>
            </a:r>
          </a:p>
          <a:p>
            <a:pPr marL="0" indent="0" algn="just"/>
            <a:r>
              <a:rPr lang="fr-FR" sz="1600" kern="0" dirty="0"/>
              <a:t>C’est dans ce jardin que l’histoire commence pour beaucoup de petits bonsaïs car M. </a:t>
            </a:r>
            <a:r>
              <a:rPr lang="fr-FR" sz="1600" kern="0" dirty="0" err="1"/>
              <a:t>Toyoda</a:t>
            </a:r>
            <a:r>
              <a:rPr lang="fr-FR" sz="1600" kern="0" dirty="0"/>
              <a:t> est producteur de </a:t>
            </a:r>
            <a:r>
              <a:rPr lang="fr-FR" sz="1600" kern="0" dirty="0" err="1"/>
              <a:t>shohin</a:t>
            </a:r>
            <a:r>
              <a:rPr lang="fr-FR" sz="1600" kern="0" dirty="0"/>
              <a:t>. Il pratique le semis, la bouture et la marcotte en fonction des espèces et de son objectif. C’est un des fournisseurs de </a:t>
            </a:r>
            <a:r>
              <a:rPr lang="fr-FR" sz="1600" kern="0" dirty="0" err="1"/>
              <a:t>Yorozuen</a:t>
            </a:r>
            <a:r>
              <a:rPr lang="fr-FR" sz="1600" kern="0" dirty="0"/>
              <a:t>.</a:t>
            </a:r>
          </a:p>
          <a:p>
            <a:pPr marL="0" indent="0" algn="just"/>
            <a:r>
              <a:rPr lang="fr-FR" sz="1600" kern="0" dirty="0"/>
              <a:t>Un endroit à visiter à tout prix ! </a:t>
            </a:r>
          </a:p>
          <a:p>
            <a:pPr marL="0" indent="0" algn="just"/>
            <a:r>
              <a:rPr lang="fr-FR" sz="1600" kern="0" dirty="0"/>
              <a:t>On peut y voir toutes les étapes de construction des bonsaïs, des arbres à tous les stades de développement, de la graine germées aux sujets qui ont déjà 40 ans de pot.</a:t>
            </a:r>
          </a:p>
          <a:p>
            <a:pPr marL="0" indent="0" algn="just"/>
            <a:r>
              <a:rPr lang="fr-FR" sz="1600" kern="0" dirty="0"/>
              <a:t>M. </a:t>
            </a:r>
            <a:r>
              <a:rPr lang="fr-FR" sz="1600" kern="0" dirty="0" err="1"/>
              <a:t>Toyoda</a:t>
            </a:r>
            <a:r>
              <a:rPr lang="fr-FR" sz="1600" kern="0" dirty="0"/>
              <a:t> parle l’anglais et force le respect par ses connaissances, son travail et sa gentillesse. </a:t>
            </a:r>
          </a:p>
          <a:p>
            <a:pPr marL="0" indent="0" algn="just"/>
            <a:r>
              <a:rPr lang="fr-FR" sz="1600" kern="0" dirty="0"/>
              <a:t>Ici le travail se fait en famille et ne s’arrête jamais.</a:t>
            </a:r>
          </a:p>
          <a:p>
            <a:pPr marL="0" indent="0" algn="just"/>
            <a:endParaRPr lang="fr-FR" sz="800" kern="0" dirty="0"/>
          </a:p>
          <a:p>
            <a:pPr marL="0" indent="0" algn="just"/>
            <a:r>
              <a:rPr lang="fr-FR" sz="1600" i="1" kern="0" dirty="0"/>
              <a:t>272-1 </a:t>
            </a:r>
            <a:r>
              <a:rPr lang="fr-FR" sz="1600" i="1" kern="0" dirty="0" err="1"/>
              <a:t>Angyonishitateno</a:t>
            </a:r>
            <a:r>
              <a:rPr lang="fr-FR" sz="1600" i="1" kern="0" dirty="0"/>
              <a:t>, Kawaguchi, Saitama 333-0812                                   Tél. : (+81)50-3632-4568 Courriel : mail@bonsai-fukujuen.com </a:t>
            </a:r>
          </a:p>
          <a:p>
            <a:pPr marL="0" indent="0" algn="just"/>
            <a:r>
              <a:rPr lang="fr-FR" sz="1600" i="1" kern="0" dirty="0"/>
              <a:t>https://bonsai-fukujuen.com/ </a:t>
            </a:r>
          </a:p>
          <a:p>
            <a:pPr marL="0" indent="0" algn="just"/>
            <a:endParaRPr lang="fr-FR" sz="1600" i="1" kern="0" dirty="0"/>
          </a:p>
          <a:p>
            <a:pPr marL="0" indent="0" algn="just"/>
            <a:r>
              <a:rPr lang="fr-FR" sz="1600" kern="0" dirty="0"/>
              <a:t>Non loin de là, Onari-en est un commerce pour le matériel bonsaï. On y trouve quelques arbres, mais surtout des poteries de toutes les qualités à prix correct et tout le nécessaire pour présenter les arbres. </a:t>
            </a:r>
          </a:p>
          <a:p>
            <a:pPr marL="0" indent="0" algn="just"/>
            <a:r>
              <a:rPr lang="fr-FR" sz="1600" kern="0" dirty="0"/>
              <a:t>Demandez l’adresse à </a:t>
            </a:r>
            <a:r>
              <a:rPr lang="fr-FR" sz="1600" kern="0" dirty="0" err="1"/>
              <a:t>Fukuju</a:t>
            </a:r>
            <a:r>
              <a:rPr lang="fr-FR" sz="1600" kern="0" dirty="0"/>
              <a:t>-en ou à </a:t>
            </a:r>
            <a:r>
              <a:rPr lang="fr-FR" sz="1600" kern="0" dirty="0" err="1"/>
              <a:t>Yorozu</a:t>
            </a:r>
            <a:r>
              <a:rPr lang="fr-FR" sz="1600" kern="0" dirty="0"/>
              <a:t>-en et prenez un taxi. </a:t>
            </a:r>
          </a:p>
          <a:p>
            <a:pPr marL="0" indent="0" algn="just"/>
            <a:endParaRPr lang="fr-FR" sz="1600" kern="0" dirty="0"/>
          </a:p>
        </p:txBody>
      </p:sp>
      <p:pic>
        <p:nvPicPr>
          <p:cNvPr id="5" name="Image 4">
            <a:extLst>
              <a:ext uri="{FF2B5EF4-FFF2-40B4-BE49-F238E27FC236}">
                <a16:creationId xmlns:a16="http://schemas.microsoft.com/office/drawing/2014/main" id="{E5F02C87-5B88-414E-A9A8-A4A5F49B137A}"/>
              </a:ext>
            </a:extLst>
          </p:cNvPr>
          <p:cNvPicPr>
            <a:picLocks noChangeAspect="1"/>
          </p:cNvPicPr>
          <p:nvPr/>
        </p:nvPicPr>
        <p:blipFill rotWithShape="1">
          <a:blip r:embed="rId3"/>
          <a:srcRect l="-5" r="1882"/>
          <a:stretch/>
        </p:blipFill>
        <p:spPr>
          <a:xfrm>
            <a:off x="7263156" y="2695458"/>
            <a:ext cx="4684005" cy="2852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39304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80891" y="0"/>
            <a:ext cx="10272000" cy="763600"/>
          </a:xfrm>
          <a:prstGeom prst="rect">
            <a:avLst/>
          </a:prstGeom>
        </p:spPr>
        <p:txBody>
          <a:bodyPr spcFirstLastPara="1" wrap="square" lIns="121900" tIns="121900" rIns="121900" bIns="121900" anchor="t" anchorCtr="0">
            <a:noAutofit/>
          </a:bodyPr>
          <a:lstStyle/>
          <a:p>
            <a:r>
              <a:rPr lang="en" sz="3600" b="1" dirty="0"/>
              <a:t>ANGYO</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54C8CB60-D301-49D3-8AD1-063F9425889F}"/>
              </a:ext>
            </a:extLst>
          </p:cNvPr>
          <p:cNvSpPr txBox="1">
            <a:spLocks/>
          </p:cNvSpPr>
          <p:nvPr/>
        </p:nvSpPr>
        <p:spPr>
          <a:xfrm>
            <a:off x="780891" y="757351"/>
            <a:ext cx="6326016" cy="3816389"/>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2400" b="1" kern="0" dirty="0"/>
              <a:t>HONJO</a:t>
            </a:r>
          </a:p>
          <a:p>
            <a:pPr marL="0" indent="0" algn="just"/>
            <a:endParaRPr lang="fr-FR" sz="1600" kern="0" dirty="0"/>
          </a:p>
          <a:p>
            <a:pPr marL="0" indent="0" algn="just"/>
            <a:r>
              <a:rPr lang="fr-FR" sz="1600" kern="0" dirty="0"/>
              <a:t>Un peu plus loin, le quartier de </a:t>
            </a:r>
            <a:r>
              <a:rPr lang="fr-FR" sz="1600" kern="0" dirty="0" err="1"/>
              <a:t>Fukaya</a:t>
            </a:r>
            <a:r>
              <a:rPr lang="fr-FR" sz="1600" kern="0" dirty="0"/>
              <a:t> à </a:t>
            </a:r>
            <a:r>
              <a:rPr lang="fr-FR" sz="1600" kern="0" dirty="0" err="1"/>
              <a:t>Honjo</a:t>
            </a:r>
            <a:r>
              <a:rPr lang="fr-FR" sz="1600" kern="0" dirty="0"/>
              <a:t> abrite </a:t>
            </a:r>
            <a:r>
              <a:rPr lang="fr-FR" sz="1600" kern="0" dirty="0" err="1"/>
              <a:t>Baika</a:t>
            </a:r>
            <a:r>
              <a:rPr lang="fr-FR" sz="1600" kern="0" dirty="0"/>
              <a:t>-en, la pépinière de </a:t>
            </a:r>
            <a:r>
              <a:rPr lang="fr-FR" sz="1600" b="1" kern="0" dirty="0" err="1"/>
              <a:t>Haruhito</a:t>
            </a:r>
            <a:r>
              <a:rPr lang="fr-FR" sz="1600" b="1" kern="0" dirty="0"/>
              <a:t> </a:t>
            </a:r>
            <a:r>
              <a:rPr lang="fr-FR" sz="1600" b="1" kern="0" dirty="0" err="1"/>
              <a:t>Lijima</a:t>
            </a:r>
            <a:r>
              <a:rPr lang="fr-FR" sz="1600" b="1" kern="0" dirty="0"/>
              <a:t> </a:t>
            </a:r>
            <a:r>
              <a:rPr lang="fr-FR" sz="1600" kern="0" dirty="0"/>
              <a:t>qui est connu en France pour y être intervenu lors d’ateliers il y a quelques années. Sa spécialité est la production d’arbres cultivés en plein champ, en particulier les érables et les abricotiers du Japon (Prunus) et plus généralement les feuillus en bonsaï. La maison est une ancienne ferme de vers à soie, où cohabitent trois générations qui participent au travail du jardin. </a:t>
            </a:r>
          </a:p>
          <a:p>
            <a:pPr marL="0" indent="0" algn="just"/>
            <a:r>
              <a:rPr lang="fr-FR" sz="1600" kern="0" dirty="0"/>
              <a:t>La quantité d’arbres cultivés et la qualité des bonsaïs sont impressionnantes. </a:t>
            </a:r>
          </a:p>
          <a:p>
            <a:pPr marL="0" indent="0" algn="just"/>
            <a:r>
              <a:rPr lang="fr-FR" sz="1600" kern="0" dirty="0"/>
              <a:t>Accompagné d’un interprète et après prise de rendez-vous, vous verrez que M. </a:t>
            </a:r>
            <a:r>
              <a:rPr lang="fr-FR" sz="1600" kern="0" dirty="0" err="1"/>
              <a:t>Ijima</a:t>
            </a:r>
            <a:r>
              <a:rPr lang="fr-FR" sz="1600" kern="0" dirty="0"/>
              <a:t> n’est pas avare d’explications sur ses techniques de production et de </a:t>
            </a:r>
            <a:r>
              <a:rPr lang="fr-FR" sz="1600" kern="0" dirty="0" err="1"/>
              <a:t>mochikomi</a:t>
            </a:r>
            <a:r>
              <a:rPr lang="fr-FR" sz="1600" kern="0" dirty="0"/>
              <a:t>. </a:t>
            </a:r>
          </a:p>
        </p:txBody>
      </p:sp>
      <p:pic>
        <p:nvPicPr>
          <p:cNvPr id="8" name="Image 7">
            <a:extLst>
              <a:ext uri="{FF2B5EF4-FFF2-40B4-BE49-F238E27FC236}">
                <a16:creationId xmlns:a16="http://schemas.microsoft.com/office/drawing/2014/main" id="{8C318B97-2C19-4D37-BFBA-ECF1A892AF8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3526" y="787715"/>
            <a:ext cx="4392746" cy="3295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a:extLst>
              <a:ext uri="{FF2B5EF4-FFF2-40B4-BE49-F238E27FC236}">
                <a16:creationId xmlns:a16="http://schemas.microsoft.com/office/drawing/2014/main" id="{4FBD9570-8356-4E3B-B7D4-078BAB941781}"/>
              </a:ext>
            </a:extLst>
          </p:cNvPr>
          <p:cNvPicPr>
            <a:picLocks noChangeAspect="1"/>
          </p:cNvPicPr>
          <p:nvPr/>
        </p:nvPicPr>
        <p:blipFill>
          <a:blip r:embed="rId4"/>
          <a:stretch>
            <a:fillRect/>
          </a:stretch>
        </p:blipFill>
        <p:spPr>
          <a:xfrm>
            <a:off x="8874177" y="4521892"/>
            <a:ext cx="2348457" cy="1712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ZoneTexte 9">
            <a:extLst>
              <a:ext uri="{FF2B5EF4-FFF2-40B4-BE49-F238E27FC236}">
                <a16:creationId xmlns:a16="http://schemas.microsoft.com/office/drawing/2014/main" id="{1606FB93-6831-4678-A2FE-B42F88760A1B}"/>
              </a:ext>
            </a:extLst>
          </p:cNvPr>
          <p:cNvSpPr txBox="1"/>
          <p:nvPr/>
        </p:nvSpPr>
        <p:spPr>
          <a:xfrm>
            <a:off x="8556490" y="6287222"/>
            <a:ext cx="2983830" cy="344069"/>
          </a:xfrm>
          <a:prstGeom prst="rect">
            <a:avLst/>
          </a:prstGeom>
          <a:noFill/>
        </p:spPr>
        <p:txBody>
          <a:bodyPr wrap="square">
            <a:spAutoFit/>
          </a:bodyPr>
          <a:lstStyle/>
          <a:p>
            <a:pPr algn="ctr">
              <a:lnSpc>
                <a:spcPct val="107000"/>
              </a:lnSpc>
              <a:spcAft>
                <a:spcPts val="800"/>
              </a:spcAft>
            </a:pPr>
            <a:r>
              <a:rPr lang="fr-FR" sz="1600" dirty="0">
                <a:effectLst/>
                <a:latin typeface="Lexend Exa"/>
                <a:ea typeface="Calibri" panose="020F0502020204030204" pitchFamily="34" charset="0"/>
                <a:cs typeface="Times New Roman" panose="02020603050405020304" pitchFamily="18" charset="0"/>
              </a:rPr>
              <a:t>Maitre </a:t>
            </a:r>
            <a:r>
              <a:rPr lang="fr-FR" sz="1600" dirty="0" err="1">
                <a:effectLst/>
                <a:latin typeface="Lexend Exa"/>
                <a:ea typeface="Calibri" panose="020F0502020204030204" pitchFamily="34" charset="0"/>
                <a:cs typeface="Times New Roman" panose="02020603050405020304" pitchFamily="18" charset="0"/>
              </a:rPr>
              <a:t>Lijima</a:t>
            </a:r>
            <a:r>
              <a:rPr lang="fr-FR" sz="1600" dirty="0">
                <a:effectLst/>
                <a:latin typeface="Lexend Exa"/>
                <a:ea typeface="Calibri" panose="020F0502020204030204" pitchFamily="34" charset="0"/>
                <a:cs typeface="Times New Roman" panose="02020603050405020304" pitchFamily="18" charset="0"/>
              </a:rPr>
              <a:t> et </a:t>
            </a:r>
            <a:r>
              <a:rPr lang="fr-FR" sz="1600" dirty="0" err="1">
                <a:effectLst/>
                <a:latin typeface="Lexend Exa"/>
                <a:ea typeface="Calibri" panose="020F0502020204030204" pitchFamily="34" charset="0"/>
                <a:cs typeface="Times New Roman" panose="02020603050405020304" pitchFamily="18" charset="0"/>
              </a:rPr>
              <a:t>Mayumi</a:t>
            </a:r>
            <a:r>
              <a:rPr lang="fr-FR" sz="1600" dirty="0">
                <a:effectLst/>
                <a:latin typeface="Lexend Exa"/>
                <a:ea typeface="Calibri" panose="020F0502020204030204" pitchFamily="34" charset="0"/>
                <a:cs typeface="Times New Roman" panose="02020603050405020304" pitchFamily="18" charset="0"/>
              </a:rPr>
              <a:t> </a:t>
            </a:r>
            <a:r>
              <a:rPr lang="fr-FR" sz="1600" dirty="0" err="1">
                <a:effectLst/>
                <a:latin typeface="Lexend Exa"/>
                <a:ea typeface="Calibri" panose="020F0502020204030204" pitchFamily="34" charset="0"/>
                <a:cs typeface="Times New Roman" panose="02020603050405020304" pitchFamily="18" charset="0"/>
              </a:rPr>
              <a:t>Tatsuo</a:t>
            </a:r>
            <a:endParaRPr lang="fr-FR" sz="1600" dirty="0">
              <a:effectLst/>
              <a:latin typeface="Lexend Exa"/>
              <a:ea typeface="Calibri" panose="020F0502020204030204" pitchFamily="34" charset="0"/>
              <a:cs typeface="Times New Roman" panose="02020603050405020304" pitchFamily="18" charset="0"/>
            </a:endParaRPr>
          </a:p>
        </p:txBody>
      </p:sp>
      <p:pic>
        <p:nvPicPr>
          <p:cNvPr id="11" name="Image 10">
            <a:extLst>
              <a:ext uri="{FF2B5EF4-FFF2-40B4-BE49-F238E27FC236}">
                <a16:creationId xmlns:a16="http://schemas.microsoft.com/office/drawing/2014/main" id="{868713E6-30F6-436B-95B0-FA3279218B62}"/>
              </a:ext>
            </a:extLst>
          </p:cNvPr>
          <p:cNvPicPr>
            <a:picLocks noChangeAspect="1"/>
          </p:cNvPicPr>
          <p:nvPr/>
        </p:nvPicPr>
        <p:blipFill>
          <a:blip r:embed="rId5"/>
          <a:stretch>
            <a:fillRect/>
          </a:stretch>
        </p:blipFill>
        <p:spPr>
          <a:xfrm>
            <a:off x="969366" y="4650985"/>
            <a:ext cx="3647605" cy="1755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ZoneTexte 12">
            <a:extLst>
              <a:ext uri="{FF2B5EF4-FFF2-40B4-BE49-F238E27FC236}">
                <a16:creationId xmlns:a16="http://schemas.microsoft.com/office/drawing/2014/main" id="{E8953502-21FF-48D1-8FC5-2517C3EDB789}"/>
              </a:ext>
            </a:extLst>
          </p:cNvPr>
          <p:cNvSpPr txBox="1"/>
          <p:nvPr/>
        </p:nvSpPr>
        <p:spPr>
          <a:xfrm>
            <a:off x="4710307" y="4874522"/>
            <a:ext cx="2864724" cy="1429430"/>
          </a:xfrm>
          <a:prstGeom prst="rect">
            <a:avLst/>
          </a:prstGeom>
          <a:noFill/>
        </p:spPr>
        <p:txBody>
          <a:bodyPr wrap="square">
            <a:spAutoFit/>
          </a:bodyPr>
          <a:lstStyle/>
          <a:p>
            <a:pPr algn="just">
              <a:lnSpc>
                <a:spcPct val="107000"/>
              </a:lnSpc>
              <a:spcAft>
                <a:spcPts val="800"/>
              </a:spcAft>
            </a:pPr>
            <a:r>
              <a:rPr lang="fr-FR" sz="1600" dirty="0">
                <a:effectLst/>
                <a:latin typeface="Lexend Exa"/>
                <a:ea typeface="Calibri" panose="020F0502020204030204" pitchFamily="34" charset="0"/>
                <a:cs typeface="Times New Roman" panose="02020603050405020304" pitchFamily="18" charset="0"/>
              </a:rPr>
              <a:t>Une fois que les arbres sortent du champ, ils passent encore quelques années en terre mais cerclés par un muret qui permet d’</a:t>
            </a:r>
            <a:r>
              <a:rPr lang="fr-FR" sz="1600" dirty="0" err="1">
                <a:effectLst/>
                <a:latin typeface="Lexend Exa"/>
                <a:ea typeface="Calibri" panose="020F0502020204030204" pitchFamily="34" charset="0"/>
                <a:cs typeface="Times New Roman" panose="02020603050405020304" pitchFamily="18" charset="0"/>
              </a:rPr>
              <a:t>acceder</a:t>
            </a:r>
            <a:r>
              <a:rPr lang="fr-FR" sz="1600" dirty="0">
                <a:effectLst/>
                <a:latin typeface="Lexend Exa"/>
                <a:ea typeface="Calibri" panose="020F0502020204030204" pitchFamily="34" charset="0"/>
                <a:cs typeface="Times New Roman" panose="02020603050405020304" pitchFamily="18" charset="0"/>
              </a:rPr>
              <a:t> aux racines</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292622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80891" y="0"/>
            <a:ext cx="10272000" cy="763600"/>
          </a:xfrm>
          <a:prstGeom prst="rect">
            <a:avLst/>
          </a:prstGeom>
        </p:spPr>
        <p:txBody>
          <a:bodyPr spcFirstLastPara="1" wrap="square" lIns="121900" tIns="121900" rIns="121900" bIns="121900" anchor="t" anchorCtr="0">
            <a:noAutofit/>
          </a:bodyPr>
          <a:lstStyle/>
          <a:p>
            <a:r>
              <a:rPr lang="en" sz="3600" b="1" dirty="0"/>
              <a:t>ANGYO</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54C8CB60-D301-49D3-8AD1-063F9425889F}"/>
              </a:ext>
            </a:extLst>
          </p:cNvPr>
          <p:cNvSpPr txBox="1">
            <a:spLocks/>
          </p:cNvSpPr>
          <p:nvPr/>
        </p:nvSpPr>
        <p:spPr>
          <a:xfrm>
            <a:off x="780891" y="782143"/>
            <a:ext cx="6326016" cy="5293716"/>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C’est une merveille à visiter car ici aussi le travail est familial, on se demande comment ils s’en sortent tellement la zone de culture est importante. La vue d’un champ de </a:t>
            </a:r>
            <a:r>
              <a:rPr lang="fr-FR" sz="1600" kern="0" dirty="0" err="1"/>
              <a:t>shishigashira</a:t>
            </a:r>
            <a:r>
              <a:rPr lang="fr-FR" sz="1600" kern="0" dirty="0"/>
              <a:t> ou d’abricotiers est très spectaculaire, la qualité des arbres aboutis arrangés tout près de la maison force le respect, Mr </a:t>
            </a:r>
            <a:r>
              <a:rPr lang="fr-FR" sz="1600" kern="0" dirty="0" err="1"/>
              <a:t>Lijima</a:t>
            </a:r>
            <a:r>
              <a:rPr lang="fr-FR" sz="1600" kern="0" dirty="0"/>
              <a:t> a souvent été récompensé à la </a:t>
            </a:r>
            <a:r>
              <a:rPr lang="fr-FR" sz="1600" kern="0" dirty="0" err="1"/>
              <a:t>Kokufu</a:t>
            </a:r>
            <a:r>
              <a:rPr lang="fr-FR" sz="1600" kern="0" dirty="0"/>
              <a:t> pour son excellent travail (</a:t>
            </a:r>
            <a:r>
              <a:rPr lang="fr-FR" sz="1600" kern="0" dirty="0" err="1"/>
              <a:t>zelkova</a:t>
            </a:r>
            <a:r>
              <a:rPr lang="fr-FR" sz="1600" kern="0" dirty="0"/>
              <a:t> en balais parfait par exemple). Ici on crée des bonsaï de A à Z.</a:t>
            </a:r>
          </a:p>
          <a:p>
            <a:pPr marL="0" indent="0" algn="just"/>
            <a:endParaRPr lang="fr-FR" sz="800" i="1" kern="0" dirty="0"/>
          </a:p>
          <a:p>
            <a:pPr marL="0" indent="0" algn="just"/>
            <a:r>
              <a:rPr lang="fr-FR" sz="1600" i="1" kern="0" dirty="0"/>
              <a:t>11, </a:t>
            </a:r>
            <a:r>
              <a:rPr lang="fr-FR" sz="1600" i="1" kern="0" dirty="0" err="1"/>
              <a:t>Nagaoki</a:t>
            </a:r>
            <a:r>
              <a:rPr lang="fr-FR" sz="1600" i="1" kern="0" dirty="0"/>
              <a:t>, Kodama-</a:t>
            </a:r>
            <a:r>
              <a:rPr lang="fr-FR" sz="1600" i="1" kern="0" dirty="0" err="1"/>
              <a:t>cho</a:t>
            </a:r>
            <a:r>
              <a:rPr lang="fr-FR" sz="1600" i="1" kern="0" dirty="0"/>
              <a:t>, </a:t>
            </a:r>
            <a:r>
              <a:rPr lang="fr-FR" sz="1600" i="1" kern="0" dirty="0" err="1"/>
              <a:t>Honjo</a:t>
            </a:r>
            <a:r>
              <a:rPr lang="fr-FR" sz="1600" i="1" kern="0" dirty="0"/>
              <a:t>, Saitama 367-0215 </a:t>
            </a:r>
          </a:p>
          <a:p>
            <a:pPr marL="0" indent="0" algn="just"/>
            <a:r>
              <a:rPr lang="fr-FR" sz="1600" kern="0" dirty="0"/>
              <a:t>Pour vous rendre à </a:t>
            </a:r>
            <a:r>
              <a:rPr lang="fr-FR" sz="1600" kern="0" dirty="0" err="1"/>
              <a:t>Honjo</a:t>
            </a:r>
            <a:r>
              <a:rPr lang="fr-FR" sz="1600" kern="0" dirty="0"/>
              <a:t> à partir de </a:t>
            </a:r>
            <a:r>
              <a:rPr lang="fr-FR" sz="1600" kern="0" dirty="0" err="1"/>
              <a:t>Ueno</a:t>
            </a:r>
            <a:r>
              <a:rPr lang="fr-FR" sz="1600" kern="0" dirty="0"/>
              <a:t>, prenez le Shinkansen </a:t>
            </a:r>
            <a:r>
              <a:rPr lang="fr-FR" sz="1600" kern="0" dirty="0" err="1"/>
              <a:t>Hakutaka</a:t>
            </a:r>
            <a:r>
              <a:rPr lang="fr-FR" sz="1600" kern="0" dirty="0"/>
              <a:t> 561 jusqu’à Takasaki, puis le JR Takasaki line, direction Odawara jusqu’à </a:t>
            </a:r>
            <a:r>
              <a:rPr lang="fr-FR" sz="1600" kern="0" dirty="0" err="1"/>
              <a:t>Honjo</a:t>
            </a:r>
            <a:r>
              <a:rPr lang="fr-FR" sz="1600" kern="0" dirty="0"/>
              <a:t> (Saitama). Puis prenez un taxi vers </a:t>
            </a:r>
            <a:r>
              <a:rPr lang="fr-FR" sz="1600" kern="0" dirty="0" err="1"/>
              <a:t>Baika</a:t>
            </a:r>
            <a:r>
              <a:rPr lang="fr-FR" sz="1600" kern="0" dirty="0"/>
              <a:t>-en. Deux autres jardins se trouvent juste à côté de </a:t>
            </a:r>
            <a:r>
              <a:rPr lang="fr-FR" sz="1600" kern="0" dirty="0" err="1"/>
              <a:t>Baika</a:t>
            </a:r>
            <a:r>
              <a:rPr lang="fr-FR" sz="1600" kern="0" dirty="0"/>
              <a:t>-en, en cinq minutes à pied. </a:t>
            </a:r>
          </a:p>
          <a:p>
            <a:pPr marL="0" indent="0" algn="just"/>
            <a:endParaRPr lang="fr-FR" sz="1600" kern="0" dirty="0"/>
          </a:p>
          <a:p>
            <a:pPr marL="0" indent="0" algn="just"/>
            <a:r>
              <a:rPr lang="fr-FR" sz="1600" kern="0" dirty="0"/>
              <a:t>Dans le même quartier, </a:t>
            </a:r>
            <a:r>
              <a:rPr lang="fr-FR" sz="1600" kern="0" dirty="0" err="1"/>
              <a:t>Hoko</a:t>
            </a:r>
            <a:r>
              <a:rPr lang="fr-FR" sz="1600" kern="0" dirty="0"/>
              <a:t>-en, le jardin de </a:t>
            </a:r>
            <a:r>
              <a:rPr lang="fr-FR" sz="1600" kern="0" dirty="0" err="1"/>
              <a:t>Kenichi</a:t>
            </a:r>
            <a:r>
              <a:rPr lang="fr-FR" sz="1600" kern="0" dirty="0"/>
              <a:t> Fukushima, un ami de </a:t>
            </a:r>
            <a:r>
              <a:rPr lang="fr-FR" sz="1600" kern="0" dirty="0" err="1"/>
              <a:t>Haruhito</a:t>
            </a:r>
            <a:r>
              <a:rPr lang="fr-FR" sz="1600" kern="0" dirty="0"/>
              <a:t> </a:t>
            </a:r>
            <a:r>
              <a:rPr lang="fr-FR" sz="1600" kern="0" dirty="0" err="1"/>
              <a:t>Lijima</a:t>
            </a:r>
            <a:r>
              <a:rPr lang="fr-FR" sz="1600" kern="0" dirty="0"/>
              <a:t> présentant de beaux arbres de toutes les tailles. Ici, tout est à vendre, alors qu’il est assez difficile d’acheter à </a:t>
            </a:r>
            <a:r>
              <a:rPr lang="fr-FR" sz="1600" kern="0" dirty="0" err="1"/>
              <a:t>Baika</a:t>
            </a:r>
            <a:r>
              <a:rPr lang="fr-FR" sz="1600" kern="0" dirty="0"/>
              <a:t>-en. Madame Fukushima travaille le </a:t>
            </a:r>
            <a:r>
              <a:rPr lang="fr-FR" sz="1600" kern="0" dirty="0" err="1"/>
              <a:t>kusamono</a:t>
            </a:r>
            <a:r>
              <a:rPr lang="fr-FR" sz="1600" kern="0" dirty="0"/>
              <a:t>. </a:t>
            </a:r>
          </a:p>
          <a:p>
            <a:pPr marL="0" indent="0" algn="just"/>
            <a:endParaRPr lang="fr-FR" sz="1600" kern="0" dirty="0"/>
          </a:p>
          <a:p>
            <a:pPr marL="0" indent="0" algn="just"/>
            <a:r>
              <a:rPr lang="fr-FR" sz="1600" i="1" kern="0" dirty="0"/>
              <a:t>1568, </a:t>
            </a:r>
            <a:r>
              <a:rPr lang="fr-FR" sz="1600" i="1" kern="0" dirty="0" err="1"/>
              <a:t>Yodo</a:t>
            </a:r>
            <a:r>
              <a:rPr lang="fr-FR" sz="1600" i="1" kern="0" dirty="0"/>
              <a:t>, </a:t>
            </a:r>
            <a:r>
              <a:rPr lang="fr-FR" sz="1600" i="1" kern="0" dirty="0" err="1"/>
              <a:t>Osatogun</a:t>
            </a:r>
            <a:r>
              <a:rPr lang="fr-FR" sz="1600" i="1" kern="0" dirty="0"/>
              <a:t> </a:t>
            </a:r>
            <a:r>
              <a:rPr lang="fr-FR" sz="1600" i="1" kern="0" dirty="0" err="1"/>
              <a:t>Yoriimachi</a:t>
            </a:r>
            <a:r>
              <a:rPr lang="fr-FR" sz="1600" i="1" kern="0" dirty="0"/>
              <a:t>, Saitama 369-1201.</a:t>
            </a:r>
          </a:p>
        </p:txBody>
      </p:sp>
      <p:pic>
        <p:nvPicPr>
          <p:cNvPr id="8" name="Image 7">
            <a:extLst>
              <a:ext uri="{FF2B5EF4-FFF2-40B4-BE49-F238E27FC236}">
                <a16:creationId xmlns:a16="http://schemas.microsoft.com/office/drawing/2014/main" id="{B27F4A8E-8376-42C4-9105-D0A2D3AF81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3158" y="1245580"/>
            <a:ext cx="3555220" cy="2667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3259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780891" y="0"/>
            <a:ext cx="10272000" cy="763600"/>
          </a:xfrm>
          <a:prstGeom prst="rect">
            <a:avLst/>
          </a:prstGeom>
        </p:spPr>
        <p:txBody>
          <a:bodyPr spcFirstLastPara="1" wrap="square" lIns="121900" tIns="121900" rIns="121900" bIns="121900" anchor="t" anchorCtr="0">
            <a:noAutofit/>
          </a:bodyPr>
          <a:lstStyle/>
          <a:p>
            <a:r>
              <a:rPr lang="en" sz="3600" b="1" dirty="0"/>
              <a:t>ANGYO</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54C8CB60-D301-49D3-8AD1-063F9425889F}"/>
              </a:ext>
            </a:extLst>
          </p:cNvPr>
          <p:cNvSpPr txBox="1">
            <a:spLocks/>
          </p:cNvSpPr>
          <p:nvPr/>
        </p:nvSpPr>
        <p:spPr>
          <a:xfrm>
            <a:off x="780891" y="918600"/>
            <a:ext cx="6326016" cy="5663048"/>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2400" b="1" kern="0" dirty="0"/>
              <a:t>HANYU</a:t>
            </a:r>
          </a:p>
          <a:p>
            <a:pPr marL="0" indent="0" algn="just"/>
            <a:endParaRPr lang="fr-FR" sz="2400" b="1" kern="0" dirty="0"/>
          </a:p>
          <a:p>
            <a:pPr marL="0" indent="0" algn="just"/>
            <a:r>
              <a:rPr lang="fr-FR" sz="1600" kern="0" dirty="0"/>
              <a:t>On peut visiter le jardin de M. </a:t>
            </a:r>
            <a:r>
              <a:rPr lang="fr-FR" sz="1600" kern="0" dirty="0" err="1"/>
              <a:t>Morimae</a:t>
            </a:r>
            <a:r>
              <a:rPr lang="fr-FR" sz="1600" kern="0" dirty="0"/>
              <a:t>, actuellement un des plus importants collectionneurs et marchands de bonsaïs, dirigeant de l’entreprise S-Cube. </a:t>
            </a:r>
          </a:p>
          <a:p>
            <a:pPr marL="0" indent="0" algn="just"/>
            <a:r>
              <a:rPr lang="fr-FR" sz="1600" kern="0" dirty="0"/>
              <a:t>Le jardin traditionnel est superbe et on arrive par un espace où les arbres sont mis en valeur sur des présentoirs individuels. </a:t>
            </a:r>
          </a:p>
          <a:p>
            <a:pPr marL="0" indent="0" algn="just"/>
            <a:r>
              <a:rPr lang="fr-FR" sz="1600" kern="0" dirty="0"/>
              <a:t>Quelques sujets sont exposés dans des tokonoma dans un espace couvert. </a:t>
            </a:r>
          </a:p>
          <a:p>
            <a:pPr marL="0" indent="0" algn="just"/>
            <a:r>
              <a:rPr lang="fr-FR" sz="1600" kern="0" dirty="0"/>
              <a:t>À l’arrière du bâtiment, se trouve la plus grande partie de la collection d’arbres, dont plusieurs lettrés de pins blancs ou rouges, des Ishitsuki, des arbres plutôt fins et esthétiques montrant le goût, mais aussi les moyens financiers du propriétaire. </a:t>
            </a:r>
          </a:p>
          <a:p>
            <a:pPr marL="0" indent="0" algn="just"/>
            <a:r>
              <a:rPr lang="fr-FR" sz="1600" kern="0" dirty="0"/>
              <a:t>Certains arbres du jardin ont été vendus le prix d’une maison !</a:t>
            </a:r>
          </a:p>
          <a:p>
            <a:pPr marL="0" indent="0" algn="just"/>
            <a:r>
              <a:rPr lang="fr-FR" sz="1600" kern="0" dirty="0"/>
              <a:t>Un dernier espace couvert regroupe poteries, tablettes et autres accessoires destinés à présenter arbres ou </a:t>
            </a:r>
            <a:r>
              <a:rPr lang="fr-FR" sz="1600" kern="0" dirty="0" err="1"/>
              <a:t>suiseki</a:t>
            </a:r>
            <a:r>
              <a:rPr lang="fr-FR" sz="1600" kern="0" dirty="0"/>
              <a:t>. </a:t>
            </a:r>
          </a:p>
          <a:p>
            <a:pPr marL="0" indent="0" algn="just"/>
            <a:endParaRPr lang="fr-FR" sz="1600" kern="0" dirty="0"/>
          </a:p>
          <a:p>
            <a:pPr marL="0" indent="0" algn="just"/>
            <a:r>
              <a:rPr lang="fr-FR" sz="1600" kern="0" dirty="0"/>
              <a:t>Ici encore, prenez un taxi à partir de Kawaguchi pour vous y rendre</a:t>
            </a:r>
          </a:p>
          <a:p>
            <a:pPr marL="0" indent="0" algn="just"/>
            <a:endParaRPr lang="fr-FR" sz="1600" kern="0" dirty="0"/>
          </a:p>
          <a:p>
            <a:pPr marL="0" indent="0" algn="just"/>
            <a:r>
              <a:rPr lang="fr-FR" sz="1600" i="1" kern="0" dirty="0"/>
              <a:t>474-1 </a:t>
            </a:r>
            <a:r>
              <a:rPr lang="fr-FR" sz="1600" i="1" kern="0" dirty="0" err="1"/>
              <a:t>Kitaogishima</a:t>
            </a:r>
            <a:r>
              <a:rPr lang="fr-FR" sz="1600" i="1" kern="0" dirty="0"/>
              <a:t>, </a:t>
            </a:r>
            <a:r>
              <a:rPr lang="fr-FR" sz="1600" i="1" kern="0" dirty="0" err="1"/>
              <a:t>Hanyu</a:t>
            </a:r>
            <a:r>
              <a:rPr lang="fr-FR" sz="1600" i="1" kern="0" dirty="0"/>
              <a:t>, Saitama 348-0015 Tél. : (81)48 565 4114 http://www.bonsai-s-cube-shop.com/ </a:t>
            </a:r>
          </a:p>
        </p:txBody>
      </p:sp>
      <p:pic>
        <p:nvPicPr>
          <p:cNvPr id="5" name="Image 4">
            <a:extLst>
              <a:ext uri="{FF2B5EF4-FFF2-40B4-BE49-F238E27FC236}">
                <a16:creationId xmlns:a16="http://schemas.microsoft.com/office/drawing/2014/main" id="{1ED273B7-23C0-44FD-ABAC-CB5EB116DE96}"/>
              </a:ext>
            </a:extLst>
          </p:cNvPr>
          <p:cNvPicPr>
            <a:picLocks noChangeAspect="1"/>
          </p:cNvPicPr>
          <p:nvPr/>
        </p:nvPicPr>
        <p:blipFill>
          <a:blip r:embed="rId3"/>
          <a:stretch>
            <a:fillRect/>
          </a:stretch>
        </p:blipFill>
        <p:spPr>
          <a:xfrm>
            <a:off x="7290271" y="2300140"/>
            <a:ext cx="4661837" cy="28999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171958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49;p42">
            <a:extLst>
              <a:ext uri="{FF2B5EF4-FFF2-40B4-BE49-F238E27FC236}">
                <a16:creationId xmlns:a16="http://schemas.microsoft.com/office/drawing/2014/main" id="{90237E73-BEA1-4A2F-978A-764D479907CE}"/>
              </a:ext>
            </a:extLst>
          </p:cNvPr>
          <p:cNvSpPr txBox="1">
            <a:spLocks/>
          </p:cNvSpPr>
          <p:nvPr/>
        </p:nvSpPr>
        <p:spPr>
          <a:xfrm>
            <a:off x="825861" y="166588"/>
            <a:ext cx="6326016" cy="6524823"/>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2400" b="1" kern="0" dirty="0" err="1"/>
              <a:t>Masaïko</a:t>
            </a:r>
            <a:r>
              <a:rPr lang="fr-FR" sz="2400" b="1" kern="0" dirty="0"/>
              <a:t> Kimura</a:t>
            </a:r>
          </a:p>
          <a:p>
            <a:pPr marL="0" indent="0" algn="just"/>
            <a:endParaRPr lang="fr-FR" sz="1600" b="1" kern="0" dirty="0"/>
          </a:p>
          <a:p>
            <a:pPr marL="0" indent="0" algn="just"/>
            <a:r>
              <a:rPr lang="fr-FR" sz="1600" kern="0" dirty="0"/>
              <a:t>Sans doute le maitre bonsaï le plus célèbre, parfois appelé le dieu du bonsaï, M. Kimura a appris l’art bonsaï à </a:t>
            </a:r>
            <a:r>
              <a:rPr lang="fr-FR" sz="1600" kern="0" dirty="0" err="1"/>
              <a:t>Toju</a:t>
            </a:r>
            <a:r>
              <a:rPr lang="fr-FR" sz="1600" kern="0" dirty="0"/>
              <a:t>-en à Omiya auprès de Mr </a:t>
            </a:r>
            <a:r>
              <a:rPr lang="fr-FR" sz="1600" kern="0" dirty="0" err="1"/>
              <a:t>Hamano</a:t>
            </a:r>
            <a:r>
              <a:rPr lang="fr-FR" sz="1600" kern="0" dirty="0"/>
              <a:t> qui le recueille après le décès de ses parents.</a:t>
            </a:r>
          </a:p>
          <a:p>
            <a:pPr marL="0" indent="0" algn="just"/>
            <a:endParaRPr lang="fr-FR" sz="1600" kern="0" dirty="0"/>
          </a:p>
          <a:p>
            <a:pPr marL="0" indent="0" algn="just"/>
            <a:r>
              <a:rPr lang="fr-FR" sz="1600" kern="0" dirty="0"/>
              <a:t>Il fait preuve d’une imagination débordante et met en place beaucoup de nouvelles techniques pour la création d’arbres originaux : séparation de la veine vivante, greffes, construction d’ishitsuki avec plusieurs pierre ou en sculptant des roches artificielles, redirection d’un veine de </a:t>
            </a:r>
            <a:r>
              <a:rPr lang="fr-FR" sz="1600" kern="0" dirty="0" err="1"/>
              <a:t>Shimpaku</a:t>
            </a:r>
            <a:r>
              <a:rPr lang="fr-FR" sz="1600" kern="0" dirty="0"/>
              <a:t>…</a:t>
            </a:r>
          </a:p>
          <a:p>
            <a:pPr marL="0" indent="0" algn="just"/>
            <a:r>
              <a:rPr lang="fr-FR" sz="1600" kern="0" dirty="0"/>
              <a:t> </a:t>
            </a:r>
          </a:p>
          <a:p>
            <a:pPr marL="0" indent="0" algn="just"/>
            <a:r>
              <a:rPr lang="fr-FR" sz="1600" kern="0" dirty="0"/>
              <a:t>Il sort des règles établies et invente sans cesse de nouvelles méthodes de travail qui font scandale dans un premier temps chez les professionnels et les amateurs avant de lui apporter le succès qu’on lui connait.</a:t>
            </a:r>
          </a:p>
          <a:p>
            <a:pPr marL="0" indent="0" algn="just"/>
            <a:endParaRPr lang="fr-FR" sz="1600" kern="0" dirty="0"/>
          </a:p>
          <a:p>
            <a:pPr marL="0" indent="0" algn="just"/>
            <a:r>
              <a:rPr lang="fr-FR" sz="1600" kern="0" dirty="0"/>
              <a:t>L’apprentissage dans ce jardin est réputé comme un des plus difficile et long (7 ans) mais tous les élèves qui en sont sortis sont aujourd’hui des professionnels reconnus (Le fils de Shinji Suzuki et le fils de </a:t>
            </a:r>
            <a:r>
              <a:rPr lang="fr-FR" sz="1600" kern="0" dirty="0" err="1"/>
              <a:t>Nobuichi</a:t>
            </a:r>
            <a:r>
              <a:rPr lang="fr-FR" sz="1600" kern="0" dirty="0"/>
              <a:t> </a:t>
            </a:r>
            <a:r>
              <a:rPr lang="fr-FR" sz="1600" kern="0" dirty="0" err="1"/>
              <a:t>Hurushibata</a:t>
            </a:r>
            <a:r>
              <a:rPr lang="fr-FR" sz="1600" kern="0" dirty="0"/>
              <a:t>, des étrangers également Ryan Neil ou Mario </a:t>
            </a:r>
            <a:r>
              <a:rPr lang="fr-FR" sz="1600" kern="0" dirty="0" err="1"/>
              <a:t>Komsta</a:t>
            </a:r>
            <a:r>
              <a:rPr lang="fr-FR" sz="1600" kern="0" dirty="0"/>
              <a:t> et Marco </a:t>
            </a:r>
            <a:r>
              <a:rPr lang="fr-FR" sz="1600" kern="0" dirty="0" err="1"/>
              <a:t>Ivernizi</a:t>
            </a:r>
            <a:r>
              <a:rPr lang="fr-FR" sz="1600" kern="0" dirty="0"/>
              <a:t>). </a:t>
            </a:r>
          </a:p>
          <a:p>
            <a:pPr marL="0" indent="0" algn="just"/>
            <a:endParaRPr lang="fr-FR" sz="1600" kern="0" dirty="0"/>
          </a:p>
          <a:p>
            <a:pPr marL="0" indent="0" algn="just"/>
            <a:r>
              <a:rPr lang="fr-FR" sz="1600" kern="0" dirty="0"/>
              <a:t>Dans ce jardin, tous les arbres sont magnifiques et souvent originaux, surprenants ou émouvants même si on y trouve aussi des arbres très classiques. Il collectionne aussi les Koï, on peut y admirer un magnifique bassin.</a:t>
            </a:r>
          </a:p>
        </p:txBody>
      </p:sp>
      <p:pic>
        <p:nvPicPr>
          <p:cNvPr id="4" name="Image 3">
            <a:extLst>
              <a:ext uri="{FF2B5EF4-FFF2-40B4-BE49-F238E27FC236}">
                <a16:creationId xmlns:a16="http://schemas.microsoft.com/office/drawing/2014/main" id="{65BB14BD-AB1D-4B41-A309-E83438F5433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2254" y="1109272"/>
            <a:ext cx="3933788" cy="2625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 4">
            <a:extLst>
              <a:ext uri="{FF2B5EF4-FFF2-40B4-BE49-F238E27FC236}">
                <a16:creationId xmlns:a16="http://schemas.microsoft.com/office/drawing/2014/main" id="{403BE619-4D34-429F-9C93-82728C8288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2254" y="3883794"/>
            <a:ext cx="3934681" cy="2625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19932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9;p42">
            <a:extLst>
              <a:ext uri="{FF2B5EF4-FFF2-40B4-BE49-F238E27FC236}">
                <a16:creationId xmlns:a16="http://schemas.microsoft.com/office/drawing/2014/main" id="{D2E5C63A-209B-4918-B148-032E2FADB3F5}"/>
              </a:ext>
            </a:extLst>
          </p:cNvPr>
          <p:cNvSpPr txBox="1">
            <a:spLocks/>
          </p:cNvSpPr>
          <p:nvPr/>
        </p:nvSpPr>
        <p:spPr>
          <a:xfrm>
            <a:off x="762078" y="907906"/>
            <a:ext cx="6326016" cy="3939500"/>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Comme au Musée Taïkan, les arbres arrivent dans ce jardin après être passés dans d’autres mains et c’est le travail de création artistique et de finition qu’on pratique ici.</a:t>
            </a:r>
          </a:p>
          <a:p>
            <a:pPr marL="0" indent="0" algn="just"/>
            <a:endParaRPr lang="fr-FR" sz="1600" kern="0" dirty="0"/>
          </a:p>
          <a:p>
            <a:pPr marL="0" indent="0" algn="just"/>
            <a:r>
              <a:rPr lang="fr-FR" sz="1600" kern="0" dirty="0"/>
              <a:t>A part le matériel pour créer les ishitsuki qui est produit un peu plus loin dans une autre partie du jardin qu’on ne visite pas, ce sont des </a:t>
            </a:r>
            <a:r>
              <a:rPr lang="fr-FR" sz="1600" kern="0" dirty="0" err="1"/>
              <a:t>Shimpaku</a:t>
            </a:r>
            <a:r>
              <a:rPr lang="fr-FR" sz="1600" kern="0" dirty="0"/>
              <a:t> cultivés en pleine terre dont une partie est travaillée en petit arbre et marcottée, les plants mère poussent en permanence et les plants préparés viennent avec un racinaire court adapter à la plantation sur roche.</a:t>
            </a:r>
          </a:p>
          <a:p>
            <a:pPr marL="0" indent="0" algn="just"/>
            <a:endParaRPr lang="fr-FR" sz="1600" kern="0" dirty="0"/>
          </a:p>
          <a:p>
            <a:pPr marL="0" indent="0" algn="just"/>
            <a:r>
              <a:rPr lang="fr-FR" sz="1600" kern="0" dirty="0"/>
              <a:t>L’endroit est difficile d’accès, il vaut mieux se présenter accompagné d’un interprète et lui demander de prendre rdv au préalable pour la visite. Il est possible de demander à </a:t>
            </a:r>
            <a:r>
              <a:rPr lang="fr-FR" sz="1600" kern="0" dirty="0" err="1"/>
              <a:t>Nakamizu</a:t>
            </a:r>
            <a:r>
              <a:rPr lang="fr-FR" sz="1600" kern="0" dirty="0"/>
              <a:t> San une visite guidée des jardins d’Omiya (bonsaï Japan Network).</a:t>
            </a:r>
          </a:p>
        </p:txBody>
      </p:sp>
      <p:pic>
        <p:nvPicPr>
          <p:cNvPr id="4" name="Image 3">
            <a:extLst>
              <a:ext uri="{FF2B5EF4-FFF2-40B4-BE49-F238E27FC236}">
                <a16:creationId xmlns:a16="http://schemas.microsoft.com/office/drawing/2014/main" id="{1F28F8FA-CC4F-4A51-8293-7B86571C78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1104" y="1164163"/>
            <a:ext cx="3933788" cy="2212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a:extLst>
              <a:ext uri="{FF2B5EF4-FFF2-40B4-BE49-F238E27FC236}">
                <a16:creationId xmlns:a16="http://schemas.microsoft.com/office/drawing/2014/main" id="{1DD4F0F8-28AA-4726-8E99-1FAD2572D6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1104" y="3841666"/>
            <a:ext cx="3933788" cy="26254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2135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9;p42">
            <a:extLst>
              <a:ext uri="{FF2B5EF4-FFF2-40B4-BE49-F238E27FC236}">
                <a16:creationId xmlns:a16="http://schemas.microsoft.com/office/drawing/2014/main" id="{D2E5C63A-209B-4918-B148-032E2FADB3F5}"/>
              </a:ext>
            </a:extLst>
          </p:cNvPr>
          <p:cNvSpPr txBox="1">
            <a:spLocks/>
          </p:cNvSpPr>
          <p:nvPr/>
        </p:nvSpPr>
        <p:spPr>
          <a:xfrm>
            <a:off x="780889" y="784798"/>
            <a:ext cx="6326016" cy="4185721"/>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Un peu plus loin au Nord de la préfecture de Saitama se trouve le jardin de </a:t>
            </a:r>
            <a:r>
              <a:rPr lang="fr-FR" sz="1600" b="1" kern="0" dirty="0" err="1"/>
              <a:t>Takeo</a:t>
            </a:r>
            <a:r>
              <a:rPr lang="fr-FR" sz="1600" b="1" kern="0" dirty="0"/>
              <a:t> </a:t>
            </a:r>
            <a:r>
              <a:rPr lang="fr-FR" sz="1600" b="1" kern="0" dirty="0" err="1"/>
              <a:t>Kawabe</a:t>
            </a:r>
            <a:r>
              <a:rPr lang="fr-FR" sz="1600" kern="0" dirty="0"/>
              <a:t>.</a:t>
            </a:r>
          </a:p>
          <a:p>
            <a:pPr marL="0" indent="0" algn="just"/>
            <a:endParaRPr lang="fr-FR" sz="1600" kern="0" dirty="0"/>
          </a:p>
          <a:p>
            <a:pPr marL="0" indent="0" algn="just"/>
            <a:r>
              <a:rPr lang="fr-FR" sz="1600" kern="0" dirty="0"/>
              <a:t>Il est spécialiste du bois mort et utilise des techniques et des outils qui lui sont propres. </a:t>
            </a:r>
          </a:p>
          <a:p>
            <a:pPr marL="0" indent="0" algn="just"/>
            <a:endParaRPr lang="fr-FR" sz="1600" kern="0" dirty="0"/>
          </a:p>
          <a:p>
            <a:pPr marL="0" indent="0" algn="just"/>
            <a:r>
              <a:rPr lang="fr-FR" sz="1600" kern="0" dirty="0"/>
              <a:t>Le jardin comporte principalement des arbres en court de travail, souvent des </a:t>
            </a:r>
            <a:r>
              <a:rPr lang="fr-FR" sz="1600" kern="0" dirty="0" err="1"/>
              <a:t>Yamadori</a:t>
            </a:r>
            <a:r>
              <a:rPr lang="fr-FR" sz="1600" kern="0" dirty="0"/>
              <a:t> dont le caractère est développé dans cette pépinière. </a:t>
            </a:r>
          </a:p>
          <a:p>
            <a:pPr marL="0" indent="0" algn="just"/>
            <a:endParaRPr lang="fr-FR" sz="1600" kern="0" dirty="0"/>
          </a:p>
          <a:p>
            <a:pPr marL="0" indent="0" algn="just"/>
            <a:r>
              <a:rPr lang="fr-FR" sz="1600" kern="0" dirty="0"/>
              <a:t>Il réalise un travail intermédiaire sur les arbres qu’il achète à des spécialistes du prélèvement, surtout des </a:t>
            </a:r>
            <a:r>
              <a:rPr lang="fr-FR" sz="1600" kern="0" dirty="0" err="1"/>
              <a:t>Shimpaku</a:t>
            </a:r>
            <a:r>
              <a:rPr lang="fr-FR" sz="1600" kern="0" dirty="0"/>
              <a:t>, des ifs ou des </a:t>
            </a:r>
            <a:r>
              <a:rPr lang="fr-FR" sz="1600" kern="0" dirty="0" err="1"/>
              <a:t>Rigida</a:t>
            </a:r>
            <a:r>
              <a:rPr lang="fr-FR" sz="1600" kern="0" dirty="0"/>
              <a:t>.</a:t>
            </a:r>
          </a:p>
          <a:p>
            <a:pPr marL="0" indent="0" algn="just"/>
            <a:endParaRPr lang="fr-FR" sz="1600" kern="0" dirty="0"/>
          </a:p>
          <a:p>
            <a:pPr marL="0" indent="0" algn="just"/>
            <a:r>
              <a:rPr lang="fr-FR" sz="1600" kern="0" dirty="0"/>
              <a:t>Il revend après plusieurs années à des maitres comme Shinji Suzuki ou </a:t>
            </a:r>
            <a:r>
              <a:rPr lang="fr-FR" sz="1600" kern="0" dirty="0" err="1"/>
              <a:t>Masaiko</a:t>
            </a:r>
            <a:r>
              <a:rPr lang="fr-FR" sz="1600" kern="0" dirty="0"/>
              <a:t> Kimura qui poursuivent le travail jusqu’à l’exposition de ces derniers</a:t>
            </a:r>
          </a:p>
        </p:txBody>
      </p:sp>
    </p:spTree>
    <p:extLst>
      <p:ext uri="{BB962C8B-B14F-4D97-AF65-F5344CB8AC3E}">
        <p14:creationId xmlns:p14="http://schemas.microsoft.com/office/powerpoint/2010/main" val="40234418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DEC12572-9CC4-4215-8901-0CA65C4AFE7C}"/>
              </a:ext>
            </a:extLst>
          </p:cNvPr>
          <p:cNvSpPr txBox="1">
            <a:spLocks/>
          </p:cNvSpPr>
          <p:nvPr/>
        </p:nvSpPr>
        <p:spPr>
          <a:xfrm>
            <a:off x="726536" y="582424"/>
            <a:ext cx="6326016" cy="607085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2400" b="1" kern="0" dirty="0"/>
              <a:t>KOKUFU TEN</a:t>
            </a:r>
          </a:p>
          <a:p>
            <a:pPr marL="0" indent="0" algn="just"/>
            <a:endParaRPr lang="fr-FR" sz="1050" b="1" kern="0" dirty="0"/>
          </a:p>
          <a:p>
            <a:pPr marL="0" indent="0" algn="just"/>
            <a:r>
              <a:rPr lang="fr-FR" sz="1600" kern="0" dirty="0"/>
              <a:t>Cette grande exposition se déroule en deux parties au Tokyo </a:t>
            </a:r>
            <a:r>
              <a:rPr lang="fr-FR" sz="1600" kern="0" dirty="0" err="1"/>
              <a:t>Metropolitan</a:t>
            </a:r>
            <a:r>
              <a:rPr lang="fr-FR" sz="1600" kern="0" dirty="0"/>
              <a:t> Art Museum, dans le parc </a:t>
            </a:r>
            <a:r>
              <a:rPr lang="fr-FR" sz="1600" kern="0" dirty="0" err="1"/>
              <a:t>Ueno</a:t>
            </a:r>
            <a:r>
              <a:rPr lang="fr-FR" sz="1600" kern="0" dirty="0"/>
              <a:t> la première moitié de février chaque année. </a:t>
            </a:r>
          </a:p>
          <a:p>
            <a:pPr marL="0" indent="0" algn="just"/>
            <a:endParaRPr lang="fr-FR" sz="800" kern="0" dirty="0"/>
          </a:p>
          <a:p>
            <a:pPr marL="0" indent="0" algn="just"/>
            <a:r>
              <a:rPr lang="fr-FR" sz="1600" kern="0" dirty="0"/>
              <a:t>Les arbres sont tous remplacés entre les deux expositions. </a:t>
            </a:r>
          </a:p>
          <a:p>
            <a:pPr marL="0" indent="0" algn="just"/>
            <a:r>
              <a:rPr lang="fr-FR" sz="1600" kern="0" dirty="0"/>
              <a:t>Le marché de l’exposition - Green club - est à l’écart du Musée à l’autre bout du parc </a:t>
            </a:r>
            <a:r>
              <a:rPr lang="fr-FR" sz="1600" kern="0" dirty="0" err="1"/>
              <a:t>Ueno</a:t>
            </a:r>
            <a:r>
              <a:rPr lang="fr-FR" sz="1600" kern="0" dirty="0"/>
              <a:t>. </a:t>
            </a:r>
          </a:p>
          <a:p>
            <a:pPr marL="0" indent="0" algn="just"/>
            <a:r>
              <a:rPr lang="fr-FR" sz="1600" kern="0" dirty="0"/>
              <a:t>La </a:t>
            </a:r>
            <a:r>
              <a:rPr lang="fr-FR" sz="1600" kern="0" dirty="0" err="1"/>
              <a:t>Kokufu-Ten</a:t>
            </a:r>
            <a:r>
              <a:rPr lang="fr-FR" sz="1600" kern="0" dirty="0"/>
              <a:t> est l’exposition majeure au Japon, celle de la capitale. </a:t>
            </a:r>
          </a:p>
          <a:p>
            <a:pPr marL="0" indent="0" algn="just"/>
            <a:r>
              <a:rPr lang="fr-FR" sz="1600" kern="0" dirty="0"/>
              <a:t>Les arbres doivent être d’excellente qualité et parfaitement préparés pour participer et même les poteries et les tables doivent être de la meilleure des factures. Souvent ces derniers sont loués à des collectionneurs pour le temps de l’exposition. Les arbres ne sont pas cultivés toute l’année dans le pot qui permet de les exposer, ce dernier est remplacé avant et après l’évènement. Le coût de l’emplacement et du professionnel qui prépare l’arbre est très élevé : Exposer ici est très onéreux.</a:t>
            </a:r>
          </a:p>
          <a:p>
            <a:pPr marL="0" indent="0" algn="just"/>
            <a:r>
              <a:rPr lang="fr-FR" sz="1600" kern="0" dirty="0"/>
              <a:t>Les organisateurs réalisent un livre à chaque édition, les arbres faisant un passage au studio photo lors de leur arrivée. Il est surprenant de voir les premiers numéros car on constate une constante évolution des arbres exposés mais aussi du style des présentations.</a:t>
            </a:r>
          </a:p>
          <a:p>
            <a:pPr marL="0" indent="0" algn="just"/>
            <a:endParaRPr lang="fr-FR" sz="1600" kern="0" dirty="0"/>
          </a:p>
          <a:p>
            <a:pPr marL="0" indent="0" algn="just"/>
            <a:r>
              <a:rPr lang="fr-FR" sz="1600" kern="0" dirty="0"/>
              <a:t>Tokyo </a:t>
            </a:r>
            <a:r>
              <a:rPr lang="fr-FR" sz="1600" kern="0" dirty="0" err="1"/>
              <a:t>Metropolitan</a:t>
            </a:r>
            <a:r>
              <a:rPr lang="fr-FR" sz="1600" kern="0" dirty="0"/>
              <a:t> Art Museum, 8-36 </a:t>
            </a:r>
            <a:r>
              <a:rPr lang="fr-FR" sz="1600" kern="0" dirty="0" err="1"/>
              <a:t>Uenokoen</a:t>
            </a:r>
            <a:r>
              <a:rPr lang="fr-FR" sz="1600" kern="0" dirty="0"/>
              <a:t>, </a:t>
            </a:r>
            <a:r>
              <a:rPr lang="fr-FR" sz="1600" kern="0" dirty="0" err="1"/>
              <a:t>Taito</a:t>
            </a:r>
            <a:r>
              <a:rPr lang="fr-FR" sz="1600" kern="0" dirty="0"/>
              <a:t> 110-0007, Tokyo.</a:t>
            </a:r>
          </a:p>
        </p:txBody>
      </p:sp>
      <p:sp>
        <p:nvSpPr>
          <p:cNvPr id="10" name="Google Shape;347;p42">
            <a:extLst>
              <a:ext uri="{FF2B5EF4-FFF2-40B4-BE49-F238E27FC236}">
                <a16:creationId xmlns:a16="http://schemas.microsoft.com/office/drawing/2014/main" id="{22CFDDF3-B5B3-49A6-9435-18F63DA71522}"/>
              </a:ext>
            </a:extLst>
          </p:cNvPr>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TOKYO</a:t>
            </a:r>
            <a:endParaRPr sz="3600" b="1" dirty="0"/>
          </a:p>
        </p:txBody>
      </p:sp>
    </p:spTree>
    <p:extLst>
      <p:ext uri="{BB962C8B-B14F-4D97-AF65-F5344CB8AC3E}">
        <p14:creationId xmlns:p14="http://schemas.microsoft.com/office/powerpoint/2010/main" val="2828356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DEC12572-9CC4-4215-8901-0CA65C4AFE7C}"/>
              </a:ext>
            </a:extLst>
          </p:cNvPr>
          <p:cNvSpPr txBox="1">
            <a:spLocks/>
          </p:cNvSpPr>
          <p:nvPr/>
        </p:nvSpPr>
        <p:spPr>
          <a:xfrm>
            <a:off x="726536" y="763600"/>
            <a:ext cx="6326016" cy="5539938"/>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2400" b="1" kern="0" dirty="0"/>
              <a:t>SHUNKAEN KOBAYASHI</a:t>
            </a:r>
          </a:p>
          <a:p>
            <a:pPr marL="0" indent="0" algn="just"/>
            <a:r>
              <a:rPr lang="fr-FR" sz="1600" kern="0" dirty="0"/>
              <a:t>Musée du </a:t>
            </a:r>
            <a:r>
              <a:rPr lang="fr-FR" sz="1600" kern="0" dirty="0" err="1"/>
              <a:t>Bonsai</a:t>
            </a:r>
            <a:r>
              <a:rPr lang="fr-FR" sz="1600" kern="0" dirty="0"/>
              <a:t> et </a:t>
            </a:r>
            <a:r>
              <a:rPr lang="fr-FR" sz="1600" kern="0" dirty="0" err="1"/>
              <a:t>Suiseki</a:t>
            </a:r>
            <a:endParaRPr lang="fr-FR" sz="1600" kern="0" dirty="0"/>
          </a:p>
          <a:p>
            <a:pPr marL="0" indent="0" algn="just"/>
            <a:endParaRPr lang="fr-FR" sz="1600" kern="0" dirty="0"/>
          </a:p>
          <a:p>
            <a:pPr marL="0" indent="0" algn="just"/>
            <a:r>
              <a:rPr lang="fr-FR" sz="1600" b="1" kern="0" dirty="0" err="1"/>
              <a:t>Kunio</a:t>
            </a:r>
            <a:r>
              <a:rPr lang="fr-FR" sz="1600" b="1" kern="0" dirty="0"/>
              <a:t> Kobayashi </a:t>
            </a:r>
            <a:r>
              <a:rPr lang="fr-FR" sz="1600" kern="0" dirty="0"/>
              <a:t>est un important collectionneur de bonsaï, poteries et </a:t>
            </a:r>
            <a:r>
              <a:rPr lang="fr-FR" sz="1600" kern="0" dirty="0" err="1"/>
              <a:t>Suiseki</a:t>
            </a:r>
            <a:r>
              <a:rPr lang="fr-FR" sz="1600" kern="0" dirty="0"/>
              <a:t> qu’il met en scène dans ce musée. </a:t>
            </a:r>
          </a:p>
          <a:p>
            <a:pPr marL="0" indent="0" algn="just"/>
            <a:r>
              <a:rPr lang="fr-FR" sz="1600" kern="0" dirty="0"/>
              <a:t>On peut y admirer des merveilles dont de très vieux arbres primés dans les principales expositions japonaise. </a:t>
            </a:r>
          </a:p>
          <a:p>
            <a:pPr marL="0" indent="0" algn="just"/>
            <a:r>
              <a:rPr lang="fr-FR" sz="1600" kern="0" dirty="0"/>
              <a:t>Le maître est également spécialiste de la présentation et le musée dispose de plusieurs tokonoma.</a:t>
            </a:r>
          </a:p>
          <a:p>
            <a:pPr marL="0" indent="0" algn="just"/>
            <a:r>
              <a:rPr lang="fr-FR" sz="1600" kern="0" dirty="0"/>
              <a:t>Le jardin accueille des apprentis pour des périodes courtes contre loyer ou de plus longue durée comme les japonais (entre 3 et 7 ans). </a:t>
            </a:r>
          </a:p>
          <a:p>
            <a:pPr marL="0" indent="0" algn="just"/>
            <a:r>
              <a:rPr lang="fr-FR" sz="1600" kern="0" dirty="0"/>
              <a:t>C’est dans ce jardin que Peter Warren et </a:t>
            </a:r>
            <a:r>
              <a:rPr lang="fr-FR" sz="1600" kern="0" dirty="0" err="1"/>
              <a:t>Minoru</a:t>
            </a:r>
            <a:r>
              <a:rPr lang="fr-FR" sz="1600" kern="0" dirty="0"/>
              <a:t> </a:t>
            </a:r>
            <a:r>
              <a:rPr lang="fr-FR" sz="1600" kern="0" dirty="0" err="1"/>
              <a:t>Akiyama</a:t>
            </a:r>
            <a:r>
              <a:rPr lang="fr-FR" sz="1600" kern="0" dirty="0"/>
              <a:t> étaient apprentis </a:t>
            </a:r>
          </a:p>
          <a:p>
            <a:pPr marL="0" indent="0" algn="just"/>
            <a:endParaRPr lang="fr-FR" sz="1600" kern="0" dirty="0"/>
          </a:p>
          <a:p>
            <a:pPr marL="0" indent="0" algn="just"/>
            <a:r>
              <a:rPr lang="fr-FR" sz="1600" kern="0" dirty="0"/>
              <a:t>Le jardin est situé dans Tokyo mais il faudra emprunter un bus en plus du métro pour y accéder, le trajet est de 45min depuis Asakusa</a:t>
            </a:r>
          </a:p>
          <a:p>
            <a:pPr marL="0" indent="0" algn="just"/>
            <a:r>
              <a:rPr lang="fr-FR" sz="1600" kern="0" dirty="0"/>
              <a:t>L’entrée est payante (800jpy) </a:t>
            </a:r>
          </a:p>
          <a:p>
            <a:pPr marL="0" indent="0" algn="just"/>
            <a:endParaRPr lang="fr-FR" sz="1600" kern="0" dirty="0"/>
          </a:p>
          <a:p>
            <a:pPr marL="0" indent="0" algn="just"/>
            <a:endParaRPr lang="fr-FR" sz="1600" kern="0" dirty="0"/>
          </a:p>
          <a:p>
            <a:pPr marL="0" indent="0" algn="just"/>
            <a:r>
              <a:rPr lang="fr-FR" sz="1600" i="1" kern="0" dirty="0"/>
              <a:t>http://www.kunio-kobayashi.com/english/index.html</a:t>
            </a:r>
          </a:p>
          <a:p>
            <a:pPr marL="0" indent="0" algn="just"/>
            <a:r>
              <a:rPr lang="fr-FR" sz="1600" kern="0" dirty="0"/>
              <a:t>.</a:t>
            </a:r>
          </a:p>
        </p:txBody>
      </p:sp>
      <p:sp>
        <p:nvSpPr>
          <p:cNvPr id="10" name="Google Shape;347;p42">
            <a:extLst>
              <a:ext uri="{FF2B5EF4-FFF2-40B4-BE49-F238E27FC236}">
                <a16:creationId xmlns:a16="http://schemas.microsoft.com/office/drawing/2014/main" id="{22CFDDF3-B5B3-49A6-9435-18F63DA71522}"/>
              </a:ext>
            </a:extLst>
          </p:cNvPr>
          <p:cNvSpPr txBox="1">
            <a:spLocks noGrp="1"/>
          </p:cNvSpPr>
          <p:nvPr>
            <p:ph type="title"/>
          </p:nvPr>
        </p:nvSpPr>
        <p:spPr>
          <a:xfrm>
            <a:off x="726536" y="0"/>
            <a:ext cx="10272000" cy="763600"/>
          </a:xfrm>
          <a:prstGeom prst="rect">
            <a:avLst/>
          </a:prstGeom>
        </p:spPr>
        <p:txBody>
          <a:bodyPr spcFirstLastPara="1" wrap="square" lIns="121900" tIns="121900" rIns="121900" bIns="121900" anchor="t" anchorCtr="0">
            <a:noAutofit/>
          </a:bodyPr>
          <a:lstStyle/>
          <a:p>
            <a:r>
              <a:rPr lang="en" sz="3600" b="1" dirty="0"/>
              <a:t>TOKYO</a:t>
            </a:r>
            <a:endParaRPr sz="3600" b="1" dirty="0"/>
          </a:p>
        </p:txBody>
      </p:sp>
    </p:spTree>
    <p:extLst>
      <p:ext uri="{BB962C8B-B14F-4D97-AF65-F5344CB8AC3E}">
        <p14:creationId xmlns:p14="http://schemas.microsoft.com/office/powerpoint/2010/main" val="106652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119800" y="399174"/>
            <a:ext cx="10272000" cy="763600"/>
          </a:xfrm>
          <a:prstGeom prst="rect">
            <a:avLst/>
          </a:prstGeom>
        </p:spPr>
        <p:txBody>
          <a:bodyPr spcFirstLastPara="1" wrap="square" lIns="121900" tIns="121900" rIns="121900" bIns="121900" anchor="t" anchorCtr="0">
            <a:noAutofit/>
          </a:bodyPr>
          <a:lstStyle/>
          <a:p>
            <a:r>
              <a:rPr lang="en" sz="4800" b="1" dirty="0"/>
              <a:t>SHIZUOKA</a:t>
            </a:r>
            <a:endParaRPr sz="4800" b="1" dirty="0"/>
          </a:p>
        </p:txBody>
      </p:sp>
      <p:grpSp>
        <p:nvGrpSpPr>
          <p:cNvPr id="823" name="Google Shape;823;p69"/>
          <p:cNvGrpSpPr/>
          <p:nvPr/>
        </p:nvGrpSpPr>
        <p:grpSpPr>
          <a:xfrm>
            <a:off x="7213825" y="1634145"/>
            <a:ext cx="3167521" cy="4597308"/>
            <a:chOff x="2005150" y="238125"/>
            <a:chExt cx="3609300" cy="5238500"/>
          </a:xfrm>
        </p:grpSpPr>
        <p:sp>
          <p:nvSpPr>
            <p:cNvPr id="824" name="Google Shape;824;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2" name="Google Shape;862;p69"/>
          <p:cNvGrpSpPr/>
          <p:nvPr/>
        </p:nvGrpSpPr>
        <p:grpSpPr>
          <a:xfrm>
            <a:off x="9258941" y="-259600"/>
            <a:ext cx="3659748" cy="2312800"/>
            <a:chOff x="6767130" y="1865225"/>
            <a:chExt cx="2744811" cy="1734600"/>
          </a:xfrm>
        </p:grpSpPr>
        <p:sp>
          <p:nvSpPr>
            <p:cNvPr id="863" name="Google Shape;863;p69"/>
            <p:cNvSpPr/>
            <p:nvPr/>
          </p:nvSpPr>
          <p:spPr>
            <a:xfrm>
              <a:off x="7777341" y="1865225"/>
              <a:ext cx="1734600" cy="17346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69"/>
            <p:cNvSpPr/>
            <p:nvPr/>
          </p:nvSpPr>
          <p:spPr>
            <a:xfrm>
              <a:off x="7397650" y="2338071"/>
              <a:ext cx="846600" cy="846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5" name="Google Shape;865;p69"/>
            <p:cNvGrpSpPr/>
            <p:nvPr/>
          </p:nvGrpSpPr>
          <p:grpSpPr>
            <a:xfrm>
              <a:off x="6767130" y="2764456"/>
              <a:ext cx="504011" cy="63838"/>
              <a:chOff x="33400" y="4261788"/>
              <a:chExt cx="646500" cy="78300"/>
            </a:xfrm>
          </p:grpSpPr>
          <p:sp>
            <p:nvSpPr>
              <p:cNvPr id="866" name="Google Shape;866;p69"/>
              <p:cNvSpPr/>
              <p:nvPr/>
            </p:nvSpPr>
            <p:spPr>
              <a:xfrm rot="-5400000">
                <a:off x="334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69"/>
              <p:cNvSpPr/>
              <p:nvPr/>
            </p:nvSpPr>
            <p:spPr>
              <a:xfrm rot="-5400000">
                <a:off x="3175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69"/>
              <p:cNvSpPr/>
              <p:nvPr/>
            </p:nvSpPr>
            <p:spPr>
              <a:xfrm rot="-5400000">
                <a:off x="6016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70" name="Google Shape;870;p69"/>
          <p:cNvSpPr txBox="1"/>
          <p:nvPr/>
        </p:nvSpPr>
        <p:spPr>
          <a:xfrm>
            <a:off x="8609700" y="5460133"/>
            <a:ext cx="549200" cy="57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dirty="0">
              <a:solidFill>
                <a:srgbClr val="3B4954"/>
              </a:solidFill>
              <a:latin typeface="Lexend Exa"/>
              <a:ea typeface="Lexend Exa"/>
              <a:cs typeface="Lexend Exa"/>
              <a:sym typeface="Lexend Exa"/>
            </a:endParaRPr>
          </a:p>
        </p:txBody>
      </p:sp>
      <p:sp>
        <p:nvSpPr>
          <p:cNvPr id="53" name="ZoneTexte 52">
            <a:extLst>
              <a:ext uri="{FF2B5EF4-FFF2-40B4-BE49-F238E27FC236}">
                <a16:creationId xmlns:a16="http://schemas.microsoft.com/office/drawing/2014/main" id="{81FB56D1-ED7B-4CF3-BDB9-983807824B34}"/>
              </a:ext>
            </a:extLst>
          </p:cNvPr>
          <p:cNvSpPr txBox="1"/>
          <p:nvPr/>
        </p:nvSpPr>
        <p:spPr>
          <a:xfrm>
            <a:off x="225879" y="5551949"/>
            <a:ext cx="6460670" cy="584775"/>
          </a:xfrm>
          <a:prstGeom prst="rect">
            <a:avLst/>
          </a:prstGeom>
          <a:noFill/>
        </p:spPr>
        <p:txBody>
          <a:bodyPr wrap="square">
            <a:spAutoFit/>
          </a:bodyPr>
          <a:lstStyle/>
          <a:p>
            <a:r>
              <a:rPr lang="fr-FR" sz="1600" dirty="0"/>
              <a:t>Prendre le Shinkansen ligne </a:t>
            </a:r>
            <a:r>
              <a:rPr lang="fr-FR" sz="1600" dirty="0" err="1"/>
              <a:t>Tokaïdo</a:t>
            </a:r>
            <a:r>
              <a:rPr lang="fr-FR" sz="1600" dirty="0"/>
              <a:t>. À 1 heure de Tokyo et 1 heure de Nagoya</a:t>
            </a:r>
          </a:p>
        </p:txBody>
      </p:sp>
      <p:pic>
        <p:nvPicPr>
          <p:cNvPr id="54" name="Picture 6" descr="Commuter line, train, transportation, front view icon - Download on Iconfinder">
            <a:extLst>
              <a:ext uri="{FF2B5EF4-FFF2-40B4-BE49-F238E27FC236}">
                <a16:creationId xmlns:a16="http://schemas.microsoft.com/office/drawing/2014/main" id="{A41CE5F5-90B6-46FF-8C29-17759F16F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0" y="4555033"/>
            <a:ext cx="1092497" cy="1092497"/>
          </a:xfrm>
          <a:prstGeom prst="rect">
            <a:avLst/>
          </a:prstGeom>
          <a:noFill/>
          <a:extLst>
            <a:ext uri="{909E8E84-426E-40DD-AFC4-6F175D3DCCD1}">
              <a14:hiddenFill xmlns:a14="http://schemas.microsoft.com/office/drawing/2010/main">
                <a:solidFill>
                  <a:srgbClr val="FFFFFF"/>
                </a:solidFill>
              </a14:hiddenFill>
            </a:ext>
          </a:extLst>
        </p:spPr>
      </p:pic>
      <p:sp>
        <p:nvSpPr>
          <p:cNvPr id="55" name="Google Shape;864;p69">
            <a:extLst>
              <a:ext uri="{FF2B5EF4-FFF2-40B4-BE49-F238E27FC236}">
                <a16:creationId xmlns:a16="http://schemas.microsoft.com/office/drawing/2014/main" id="{17AB1753-E93D-4B4C-A60C-29CD6A4084DD}"/>
              </a:ext>
            </a:extLst>
          </p:cNvPr>
          <p:cNvSpPr/>
          <p:nvPr/>
        </p:nvSpPr>
        <p:spPr>
          <a:xfrm>
            <a:off x="9063016" y="4795448"/>
            <a:ext cx="243480" cy="240768"/>
          </a:xfrm>
          <a:prstGeom prst="ellipse">
            <a:avLst/>
          </a:prstGeom>
          <a:noFill/>
          <a:ln w="66675" cap="flat" cmpd="sng">
            <a:solidFill>
              <a:srgbClr val="6699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732434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2"/>
          <p:cNvSpPr txBox="1">
            <a:spLocks noGrp="1"/>
          </p:cNvSpPr>
          <p:nvPr>
            <p:ph type="body" idx="1"/>
          </p:nvPr>
        </p:nvSpPr>
        <p:spPr>
          <a:xfrm>
            <a:off x="721280" y="1281401"/>
            <a:ext cx="9715043" cy="4555200"/>
          </a:xfrm>
          <a:prstGeom prst="rect">
            <a:avLst/>
          </a:prstGeom>
        </p:spPr>
        <p:txBody>
          <a:bodyPr spcFirstLastPara="1" wrap="square" lIns="121900" tIns="121900" rIns="121900" bIns="121900" anchor="ctr" anchorCtr="0">
            <a:noAutofit/>
          </a:bodyPr>
          <a:lstStyle/>
          <a:p>
            <a:pPr marL="203195" indent="0" algn="just">
              <a:spcBef>
                <a:spcPts val="2133"/>
              </a:spcBef>
              <a:buClr>
                <a:srgbClr val="3B4954"/>
              </a:buClr>
              <a:buSzPts val="1200"/>
              <a:buNone/>
            </a:pPr>
            <a:r>
              <a:rPr lang="fr-FR" dirty="0">
                <a:latin typeface="Lexend Exa"/>
              </a:rPr>
              <a:t>Nous constaterons que chaque jardin est spécialisé dans sa production, il y a les préleveurs de </a:t>
            </a:r>
            <a:r>
              <a:rPr lang="fr-FR" dirty="0" err="1">
                <a:latin typeface="Lexend Exa"/>
              </a:rPr>
              <a:t>Yamadori</a:t>
            </a:r>
            <a:r>
              <a:rPr lang="fr-FR" dirty="0">
                <a:latin typeface="Lexend Exa"/>
              </a:rPr>
              <a:t>, les producteurs de </a:t>
            </a:r>
            <a:r>
              <a:rPr lang="fr-FR" dirty="0" err="1">
                <a:latin typeface="Lexend Exa"/>
              </a:rPr>
              <a:t>prébonsai</a:t>
            </a:r>
            <a:r>
              <a:rPr lang="fr-FR" dirty="0">
                <a:latin typeface="Lexend Exa"/>
              </a:rPr>
              <a:t>, les spécialistes du bois mort qui interviennent après le prélèvement durant la reprise jusqu’aux jardins qui mettent en forme les arbres pour les exposer quelques années plus tard. </a:t>
            </a:r>
          </a:p>
          <a:p>
            <a:pPr marL="203195" indent="0" algn="just">
              <a:spcBef>
                <a:spcPts val="2133"/>
              </a:spcBef>
              <a:buClr>
                <a:srgbClr val="3B4954"/>
              </a:buClr>
              <a:buSzPts val="1200"/>
              <a:buNone/>
            </a:pPr>
            <a:r>
              <a:rPr lang="fr-FR" dirty="0">
                <a:latin typeface="Lexend Exa"/>
              </a:rPr>
              <a:t>Il y a aussi, et ils sont largement majoritaires, les professionnels qui achètent des arbres dans les ventes aux enchères et les travaillent une fois (parfois pas du tout), les revendant immédiatement en se dégageant une marge. </a:t>
            </a:r>
          </a:p>
          <a:p>
            <a:pPr marL="203195" indent="0" algn="just">
              <a:spcBef>
                <a:spcPts val="2133"/>
              </a:spcBef>
              <a:buClr>
                <a:srgbClr val="3B4954"/>
              </a:buClr>
              <a:buSzPts val="1200"/>
              <a:buNone/>
            </a:pPr>
            <a:r>
              <a:rPr lang="fr-FR" dirty="0">
                <a:latin typeface="Lexend Exa"/>
              </a:rPr>
              <a:t>La différence principale avec l’Europe est qu’il existe des producteurs de bonsaï et que cette pratique est traditionnelle au Japon alors qu’ici la plupart des arbres proposés sur le marché sont des </a:t>
            </a:r>
            <a:r>
              <a:rPr lang="fr-FR" dirty="0" err="1">
                <a:latin typeface="Lexend Exa"/>
              </a:rPr>
              <a:t>Yamadori</a:t>
            </a:r>
            <a:r>
              <a:rPr lang="fr-FR" dirty="0">
                <a:latin typeface="Lexend Exa"/>
              </a:rPr>
              <a:t> plus ou moins bien repris ou des produits importés. </a:t>
            </a:r>
          </a:p>
          <a:p>
            <a:pPr marL="203195" indent="0" algn="just">
              <a:spcBef>
                <a:spcPts val="2133"/>
              </a:spcBef>
              <a:buClr>
                <a:srgbClr val="3B4954"/>
              </a:buClr>
              <a:buSzPts val="1200"/>
              <a:buNone/>
            </a:pPr>
            <a:r>
              <a:rPr lang="fr-FR" dirty="0">
                <a:latin typeface="Lexend Exa"/>
              </a:rPr>
              <a:t>Alors qu’au Japon la pratique de notre passion est en déclin, nous avons de plus en plus d’amateurs en Europe et le niveau des arbres a beaucoup progressé. Les jeunes japonais pensent souvent que cette voie est réservée aux personnes âgées et préfère se détourner de la tradition japonaise, devenue trop pesante à leurs yeux. Il y a également la difficulté d’avoir un jardin, les terrains valant très cher en ville. Le peu de temps libre dont les japonais disposent pour leurs loisirs leur fait choisir des hobbys plus accessibles.</a:t>
            </a:r>
            <a:endParaRPr dirty="0">
              <a:latin typeface="Lexend Exa"/>
            </a:endParaRPr>
          </a:p>
        </p:txBody>
      </p:sp>
      <p:grpSp>
        <p:nvGrpSpPr>
          <p:cNvPr id="4" name="Google Shape;292;p35">
            <a:extLst>
              <a:ext uri="{FF2B5EF4-FFF2-40B4-BE49-F238E27FC236}">
                <a16:creationId xmlns:a16="http://schemas.microsoft.com/office/drawing/2014/main" id="{2DA3DA4B-8FA4-47B7-A8C9-9D6AE70007B7}"/>
              </a:ext>
            </a:extLst>
          </p:cNvPr>
          <p:cNvGrpSpPr/>
          <p:nvPr/>
        </p:nvGrpSpPr>
        <p:grpSpPr>
          <a:xfrm>
            <a:off x="10414551" y="5392960"/>
            <a:ext cx="817449" cy="887283"/>
            <a:chOff x="1516652" y="2041752"/>
            <a:chExt cx="415624" cy="451130"/>
          </a:xfrm>
        </p:grpSpPr>
        <p:sp>
          <p:nvSpPr>
            <p:cNvPr id="5" name="Google Shape;293;p35">
              <a:extLst>
                <a:ext uri="{FF2B5EF4-FFF2-40B4-BE49-F238E27FC236}">
                  <a16:creationId xmlns:a16="http://schemas.microsoft.com/office/drawing/2014/main" id="{39C7DB91-561F-4B54-9598-F7FBF181B46B}"/>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294;p35">
              <a:extLst>
                <a:ext uri="{FF2B5EF4-FFF2-40B4-BE49-F238E27FC236}">
                  <a16:creationId xmlns:a16="http://schemas.microsoft.com/office/drawing/2014/main" id="{4C0C2549-7B90-477D-BFE3-E04A611C2C40}"/>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411487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0" name="Image 29">
            <a:extLst>
              <a:ext uri="{FF2B5EF4-FFF2-40B4-BE49-F238E27FC236}">
                <a16:creationId xmlns:a16="http://schemas.microsoft.com/office/drawing/2014/main" id="{E47C69C9-FC70-4D81-8652-CAB986D3B13A}"/>
              </a:ext>
            </a:extLst>
          </p:cNvPr>
          <p:cNvPicPr>
            <a:picLocks noChangeAspect="1"/>
          </p:cNvPicPr>
          <p:nvPr/>
        </p:nvPicPr>
        <p:blipFill>
          <a:blip r:embed="rId3"/>
          <a:stretch>
            <a:fillRect/>
          </a:stretch>
        </p:blipFill>
        <p:spPr>
          <a:xfrm>
            <a:off x="621409" y="471053"/>
            <a:ext cx="5299100" cy="59158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Ellipse 3">
            <a:extLst>
              <a:ext uri="{FF2B5EF4-FFF2-40B4-BE49-F238E27FC236}">
                <a16:creationId xmlns:a16="http://schemas.microsoft.com/office/drawing/2014/main" id="{958FC254-3819-4D4F-99EC-87879705DFB5}"/>
              </a:ext>
            </a:extLst>
          </p:cNvPr>
          <p:cNvSpPr/>
          <p:nvPr/>
        </p:nvSpPr>
        <p:spPr>
          <a:xfrm>
            <a:off x="3427116" y="4874982"/>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DC8B792C-4A48-463E-A384-0C1C054529FF}"/>
              </a:ext>
            </a:extLst>
          </p:cNvPr>
          <p:cNvPicPr>
            <a:picLocks noChangeAspect="1"/>
          </p:cNvPicPr>
          <p:nvPr/>
        </p:nvPicPr>
        <p:blipFill>
          <a:blip r:embed="rId4"/>
          <a:stretch>
            <a:fillRect/>
          </a:stretch>
        </p:blipFill>
        <p:spPr>
          <a:xfrm>
            <a:off x="6189652" y="1776844"/>
            <a:ext cx="5314950" cy="46101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6" name="Google Shape;292;p35">
            <a:extLst>
              <a:ext uri="{FF2B5EF4-FFF2-40B4-BE49-F238E27FC236}">
                <a16:creationId xmlns:a16="http://schemas.microsoft.com/office/drawing/2014/main" id="{27E1BBF0-81B2-4D27-9793-9DDD00EF19F2}"/>
              </a:ext>
            </a:extLst>
          </p:cNvPr>
          <p:cNvGrpSpPr/>
          <p:nvPr/>
        </p:nvGrpSpPr>
        <p:grpSpPr>
          <a:xfrm>
            <a:off x="10462289" y="273378"/>
            <a:ext cx="1117729" cy="1395968"/>
            <a:chOff x="1516652" y="2041752"/>
            <a:chExt cx="415624" cy="451130"/>
          </a:xfrm>
        </p:grpSpPr>
        <p:sp>
          <p:nvSpPr>
            <p:cNvPr id="7" name="Google Shape;293;p35">
              <a:extLst>
                <a:ext uri="{FF2B5EF4-FFF2-40B4-BE49-F238E27FC236}">
                  <a16:creationId xmlns:a16="http://schemas.microsoft.com/office/drawing/2014/main" id="{83CC9418-3B3B-496B-8790-DF7E9390B68E}"/>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94;p35">
              <a:extLst>
                <a:ext uri="{FF2B5EF4-FFF2-40B4-BE49-F238E27FC236}">
                  <a16:creationId xmlns:a16="http://schemas.microsoft.com/office/drawing/2014/main" id="{99827E81-9C3F-4047-A4E4-B183C40E6BD5}"/>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405798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SHIZUOKA</a:t>
            </a:r>
            <a:endParaRPr sz="3600" b="1" dirty="0"/>
          </a:p>
        </p:txBody>
      </p:sp>
      <p:sp>
        <p:nvSpPr>
          <p:cNvPr id="349" name="Google Shape;349;p42"/>
          <p:cNvSpPr txBox="1">
            <a:spLocks noGrp="1"/>
          </p:cNvSpPr>
          <p:nvPr>
            <p:ph type="subTitle" idx="2"/>
          </p:nvPr>
        </p:nvSpPr>
        <p:spPr>
          <a:xfrm>
            <a:off x="687627" y="1266612"/>
            <a:ext cx="6307200" cy="4924385"/>
          </a:xfrm>
          <a:prstGeom prst="rect">
            <a:avLst/>
          </a:prstGeom>
        </p:spPr>
        <p:txBody>
          <a:bodyPr spcFirstLastPara="1" wrap="square" lIns="121900" tIns="121900" rIns="121900" bIns="121900" anchor="ctr" anchorCtr="0">
            <a:spAutoFit/>
          </a:bodyPr>
          <a:lstStyle/>
          <a:p>
            <a:pPr marL="0" indent="0" algn="just"/>
            <a:r>
              <a:rPr lang="fr-FR" sz="1600" dirty="0"/>
              <a:t>Situé sur la côte Pacifique, à mi-chemin entre Tokyo et Nagoya, Shizuoka était une étape de la route du </a:t>
            </a:r>
            <a:r>
              <a:rPr lang="fr-FR" sz="1600" dirty="0" err="1"/>
              <a:t>Tokaïdo</a:t>
            </a:r>
            <a:r>
              <a:rPr lang="fr-FR" sz="1600" dirty="0"/>
              <a:t> – de Tokyo à Kyoto – dans le Japon féodal. </a:t>
            </a:r>
          </a:p>
          <a:p>
            <a:pPr marL="0" indent="0" algn="just"/>
            <a:r>
              <a:rPr lang="fr-FR" sz="1600" dirty="0"/>
              <a:t>C’est d’ailleurs la patrie du Shogun Tokugawa Ieyasu, l’un des trois unificateurs du pays. </a:t>
            </a:r>
          </a:p>
          <a:p>
            <a:pPr marL="0" indent="0" algn="just"/>
            <a:endParaRPr lang="fr-FR" sz="1600" dirty="0"/>
          </a:p>
          <a:p>
            <a:pPr marL="0" indent="0" algn="just"/>
            <a:r>
              <a:rPr lang="fr-FR" sz="1600" dirty="0"/>
              <a:t>La capitale de la préfecture éponyme est connue pour la vue incontournable qu’elle offre sur la montagne sacrée. C’est en effet ici un des meilleurs endroits (avec Hakone, Préfecture de Kanagawa) pour admirer la beauté du mont Fuji, que ce soit des collines de </a:t>
            </a:r>
            <a:r>
              <a:rPr lang="fr-FR" sz="1600" dirty="0" err="1"/>
              <a:t>Nihondaira</a:t>
            </a:r>
            <a:r>
              <a:rPr lang="fr-FR" sz="1600" dirty="0"/>
              <a:t> ou de la plage de </a:t>
            </a:r>
            <a:r>
              <a:rPr lang="fr-FR" sz="1600" dirty="0" err="1"/>
              <a:t>Miho</a:t>
            </a:r>
            <a:r>
              <a:rPr lang="fr-FR" sz="1600" dirty="0"/>
              <a:t> no Matsubara, le long de la baie de </a:t>
            </a:r>
            <a:r>
              <a:rPr lang="fr-FR" sz="1600" dirty="0" err="1"/>
              <a:t>Suruga</a:t>
            </a:r>
            <a:r>
              <a:rPr lang="fr-FR" sz="1600" dirty="0"/>
              <a:t>. </a:t>
            </a:r>
          </a:p>
          <a:p>
            <a:pPr marL="0" indent="0" algn="just"/>
            <a:endParaRPr lang="fr-FR" sz="1600" dirty="0"/>
          </a:p>
          <a:p>
            <a:pPr marL="0" indent="0" algn="just"/>
            <a:r>
              <a:rPr lang="fr-FR" sz="1600" dirty="0"/>
              <a:t>Shizuoka produit 40 % du thé japonais. Les champs de théiers, principalement de la variété </a:t>
            </a:r>
            <a:r>
              <a:rPr lang="fr-FR" sz="1600" dirty="0" err="1"/>
              <a:t>Yabukita</a:t>
            </a:r>
            <a:r>
              <a:rPr lang="fr-FR" sz="1600" dirty="0"/>
              <a:t> – multipliée par bouturage pour une production homogène – couvrent toutes les collines alentours, formant des paysages splendides avec le mont Fuji en arrière-plan.</a:t>
            </a:r>
          </a:p>
          <a:p>
            <a:pPr marL="0" indent="0" algn="just"/>
            <a:endParaRPr lang="fr-FR" sz="1600" dirty="0"/>
          </a:p>
          <a:p>
            <a:pPr marL="0" indent="0" algn="just"/>
            <a:r>
              <a:rPr lang="fr-FR" sz="1600" dirty="0"/>
              <a:t>Les amateurs de bonsaï auront le plaisir de visiter la pépinière </a:t>
            </a:r>
            <a:r>
              <a:rPr lang="fr-FR" sz="1600" b="1" dirty="0" err="1"/>
              <a:t>Taisho</a:t>
            </a:r>
            <a:r>
              <a:rPr lang="fr-FR" sz="1600" b="1" dirty="0"/>
              <a:t>-en</a:t>
            </a:r>
            <a:r>
              <a:rPr lang="fr-FR" sz="1600" dirty="0"/>
              <a:t> et avec beaucoup de chance celle de </a:t>
            </a:r>
            <a:r>
              <a:rPr lang="fr-FR" sz="1600" b="1" dirty="0"/>
              <a:t>M. </a:t>
            </a:r>
            <a:r>
              <a:rPr lang="fr-FR" sz="1600" b="1" dirty="0" err="1"/>
              <a:t>Iwazaki</a:t>
            </a:r>
            <a:r>
              <a:rPr lang="fr-FR" sz="1600" dirty="0"/>
              <a:t>.</a:t>
            </a:r>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 name="Image 6">
            <a:extLst>
              <a:ext uri="{FF2B5EF4-FFF2-40B4-BE49-F238E27FC236}">
                <a16:creationId xmlns:a16="http://schemas.microsoft.com/office/drawing/2014/main" id="{20746255-B3FF-4B82-8BFF-CB19F748298F}"/>
              </a:ext>
            </a:extLst>
          </p:cNvPr>
          <p:cNvPicPr>
            <a:picLocks noChangeAspect="1"/>
          </p:cNvPicPr>
          <p:nvPr/>
        </p:nvPicPr>
        <p:blipFill>
          <a:blip r:embed="rId3"/>
          <a:stretch>
            <a:fillRect/>
          </a:stretch>
        </p:blipFill>
        <p:spPr>
          <a:xfrm>
            <a:off x="7274451" y="2234654"/>
            <a:ext cx="4494028" cy="2988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749967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SHIZUOKA</a:t>
            </a:r>
            <a:endParaRPr sz="3600" b="1" dirty="0"/>
          </a:p>
        </p:txBody>
      </p:sp>
      <p:sp>
        <p:nvSpPr>
          <p:cNvPr id="349" name="Google Shape;349;p42"/>
          <p:cNvSpPr txBox="1">
            <a:spLocks noGrp="1"/>
          </p:cNvSpPr>
          <p:nvPr>
            <p:ph type="subTitle" idx="2"/>
          </p:nvPr>
        </p:nvSpPr>
        <p:spPr>
          <a:xfrm>
            <a:off x="687627" y="1213305"/>
            <a:ext cx="6307200" cy="4924385"/>
          </a:xfrm>
          <a:prstGeom prst="rect">
            <a:avLst/>
          </a:prstGeom>
        </p:spPr>
        <p:txBody>
          <a:bodyPr spcFirstLastPara="1" wrap="square" lIns="121900" tIns="121900" rIns="121900" bIns="121900" anchor="ctr" anchorCtr="0">
            <a:spAutoFit/>
          </a:bodyPr>
          <a:lstStyle/>
          <a:p>
            <a:pPr marL="0" indent="0" algn="just"/>
            <a:r>
              <a:rPr lang="fr-FR" sz="1600" b="1" dirty="0" err="1"/>
              <a:t>Taisho</a:t>
            </a:r>
            <a:r>
              <a:rPr lang="fr-FR" sz="1600" b="1" dirty="0"/>
              <a:t>-en</a:t>
            </a:r>
            <a:r>
              <a:rPr lang="fr-FR" sz="1600" dirty="0"/>
              <a:t> est la pépinière de </a:t>
            </a:r>
            <a:r>
              <a:rPr lang="fr-FR" sz="1600" b="1" dirty="0"/>
              <a:t>M. </a:t>
            </a:r>
            <a:r>
              <a:rPr lang="fr-FR" sz="1600" b="1" dirty="0" err="1"/>
              <a:t>Nobuichi</a:t>
            </a:r>
            <a:r>
              <a:rPr lang="fr-FR" sz="1600" b="1" dirty="0"/>
              <a:t> </a:t>
            </a:r>
            <a:r>
              <a:rPr lang="fr-FR" sz="1600" b="1" dirty="0" err="1"/>
              <a:t>Urushibata</a:t>
            </a:r>
            <a:r>
              <a:rPr lang="fr-FR" sz="1600" dirty="0"/>
              <a:t>, bien connue des étrangers car le maître des lieux propose des apprentissages courts, de 15 jours à 3 mois : une façon de découvrir la vie d’un </a:t>
            </a:r>
            <a:r>
              <a:rPr lang="fr-FR" sz="1600" dirty="0" err="1"/>
              <a:t>bonsaïka</a:t>
            </a:r>
            <a:r>
              <a:rPr lang="fr-FR" sz="1600" dirty="0"/>
              <a:t> professionnel. </a:t>
            </a:r>
          </a:p>
          <a:p>
            <a:pPr marL="0" indent="0" algn="just"/>
            <a:endParaRPr lang="fr-FR" sz="1600" dirty="0"/>
          </a:p>
          <a:p>
            <a:pPr marL="0" indent="0" algn="just"/>
            <a:r>
              <a:rPr lang="fr-FR" sz="1600" b="1" dirty="0"/>
              <a:t>Taïga </a:t>
            </a:r>
            <a:r>
              <a:rPr lang="fr-FR" sz="1600" b="1" dirty="0" err="1"/>
              <a:t>Urushibata</a:t>
            </a:r>
            <a:r>
              <a:rPr lang="fr-FR" sz="1600" dirty="0"/>
              <a:t>, son fils et ancien apprenti de Masahiko Kimura, s’occupe des apprentis japonais qui resteront à </a:t>
            </a:r>
            <a:r>
              <a:rPr lang="fr-FR" sz="1600" dirty="0" err="1"/>
              <a:t>Taisho</a:t>
            </a:r>
            <a:r>
              <a:rPr lang="fr-FR" sz="1600" dirty="0"/>
              <a:t>-en pendant cinq à sept ans. </a:t>
            </a:r>
            <a:r>
              <a:rPr lang="fr-FR" sz="1600" dirty="0" err="1"/>
              <a:t>Nobuichi</a:t>
            </a:r>
            <a:r>
              <a:rPr lang="fr-FR" sz="1600" dirty="0"/>
              <a:t> est décédé cette année, c’est désormais </a:t>
            </a:r>
            <a:r>
              <a:rPr lang="fr-FR" sz="1600" dirty="0" err="1"/>
              <a:t>Taiga</a:t>
            </a:r>
            <a:r>
              <a:rPr lang="fr-FR" sz="1600" dirty="0"/>
              <a:t> qui gère la pépinière . Il est venu en France et en Europe à plusieurs reprises pour faire des démonstrations et animer des ateliers. </a:t>
            </a:r>
          </a:p>
          <a:p>
            <a:pPr marL="0" indent="0" algn="just"/>
            <a:endParaRPr lang="fr-FR" sz="1600" dirty="0"/>
          </a:p>
          <a:p>
            <a:pPr marL="0" indent="0" algn="just"/>
            <a:r>
              <a:rPr lang="fr-FR" sz="1600" dirty="0"/>
              <a:t>Le jardin est vaste et d’une propreté irréprochable. Les arbres, de toutes les tailles et de toutes les espèces, sont répartis dans différents espaces adaptés à leurs besoins, du plus petit Mame à la grande </a:t>
            </a:r>
            <a:r>
              <a:rPr lang="fr-FR" sz="1600" dirty="0" err="1"/>
              <a:t>masterpiece</a:t>
            </a:r>
            <a:r>
              <a:rPr lang="fr-FR" sz="1600" dirty="0"/>
              <a:t>, parfois mise en scène au-dessus d’un bassin. </a:t>
            </a:r>
          </a:p>
          <a:p>
            <a:pPr marL="0" indent="0" algn="just"/>
            <a:endParaRPr lang="fr-FR" sz="1600" dirty="0"/>
          </a:p>
          <a:p>
            <a:pPr marL="0" indent="0" algn="just"/>
            <a:r>
              <a:rPr lang="fr-FR" sz="1600" dirty="0"/>
              <a:t>Le jardin est aussi réputé pour la qualité de ses </a:t>
            </a:r>
            <a:r>
              <a:rPr lang="fr-FR" sz="1600" dirty="0" err="1"/>
              <a:t>Shohin</a:t>
            </a:r>
            <a:r>
              <a:rPr lang="fr-FR" sz="1600" dirty="0"/>
              <a:t>. </a:t>
            </a:r>
            <a:r>
              <a:rPr lang="fr-FR" sz="1600" dirty="0" err="1"/>
              <a:t>Taiga</a:t>
            </a:r>
            <a:r>
              <a:rPr lang="fr-FR" sz="1600" dirty="0"/>
              <a:t> est réputé au Japon pour sa technique de ligature sur </a:t>
            </a:r>
            <a:r>
              <a:rPr lang="fr-FR" sz="1600" dirty="0" err="1"/>
              <a:t>Shohin</a:t>
            </a:r>
            <a:r>
              <a:rPr lang="fr-FR" sz="1600" dirty="0"/>
              <a:t>, il est une des figures montantes du pays. </a:t>
            </a:r>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 name="Image 4">
            <a:extLst>
              <a:ext uri="{FF2B5EF4-FFF2-40B4-BE49-F238E27FC236}">
                <a16:creationId xmlns:a16="http://schemas.microsoft.com/office/drawing/2014/main" id="{E1F4EE18-0B2E-422B-922C-1815418FA62E}"/>
              </a:ext>
            </a:extLst>
          </p:cNvPr>
          <p:cNvPicPr>
            <a:picLocks noChangeAspect="1"/>
          </p:cNvPicPr>
          <p:nvPr/>
        </p:nvPicPr>
        <p:blipFill rotWithShape="1">
          <a:blip r:embed="rId3"/>
          <a:srcRect l="-1" r="712"/>
          <a:stretch/>
        </p:blipFill>
        <p:spPr>
          <a:xfrm>
            <a:off x="7055060" y="2284842"/>
            <a:ext cx="4932000" cy="2781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618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SHIZUOKA</a:t>
            </a:r>
            <a:endParaRPr sz="3600" b="1" dirty="0"/>
          </a:p>
        </p:txBody>
      </p:sp>
      <p:sp>
        <p:nvSpPr>
          <p:cNvPr id="349" name="Google Shape;349;p42"/>
          <p:cNvSpPr txBox="1">
            <a:spLocks noGrp="1"/>
          </p:cNvSpPr>
          <p:nvPr>
            <p:ph type="subTitle" idx="2"/>
          </p:nvPr>
        </p:nvSpPr>
        <p:spPr>
          <a:xfrm>
            <a:off x="687627" y="703126"/>
            <a:ext cx="6307200" cy="5909270"/>
          </a:xfrm>
          <a:prstGeom prst="rect">
            <a:avLst/>
          </a:prstGeom>
        </p:spPr>
        <p:txBody>
          <a:bodyPr spcFirstLastPara="1" wrap="square" lIns="121900" tIns="121900" rIns="121900" bIns="121900" anchor="ctr" anchorCtr="0">
            <a:spAutoFit/>
          </a:bodyPr>
          <a:lstStyle/>
          <a:p>
            <a:pPr marL="0" indent="0" algn="just"/>
            <a:r>
              <a:rPr lang="fr-FR" sz="1600" dirty="0"/>
              <a:t>J’avais très envie de visiter ce jardin pour avoir lu des articles dans Bonsaï Focus où M. </a:t>
            </a:r>
            <a:r>
              <a:rPr lang="fr-FR" sz="1600" dirty="0" err="1"/>
              <a:t>Urushibata</a:t>
            </a:r>
            <a:r>
              <a:rPr lang="fr-FR" sz="1600" dirty="0"/>
              <a:t> expliquait des techniques comme le déplacement d’une branche sur un érable par exemple: </a:t>
            </a:r>
          </a:p>
          <a:p>
            <a:pPr marL="0" indent="0" algn="just"/>
            <a:r>
              <a:rPr lang="fr-FR" sz="1600" dirty="0"/>
              <a:t>… Un plan raciné de la même espèce est greffé sur la branche à déplacer, une fois la branche coupée, elle est alimentée par les racines du plant greffé, on perce à la chignole une réservation du diamètre de la branche qu’on y insert et on fixe la branche solidement à son nouvel emplacement à l’aide de pointes puis on mastique les plaies pour que la soudure soit hermétique. Apres une saison de pousse, on peut progressivement affaiblir l’alimentation de la branche par le plant </a:t>
            </a:r>
            <a:r>
              <a:rPr lang="fr-FR" sz="1600" dirty="0" err="1"/>
              <a:t>gréffé</a:t>
            </a:r>
            <a:r>
              <a:rPr lang="fr-FR" sz="1600" dirty="0"/>
              <a:t> pour que la branche s’alimente par l’arbre lui-même. Une fois que les canaux de sève sont en place, on peut sevrer la branche de son plant greffé. C’est la précision qui compte dans cette technique, l’ouverture dans le tronc doit coïncider parfaitement avec le diamètre de la branche qu’on déplace.</a:t>
            </a:r>
          </a:p>
          <a:p>
            <a:pPr marL="0" indent="0" algn="just"/>
            <a:endParaRPr lang="fr-FR" sz="1600" dirty="0"/>
          </a:p>
          <a:p>
            <a:pPr marL="0" indent="0" algn="just"/>
            <a:r>
              <a:rPr lang="fr-FR" sz="1600" i="1" dirty="0"/>
              <a:t>1872-2 Ikeda, </a:t>
            </a:r>
            <a:r>
              <a:rPr lang="fr-FR" sz="1600" i="1" dirty="0" err="1"/>
              <a:t>Suruga</a:t>
            </a:r>
            <a:r>
              <a:rPr lang="fr-FR" sz="1600" i="1" dirty="0"/>
              <a:t> Ward, Shizuoka City</a:t>
            </a:r>
          </a:p>
          <a:p>
            <a:pPr marL="0" indent="0" algn="just"/>
            <a:endParaRPr lang="fr-FR" sz="1600" dirty="0"/>
          </a:p>
          <a:p>
            <a:pPr marL="0" indent="0" algn="just"/>
            <a:r>
              <a:rPr lang="fr-FR" sz="1600" dirty="0"/>
              <a:t>À partir de la gare Shinkansen Shin Osaka, prendre le train local </a:t>
            </a:r>
            <a:r>
              <a:rPr lang="fr-FR" sz="1600" dirty="0" err="1"/>
              <a:t>Atami</a:t>
            </a:r>
            <a:r>
              <a:rPr lang="fr-FR" sz="1600" dirty="0"/>
              <a:t> et descendre à </a:t>
            </a:r>
            <a:r>
              <a:rPr lang="fr-FR" sz="1600" dirty="0" err="1"/>
              <a:t>Higashi</a:t>
            </a:r>
            <a:r>
              <a:rPr lang="fr-FR" sz="1600" dirty="0"/>
              <a:t> Shizuoka. Puis prendre un taxi pour terminer la route (10 minutes). </a:t>
            </a:r>
            <a:r>
              <a:rPr lang="fr-FR" sz="1600" dirty="0" err="1"/>
              <a:t>Taiga</a:t>
            </a:r>
            <a:r>
              <a:rPr lang="fr-FR" sz="1600" dirty="0"/>
              <a:t> parle l’anglais, il n’est pas nécessaire de prendre rdv pour visiter le jardin.</a:t>
            </a:r>
          </a:p>
          <a:p>
            <a:pPr marL="0" indent="0" algn="just"/>
            <a:endParaRPr lang="fr-FR" sz="1600"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Image 1">
            <a:extLst>
              <a:ext uri="{FF2B5EF4-FFF2-40B4-BE49-F238E27FC236}">
                <a16:creationId xmlns:a16="http://schemas.microsoft.com/office/drawing/2014/main" id="{E26381D0-E5F7-4F3B-991B-3CF536E4C551}"/>
              </a:ext>
            </a:extLst>
          </p:cNvPr>
          <p:cNvPicPr>
            <a:picLocks noChangeAspect="1"/>
          </p:cNvPicPr>
          <p:nvPr/>
        </p:nvPicPr>
        <p:blipFill rotWithShape="1">
          <a:blip r:embed="rId3"/>
          <a:srcRect r="853"/>
          <a:stretch/>
        </p:blipFill>
        <p:spPr>
          <a:xfrm>
            <a:off x="7216563" y="2282038"/>
            <a:ext cx="4719276" cy="27514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10889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SHIZUOKA</a:t>
            </a:r>
            <a:endParaRPr sz="3600" b="1" dirty="0"/>
          </a:p>
        </p:txBody>
      </p:sp>
      <p:sp>
        <p:nvSpPr>
          <p:cNvPr id="349" name="Google Shape;349;p42"/>
          <p:cNvSpPr txBox="1">
            <a:spLocks noGrp="1"/>
          </p:cNvSpPr>
          <p:nvPr>
            <p:ph type="subTitle" idx="2"/>
          </p:nvPr>
        </p:nvSpPr>
        <p:spPr>
          <a:xfrm>
            <a:off x="687627" y="1252050"/>
            <a:ext cx="6307200" cy="3200836"/>
          </a:xfrm>
          <a:prstGeom prst="rect">
            <a:avLst/>
          </a:prstGeom>
        </p:spPr>
        <p:txBody>
          <a:bodyPr spcFirstLastPara="1" wrap="square" lIns="121900" tIns="121900" rIns="121900" bIns="121900" anchor="ctr" anchorCtr="0">
            <a:spAutoFit/>
          </a:bodyPr>
          <a:lstStyle/>
          <a:p>
            <a:pPr marL="0" indent="0" algn="just"/>
            <a:r>
              <a:rPr lang="fr-FR" sz="1600" dirty="0"/>
              <a:t>S’il est un lieu secret, c’est bien le jardin de </a:t>
            </a:r>
            <a:r>
              <a:rPr lang="fr-FR" sz="1600" b="1" dirty="0"/>
              <a:t>M. </a:t>
            </a:r>
            <a:r>
              <a:rPr lang="fr-FR" sz="1600" b="1" dirty="0" err="1"/>
              <a:t>Iwazaki</a:t>
            </a:r>
            <a:r>
              <a:rPr lang="fr-FR" sz="1600" b="1" dirty="0"/>
              <a:t> </a:t>
            </a:r>
            <a:r>
              <a:rPr lang="fr-FR" sz="1600" dirty="0"/>
              <a:t>dans les hauteurs de la ville. </a:t>
            </a:r>
          </a:p>
          <a:p>
            <a:pPr marL="0" indent="0" algn="just"/>
            <a:r>
              <a:rPr lang="fr-FR" sz="1600" dirty="0"/>
              <a:t>Le </a:t>
            </a:r>
            <a:r>
              <a:rPr lang="fr-FR" sz="1600" dirty="0" err="1"/>
              <a:t>kuromatsu</a:t>
            </a:r>
            <a:r>
              <a:rPr lang="fr-FR" sz="1600" dirty="0"/>
              <a:t> (pin noir, Pinus </a:t>
            </a:r>
            <a:r>
              <a:rPr lang="fr-FR" sz="1600" dirty="0" err="1"/>
              <a:t>thunbergii</a:t>
            </a:r>
            <a:r>
              <a:rPr lang="fr-FR" sz="1600" dirty="0"/>
              <a:t>) est sa spécialité mais il cultive également d’autres espèces comme le cognassier de Chine (</a:t>
            </a:r>
            <a:r>
              <a:rPr lang="fr-FR" sz="1600" dirty="0" err="1"/>
              <a:t>Pseudocydonia</a:t>
            </a:r>
            <a:r>
              <a:rPr lang="fr-FR" sz="1600" dirty="0"/>
              <a:t> </a:t>
            </a:r>
            <a:r>
              <a:rPr lang="fr-FR" sz="1600" dirty="0" err="1"/>
              <a:t>sinensis</a:t>
            </a:r>
            <a:r>
              <a:rPr lang="fr-FR" sz="1600" dirty="0"/>
              <a:t>). </a:t>
            </a:r>
          </a:p>
          <a:p>
            <a:pPr marL="0" indent="0" algn="just"/>
            <a:r>
              <a:rPr lang="fr-FR" sz="1600" dirty="0"/>
              <a:t>Son travail consiste à créer des bonsaïs </a:t>
            </a:r>
            <a:r>
              <a:rPr lang="fr-FR" sz="1600" dirty="0" err="1"/>
              <a:t>Shohin</a:t>
            </a:r>
            <a:r>
              <a:rPr lang="fr-FR" sz="1600" dirty="0"/>
              <a:t> à partir de graines : une trentaine d’années sans erreur sont nécessaires pour obtenir ce genre de </a:t>
            </a:r>
            <a:r>
              <a:rPr lang="fr-FR" sz="1600" dirty="0" err="1"/>
              <a:t>Shohin</a:t>
            </a:r>
            <a:r>
              <a:rPr lang="fr-FR" sz="1600" dirty="0"/>
              <a:t> pin noir. Alors que les pins sont arrosés de façon classique, les feuillus sont cultivés sur des tables à marée reliées en série à des réserves d’eau qui inondent les cultures à intervalles réguliers. </a:t>
            </a:r>
          </a:p>
          <a:p>
            <a:pPr marL="0" indent="0" algn="just"/>
            <a:r>
              <a:rPr lang="fr-FR" sz="1600" dirty="0"/>
              <a:t>M. </a:t>
            </a:r>
            <a:r>
              <a:rPr lang="fr-FR" sz="1600" dirty="0" err="1"/>
              <a:t>Iwazaki</a:t>
            </a:r>
            <a:r>
              <a:rPr lang="fr-FR" sz="1600" dirty="0"/>
              <a:t> refuse les visites et ne vend rien avant d’avoir atteint son objectif.</a:t>
            </a:r>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 name="Image 5">
            <a:extLst>
              <a:ext uri="{FF2B5EF4-FFF2-40B4-BE49-F238E27FC236}">
                <a16:creationId xmlns:a16="http://schemas.microsoft.com/office/drawing/2014/main" id="{98229864-57CC-4F83-BF41-B311D22506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7994" y="223411"/>
            <a:ext cx="3657384" cy="2057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a:extLst>
              <a:ext uri="{FF2B5EF4-FFF2-40B4-BE49-F238E27FC236}">
                <a16:creationId xmlns:a16="http://schemas.microsoft.com/office/drawing/2014/main" id="{6115DCE1-7386-41C7-8CE0-B5349CE76C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2319" y="2520033"/>
            <a:ext cx="3657308" cy="2057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a:extLst>
              <a:ext uri="{FF2B5EF4-FFF2-40B4-BE49-F238E27FC236}">
                <a16:creationId xmlns:a16="http://schemas.microsoft.com/office/drawing/2014/main" id="{3B2A5395-EA80-4551-996D-C9173F5372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0552" y="4632759"/>
            <a:ext cx="3658302" cy="2057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ZoneTexte 9">
            <a:extLst>
              <a:ext uri="{FF2B5EF4-FFF2-40B4-BE49-F238E27FC236}">
                <a16:creationId xmlns:a16="http://schemas.microsoft.com/office/drawing/2014/main" id="{0C252826-0BDF-479F-ACCD-2CE7BC152A92}"/>
              </a:ext>
            </a:extLst>
          </p:cNvPr>
          <p:cNvSpPr txBox="1"/>
          <p:nvPr/>
        </p:nvSpPr>
        <p:spPr>
          <a:xfrm>
            <a:off x="7349091" y="5258534"/>
            <a:ext cx="4556287" cy="1004186"/>
          </a:xfrm>
          <a:prstGeom prst="rect">
            <a:avLst/>
          </a:prstGeom>
          <a:noFill/>
        </p:spPr>
        <p:txBody>
          <a:bodyPr wrap="square">
            <a:spAutoFit/>
          </a:bodyPr>
          <a:lstStyle/>
          <a:p>
            <a:pPr algn="just">
              <a:lnSpc>
                <a:spcPct val="107000"/>
              </a:lnSpc>
              <a:spcAft>
                <a:spcPts val="800"/>
              </a:spcAft>
            </a:pPr>
            <a:r>
              <a:rPr lang="fr-FR" sz="1400" dirty="0">
                <a:effectLst/>
                <a:latin typeface="Lexend Exa"/>
                <a:ea typeface="Calibri" panose="020F0502020204030204" pitchFamily="34" charset="0"/>
                <a:cs typeface="Times New Roman" panose="02020603050405020304" pitchFamily="18" charset="0"/>
              </a:rPr>
              <a:t>30 ans de culture en pots de différentes tailles en laissant partir des tire sève ou branches de sacrifice pour conserver une croissance forte et permanente, l’arbre est plein de vigueur et réagit très bien à chaque intervention.</a:t>
            </a:r>
          </a:p>
        </p:txBody>
      </p:sp>
    </p:spTree>
    <p:extLst>
      <p:ext uri="{BB962C8B-B14F-4D97-AF65-F5344CB8AC3E}">
        <p14:creationId xmlns:p14="http://schemas.microsoft.com/office/powerpoint/2010/main" val="3601302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119800" y="399174"/>
            <a:ext cx="10272000" cy="763600"/>
          </a:xfrm>
          <a:prstGeom prst="rect">
            <a:avLst/>
          </a:prstGeom>
        </p:spPr>
        <p:txBody>
          <a:bodyPr spcFirstLastPara="1" wrap="square" lIns="121900" tIns="121900" rIns="121900" bIns="121900" anchor="t" anchorCtr="0">
            <a:noAutofit/>
          </a:bodyPr>
          <a:lstStyle/>
          <a:p>
            <a:r>
              <a:rPr lang="en" sz="4800" b="1" dirty="0"/>
              <a:t>TOYOHASHI</a:t>
            </a:r>
            <a:endParaRPr sz="4800" b="1" dirty="0"/>
          </a:p>
        </p:txBody>
      </p:sp>
      <p:grpSp>
        <p:nvGrpSpPr>
          <p:cNvPr id="823" name="Google Shape;823;p69"/>
          <p:cNvGrpSpPr/>
          <p:nvPr/>
        </p:nvGrpSpPr>
        <p:grpSpPr>
          <a:xfrm>
            <a:off x="7213825" y="1634145"/>
            <a:ext cx="3167521" cy="4597308"/>
            <a:chOff x="2005150" y="238125"/>
            <a:chExt cx="3609300" cy="5238500"/>
          </a:xfrm>
        </p:grpSpPr>
        <p:sp>
          <p:nvSpPr>
            <p:cNvPr id="824" name="Google Shape;824;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2" name="Google Shape;862;p69"/>
          <p:cNvGrpSpPr/>
          <p:nvPr/>
        </p:nvGrpSpPr>
        <p:grpSpPr>
          <a:xfrm>
            <a:off x="9258941" y="-259600"/>
            <a:ext cx="3659748" cy="2312800"/>
            <a:chOff x="6767130" y="1865225"/>
            <a:chExt cx="2744811" cy="1734600"/>
          </a:xfrm>
        </p:grpSpPr>
        <p:sp>
          <p:nvSpPr>
            <p:cNvPr id="863" name="Google Shape;863;p69"/>
            <p:cNvSpPr/>
            <p:nvPr/>
          </p:nvSpPr>
          <p:spPr>
            <a:xfrm>
              <a:off x="7777341" y="1865225"/>
              <a:ext cx="1734600" cy="17346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69"/>
            <p:cNvSpPr/>
            <p:nvPr/>
          </p:nvSpPr>
          <p:spPr>
            <a:xfrm>
              <a:off x="7397650" y="2338071"/>
              <a:ext cx="846600" cy="846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5" name="Google Shape;865;p69"/>
            <p:cNvGrpSpPr/>
            <p:nvPr/>
          </p:nvGrpSpPr>
          <p:grpSpPr>
            <a:xfrm>
              <a:off x="6767130" y="2764456"/>
              <a:ext cx="504011" cy="63838"/>
              <a:chOff x="33400" y="4261788"/>
              <a:chExt cx="646500" cy="78300"/>
            </a:xfrm>
          </p:grpSpPr>
          <p:sp>
            <p:nvSpPr>
              <p:cNvPr id="866" name="Google Shape;866;p69"/>
              <p:cNvSpPr/>
              <p:nvPr/>
            </p:nvSpPr>
            <p:spPr>
              <a:xfrm rot="-5400000">
                <a:off x="334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69"/>
              <p:cNvSpPr/>
              <p:nvPr/>
            </p:nvSpPr>
            <p:spPr>
              <a:xfrm rot="-5400000">
                <a:off x="3175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69"/>
              <p:cNvSpPr/>
              <p:nvPr/>
            </p:nvSpPr>
            <p:spPr>
              <a:xfrm rot="-5400000">
                <a:off x="6016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70" name="Google Shape;870;p69"/>
          <p:cNvSpPr txBox="1"/>
          <p:nvPr/>
        </p:nvSpPr>
        <p:spPr>
          <a:xfrm>
            <a:off x="8609700" y="5460133"/>
            <a:ext cx="549200" cy="57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dirty="0">
              <a:solidFill>
                <a:srgbClr val="3B4954"/>
              </a:solidFill>
              <a:latin typeface="Lexend Exa"/>
              <a:ea typeface="Lexend Exa"/>
              <a:cs typeface="Lexend Exa"/>
              <a:sym typeface="Lexend Exa"/>
            </a:endParaRPr>
          </a:p>
        </p:txBody>
      </p:sp>
      <p:sp>
        <p:nvSpPr>
          <p:cNvPr id="52" name="Google Shape;864;p69">
            <a:extLst>
              <a:ext uri="{FF2B5EF4-FFF2-40B4-BE49-F238E27FC236}">
                <a16:creationId xmlns:a16="http://schemas.microsoft.com/office/drawing/2014/main" id="{B6BCD74E-7CB7-4EEB-B58F-60EC5C1B640C}"/>
              </a:ext>
            </a:extLst>
          </p:cNvPr>
          <p:cNvSpPr/>
          <p:nvPr/>
        </p:nvSpPr>
        <p:spPr>
          <a:xfrm>
            <a:off x="8951919" y="4803600"/>
            <a:ext cx="243480" cy="240768"/>
          </a:xfrm>
          <a:prstGeom prst="ellipse">
            <a:avLst/>
          </a:prstGeom>
          <a:noFill/>
          <a:ln w="66675" cap="flat" cmpd="sng">
            <a:solidFill>
              <a:srgbClr val="6699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ZoneTexte 52">
            <a:extLst>
              <a:ext uri="{FF2B5EF4-FFF2-40B4-BE49-F238E27FC236}">
                <a16:creationId xmlns:a16="http://schemas.microsoft.com/office/drawing/2014/main" id="{F901D51E-D33C-423A-8E2A-215F91DD0C02}"/>
              </a:ext>
            </a:extLst>
          </p:cNvPr>
          <p:cNvSpPr txBox="1"/>
          <p:nvPr/>
        </p:nvSpPr>
        <p:spPr>
          <a:xfrm>
            <a:off x="225879" y="5551949"/>
            <a:ext cx="6460670" cy="584775"/>
          </a:xfrm>
          <a:prstGeom prst="rect">
            <a:avLst/>
          </a:prstGeom>
          <a:noFill/>
        </p:spPr>
        <p:txBody>
          <a:bodyPr wrap="square">
            <a:spAutoFit/>
          </a:bodyPr>
          <a:lstStyle/>
          <a:p>
            <a:r>
              <a:rPr lang="fr-FR" sz="1600" dirty="0"/>
              <a:t>Prendre le Shinkansen ligne </a:t>
            </a:r>
            <a:r>
              <a:rPr lang="fr-FR" sz="1600" dirty="0" err="1"/>
              <a:t>Tokaïdo</a:t>
            </a:r>
            <a:r>
              <a:rPr lang="fr-FR" sz="1600" dirty="0"/>
              <a:t> – Tokyo à Kyoto</a:t>
            </a:r>
          </a:p>
          <a:p>
            <a:r>
              <a:rPr lang="fr-FR" sz="1600" dirty="0"/>
              <a:t>Toyohashi est située entre Nagoya et Hamamatsu</a:t>
            </a:r>
          </a:p>
        </p:txBody>
      </p:sp>
      <p:pic>
        <p:nvPicPr>
          <p:cNvPr id="54" name="Picture 6" descr="Commuter line, train, transportation, front view icon - Download on Iconfinder">
            <a:extLst>
              <a:ext uri="{FF2B5EF4-FFF2-40B4-BE49-F238E27FC236}">
                <a16:creationId xmlns:a16="http://schemas.microsoft.com/office/drawing/2014/main" id="{14320F28-21F2-45E0-B5D1-7C3405E34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0" y="4555033"/>
            <a:ext cx="1092497" cy="109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2269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0" name="Image 29">
            <a:extLst>
              <a:ext uri="{FF2B5EF4-FFF2-40B4-BE49-F238E27FC236}">
                <a16:creationId xmlns:a16="http://schemas.microsoft.com/office/drawing/2014/main" id="{E47C69C9-FC70-4D81-8652-CAB986D3B13A}"/>
              </a:ext>
            </a:extLst>
          </p:cNvPr>
          <p:cNvPicPr>
            <a:picLocks noChangeAspect="1"/>
          </p:cNvPicPr>
          <p:nvPr/>
        </p:nvPicPr>
        <p:blipFill>
          <a:blip r:embed="rId3"/>
          <a:stretch>
            <a:fillRect/>
          </a:stretch>
        </p:blipFill>
        <p:spPr>
          <a:xfrm>
            <a:off x="923067" y="499335"/>
            <a:ext cx="5299100" cy="59158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Ellipse 3">
            <a:extLst>
              <a:ext uri="{FF2B5EF4-FFF2-40B4-BE49-F238E27FC236}">
                <a16:creationId xmlns:a16="http://schemas.microsoft.com/office/drawing/2014/main" id="{958FC254-3819-4D4F-99EC-87879705DFB5}"/>
              </a:ext>
            </a:extLst>
          </p:cNvPr>
          <p:cNvSpPr/>
          <p:nvPr/>
        </p:nvSpPr>
        <p:spPr>
          <a:xfrm>
            <a:off x="3537524" y="4815508"/>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22E29C3E-385D-4D2B-AE62-F18D29D87307}"/>
              </a:ext>
            </a:extLst>
          </p:cNvPr>
          <p:cNvPicPr>
            <a:picLocks noChangeAspect="1"/>
          </p:cNvPicPr>
          <p:nvPr/>
        </p:nvPicPr>
        <p:blipFill>
          <a:blip r:embed="rId4"/>
          <a:stretch>
            <a:fillRect/>
          </a:stretch>
        </p:blipFill>
        <p:spPr>
          <a:xfrm>
            <a:off x="6484677" y="1890948"/>
            <a:ext cx="4591050" cy="4514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Ellipse 8">
            <a:extLst>
              <a:ext uri="{FF2B5EF4-FFF2-40B4-BE49-F238E27FC236}">
                <a16:creationId xmlns:a16="http://schemas.microsoft.com/office/drawing/2014/main" id="{3665A6C3-5AE0-4ED1-A863-1E470438FEAE}"/>
              </a:ext>
            </a:extLst>
          </p:cNvPr>
          <p:cNvSpPr/>
          <p:nvPr/>
        </p:nvSpPr>
        <p:spPr>
          <a:xfrm>
            <a:off x="9266611" y="4735348"/>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oogle Shape;292;p35">
            <a:extLst>
              <a:ext uri="{FF2B5EF4-FFF2-40B4-BE49-F238E27FC236}">
                <a16:creationId xmlns:a16="http://schemas.microsoft.com/office/drawing/2014/main" id="{C2B7A480-2EDD-43ED-AFA3-9C304D0D7484}"/>
              </a:ext>
            </a:extLst>
          </p:cNvPr>
          <p:cNvGrpSpPr/>
          <p:nvPr/>
        </p:nvGrpSpPr>
        <p:grpSpPr>
          <a:xfrm>
            <a:off x="10067826" y="395927"/>
            <a:ext cx="1117729" cy="1395968"/>
            <a:chOff x="1516652" y="2041752"/>
            <a:chExt cx="415624" cy="451130"/>
          </a:xfrm>
        </p:grpSpPr>
        <p:sp>
          <p:nvSpPr>
            <p:cNvPr id="8" name="Google Shape;293;p35">
              <a:extLst>
                <a:ext uri="{FF2B5EF4-FFF2-40B4-BE49-F238E27FC236}">
                  <a16:creationId xmlns:a16="http://schemas.microsoft.com/office/drawing/2014/main" id="{66EDB2CC-5CD1-43BD-B09E-4863D54F2B12}"/>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94;p35">
              <a:extLst>
                <a:ext uri="{FF2B5EF4-FFF2-40B4-BE49-F238E27FC236}">
                  <a16:creationId xmlns:a16="http://schemas.microsoft.com/office/drawing/2014/main" id="{D724912F-2384-46FD-AF43-CD831B01251C}"/>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785233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TOYOHASHI</a:t>
            </a:r>
            <a:endParaRPr sz="3600" b="1" dirty="0"/>
          </a:p>
        </p:txBody>
      </p:sp>
      <p:sp>
        <p:nvSpPr>
          <p:cNvPr id="349" name="Google Shape;349;p42"/>
          <p:cNvSpPr txBox="1">
            <a:spLocks noGrp="1"/>
          </p:cNvSpPr>
          <p:nvPr>
            <p:ph type="subTitle" idx="2"/>
          </p:nvPr>
        </p:nvSpPr>
        <p:spPr>
          <a:xfrm>
            <a:off x="687627" y="2516077"/>
            <a:ext cx="6307200" cy="3939500"/>
          </a:xfrm>
          <a:prstGeom prst="rect">
            <a:avLst/>
          </a:prstGeom>
        </p:spPr>
        <p:txBody>
          <a:bodyPr spcFirstLastPara="1" wrap="square" lIns="121900" tIns="121900" rIns="121900" bIns="121900" anchor="ctr" anchorCtr="0">
            <a:spAutoFit/>
          </a:bodyPr>
          <a:lstStyle/>
          <a:p>
            <a:pPr marL="0" indent="0" algn="just"/>
            <a:r>
              <a:rPr lang="fr-FR" sz="1600" dirty="0"/>
              <a:t>Le jardin de </a:t>
            </a:r>
            <a:r>
              <a:rPr lang="fr-FR" sz="1600" b="1" dirty="0"/>
              <a:t>M. </a:t>
            </a:r>
            <a:r>
              <a:rPr lang="fr-FR" sz="1600" b="1" dirty="0" err="1"/>
              <a:t>Oïshi</a:t>
            </a:r>
            <a:r>
              <a:rPr lang="fr-FR" sz="1600" b="1" dirty="0"/>
              <a:t> </a:t>
            </a:r>
            <a:r>
              <a:rPr lang="fr-FR" sz="1600" dirty="0"/>
              <a:t>est situé sur la route entre Toyohashi et </a:t>
            </a:r>
            <a:r>
              <a:rPr lang="fr-FR" sz="1600" dirty="0" err="1"/>
              <a:t>Kosaï</a:t>
            </a:r>
            <a:r>
              <a:rPr lang="fr-FR" sz="1600" dirty="0"/>
              <a:t>. </a:t>
            </a:r>
          </a:p>
          <a:p>
            <a:pPr marL="0" indent="0" algn="just"/>
            <a:endParaRPr lang="fr-FR" sz="800" dirty="0"/>
          </a:p>
          <a:p>
            <a:pPr marL="0" indent="0" algn="just"/>
            <a:r>
              <a:rPr lang="fr-FR" sz="1600" dirty="0"/>
              <a:t>M. </a:t>
            </a:r>
            <a:r>
              <a:rPr lang="fr-FR" sz="1600" dirty="0" err="1"/>
              <a:t>Oïshi</a:t>
            </a:r>
            <a:r>
              <a:rPr lang="fr-FR" sz="1600" dirty="0"/>
              <a:t> pratique le bonsaï en autodidacte depuis 45 ans et il n’en faut à priori pas plus pour produire des merveilles. </a:t>
            </a:r>
          </a:p>
          <a:p>
            <a:pPr marL="0" indent="0" algn="just"/>
            <a:endParaRPr lang="fr-FR" sz="800" dirty="0"/>
          </a:p>
          <a:p>
            <a:pPr marL="0" indent="0" algn="just"/>
            <a:r>
              <a:rPr lang="fr-FR" sz="1600" dirty="0"/>
              <a:t>La spécialité du jardin est le feuillu, en particulier le hêtre blanc (Fagus </a:t>
            </a:r>
            <a:r>
              <a:rPr lang="fr-FR" sz="1600" dirty="0" err="1"/>
              <a:t>Crenata</a:t>
            </a:r>
            <a:r>
              <a:rPr lang="fr-FR" sz="1600" dirty="0"/>
              <a:t>) et les érables.  Cependant, toutes les variétés sont représentées et l’ensemble des arbres sont d’une qualité admirable, tous en excellente santé.</a:t>
            </a:r>
          </a:p>
          <a:p>
            <a:pPr marL="0" indent="0" algn="just"/>
            <a:endParaRPr lang="fr-FR" sz="800" dirty="0"/>
          </a:p>
          <a:p>
            <a:pPr marL="0" indent="0" algn="just"/>
            <a:r>
              <a:rPr lang="fr-FR" sz="1600" dirty="0"/>
              <a:t>L’arbre emblématique du jardin est donc un </a:t>
            </a:r>
            <a:r>
              <a:rPr lang="fr-FR" sz="1600" dirty="0" err="1"/>
              <a:t>Crenata</a:t>
            </a:r>
            <a:r>
              <a:rPr lang="fr-FR" sz="1600" dirty="0"/>
              <a:t> ( </a:t>
            </a:r>
            <a:r>
              <a:rPr lang="fr-FR" sz="1600" dirty="0" err="1"/>
              <a:t>Cuna</a:t>
            </a:r>
            <a:r>
              <a:rPr lang="fr-FR" sz="1600" dirty="0"/>
              <a:t> en Japonais ) </a:t>
            </a:r>
            <a:r>
              <a:rPr lang="fr-FR" sz="1600" dirty="0" err="1"/>
              <a:t>appellé</a:t>
            </a:r>
            <a:r>
              <a:rPr lang="fr-FR" sz="1600" dirty="0"/>
              <a:t> </a:t>
            </a:r>
            <a:r>
              <a:rPr lang="fr-FR" sz="1600" dirty="0" err="1"/>
              <a:t>Garyu</a:t>
            </a:r>
            <a:r>
              <a:rPr lang="fr-FR" sz="1600" dirty="0"/>
              <a:t> ce qui signifie dragon couché ou endormi. </a:t>
            </a:r>
          </a:p>
          <a:p>
            <a:pPr marL="0" indent="0" algn="just"/>
            <a:r>
              <a:rPr lang="fr-FR" sz="1600" dirty="0"/>
              <a:t>Mr </a:t>
            </a:r>
            <a:r>
              <a:rPr lang="fr-FR" sz="1600" dirty="0" err="1"/>
              <a:t>Oishi</a:t>
            </a:r>
            <a:r>
              <a:rPr lang="fr-FR" sz="1600" dirty="0"/>
              <a:t> a remporté le prix du 1er ministre à la </a:t>
            </a:r>
            <a:r>
              <a:rPr lang="fr-FR" sz="1600" dirty="0" err="1"/>
              <a:t>Kokufu-ten</a:t>
            </a:r>
            <a:r>
              <a:rPr lang="fr-FR" sz="1600" dirty="0"/>
              <a:t> et à la </a:t>
            </a:r>
            <a:r>
              <a:rPr lang="fr-FR" sz="1600" dirty="0" err="1"/>
              <a:t>Taikan-ten</a:t>
            </a:r>
            <a:r>
              <a:rPr lang="fr-FR" sz="1600" dirty="0"/>
              <a:t>. Plusieurs autres des es arbres ont été primés dans ces prestigieuses expositions.</a:t>
            </a:r>
          </a:p>
          <a:p>
            <a:pPr marL="0" indent="0" algn="just"/>
            <a:endParaRPr lang="fr-FR" sz="1600"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 name="Image 5">
            <a:extLst>
              <a:ext uri="{FF2B5EF4-FFF2-40B4-BE49-F238E27FC236}">
                <a16:creationId xmlns:a16="http://schemas.microsoft.com/office/drawing/2014/main" id="{679167D3-ABE7-46D2-9A59-E725DC23B3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969" y="228081"/>
            <a:ext cx="4772398" cy="2684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ZoneTexte 8">
            <a:extLst>
              <a:ext uri="{FF2B5EF4-FFF2-40B4-BE49-F238E27FC236}">
                <a16:creationId xmlns:a16="http://schemas.microsoft.com/office/drawing/2014/main" id="{27695B83-CA42-47D2-B3FC-11FBE3FEE4AE}"/>
              </a:ext>
            </a:extLst>
          </p:cNvPr>
          <p:cNvSpPr txBox="1"/>
          <p:nvPr/>
        </p:nvSpPr>
        <p:spPr>
          <a:xfrm>
            <a:off x="7170581" y="2970086"/>
            <a:ext cx="4579494" cy="543162"/>
          </a:xfrm>
          <a:prstGeom prst="rect">
            <a:avLst/>
          </a:prstGeom>
          <a:noFill/>
        </p:spPr>
        <p:txBody>
          <a:bodyPr wrap="square">
            <a:spAutoFit/>
          </a:bodyPr>
          <a:lstStyle/>
          <a:p>
            <a:pPr>
              <a:lnSpc>
                <a:spcPct val="107000"/>
              </a:lnSpc>
            </a:pPr>
            <a:r>
              <a:rPr lang="fr-FR" sz="1400" dirty="0" err="1">
                <a:effectLst/>
                <a:latin typeface="Lexend Exa"/>
                <a:ea typeface="Calibri" panose="020F0502020204030204" pitchFamily="34" charset="0"/>
                <a:cs typeface="Times New Roman" panose="02020603050405020304" pitchFamily="18" charset="0"/>
              </a:rPr>
              <a:t>Garyu</a:t>
            </a:r>
            <a:r>
              <a:rPr lang="fr-FR" sz="1400" dirty="0">
                <a:effectLst/>
                <a:latin typeface="Lexend Exa"/>
                <a:ea typeface="Calibri" panose="020F0502020204030204" pitchFamily="34" charset="0"/>
                <a:cs typeface="Times New Roman" panose="02020603050405020304" pitchFamily="18" charset="0"/>
              </a:rPr>
              <a:t>, buna de Mr </a:t>
            </a:r>
            <a:r>
              <a:rPr lang="fr-FR" sz="1400" dirty="0" err="1">
                <a:effectLst/>
                <a:latin typeface="Lexend Exa"/>
                <a:ea typeface="Calibri" panose="020F0502020204030204" pitchFamily="34" charset="0"/>
                <a:cs typeface="Times New Roman" panose="02020603050405020304" pitchFamily="18" charset="0"/>
              </a:rPr>
              <a:t>Oïshi</a:t>
            </a:r>
            <a:r>
              <a:rPr lang="fr-FR" sz="1400" dirty="0">
                <a:effectLst/>
                <a:latin typeface="Lexend Exa"/>
                <a:ea typeface="Calibri" panose="020F0502020204030204" pitchFamily="34" charset="0"/>
                <a:cs typeface="Times New Roman" panose="02020603050405020304" pitchFamily="18" charset="0"/>
              </a:rPr>
              <a:t> obtenu par marcottage</a:t>
            </a:r>
          </a:p>
          <a:p>
            <a:pPr>
              <a:lnSpc>
                <a:spcPct val="107000"/>
              </a:lnSpc>
            </a:pPr>
            <a:r>
              <a:rPr lang="fr-FR" sz="1400" dirty="0">
                <a:effectLst/>
                <a:latin typeface="Lexend Exa"/>
                <a:ea typeface="Calibri" panose="020F0502020204030204" pitchFamily="34" charset="0"/>
                <a:cs typeface="Times New Roman" panose="02020603050405020304" pitchFamily="18" charset="0"/>
              </a:rPr>
              <a:t>un de mes bonsaï </a:t>
            </a:r>
            <a:r>
              <a:rPr lang="fr-FR" sz="1400" dirty="0">
                <a:latin typeface="Lexend Exa"/>
                <a:ea typeface="Calibri" panose="020F0502020204030204" pitchFamily="34" charset="0"/>
                <a:cs typeface="Times New Roman" panose="02020603050405020304" pitchFamily="18" charset="0"/>
              </a:rPr>
              <a:t>favori !</a:t>
            </a:r>
            <a:endParaRPr lang="fr-FR" sz="1400" dirty="0">
              <a:effectLst/>
              <a:latin typeface="Lexend Exa"/>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647FC995-EBD3-4FB3-BE4C-700829647D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9342" y="3660510"/>
            <a:ext cx="4776142" cy="2687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ZoneTexte 11">
            <a:extLst>
              <a:ext uri="{FF2B5EF4-FFF2-40B4-BE49-F238E27FC236}">
                <a16:creationId xmlns:a16="http://schemas.microsoft.com/office/drawing/2014/main" id="{8624E743-946F-4D73-9818-B2FB3D7F7DDB}"/>
              </a:ext>
            </a:extLst>
          </p:cNvPr>
          <p:cNvSpPr txBox="1"/>
          <p:nvPr/>
        </p:nvSpPr>
        <p:spPr>
          <a:xfrm>
            <a:off x="7170581" y="6411741"/>
            <a:ext cx="2938815" cy="312650"/>
          </a:xfrm>
          <a:prstGeom prst="rect">
            <a:avLst/>
          </a:prstGeom>
          <a:noFill/>
        </p:spPr>
        <p:txBody>
          <a:bodyPr wrap="square">
            <a:spAutoFit/>
          </a:bodyPr>
          <a:lstStyle/>
          <a:p>
            <a:pPr>
              <a:lnSpc>
                <a:spcPct val="107000"/>
              </a:lnSpc>
              <a:spcAft>
                <a:spcPts val="800"/>
              </a:spcAft>
            </a:pPr>
            <a:r>
              <a:rPr lang="fr-FR" sz="1400" dirty="0" err="1">
                <a:effectLst/>
                <a:latin typeface="Lexend Exa"/>
                <a:ea typeface="Calibri" panose="020F0502020204030204" pitchFamily="34" charset="0"/>
                <a:cs typeface="Times New Roman" panose="02020603050405020304" pitchFamily="18" charset="0"/>
              </a:rPr>
              <a:t>Garyu</a:t>
            </a:r>
            <a:r>
              <a:rPr lang="fr-FR" sz="1400" dirty="0">
                <a:effectLst/>
                <a:latin typeface="Lexend Exa"/>
                <a:ea typeface="Calibri" panose="020F0502020204030204" pitchFamily="34" charset="0"/>
                <a:cs typeface="Times New Roman" panose="02020603050405020304" pitchFamily="18" charset="0"/>
              </a:rPr>
              <a:t> présenté à la </a:t>
            </a:r>
            <a:r>
              <a:rPr lang="fr-FR" sz="1400" dirty="0" err="1">
                <a:effectLst/>
                <a:latin typeface="Lexend Exa"/>
                <a:ea typeface="Calibri" panose="020F0502020204030204" pitchFamily="34" charset="0"/>
                <a:cs typeface="Times New Roman" panose="02020603050405020304" pitchFamily="18" charset="0"/>
              </a:rPr>
              <a:t>Taikan</a:t>
            </a:r>
            <a:r>
              <a:rPr lang="fr-FR" sz="1400" dirty="0">
                <a:effectLst/>
                <a:latin typeface="Lexend Exa"/>
                <a:ea typeface="Calibri" panose="020F0502020204030204" pitchFamily="34" charset="0"/>
                <a:cs typeface="Times New Roman" panose="02020603050405020304" pitchFamily="18" charset="0"/>
              </a:rPr>
              <a:t> </a:t>
            </a:r>
            <a:r>
              <a:rPr lang="fr-FR" sz="1400" dirty="0" err="1">
                <a:effectLst/>
                <a:latin typeface="Lexend Exa"/>
                <a:ea typeface="Calibri" panose="020F0502020204030204" pitchFamily="34" charset="0"/>
                <a:cs typeface="Times New Roman" panose="02020603050405020304" pitchFamily="18" charset="0"/>
              </a:rPr>
              <a:t>ten</a:t>
            </a:r>
            <a:endParaRPr lang="fr-FR" sz="1400" dirty="0">
              <a:effectLst/>
              <a:latin typeface="Lexend Exa"/>
              <a:ea typeface="Calibri" panose="020F050202020403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B4088CD0-34C4-41BA-8637-8D49A5A0D6CD}"/>
              </a:ext>
            </a:extLst>
          </p:cNvPr>
          <p:cNvPicPr>
            <a:picLocks noChangeAspect="1"/>
          </p:cNvPicPr>
          <p:nvPr/>
        </p:nvPicPr>
        <p:blipFill>
          <a:blip r:embed="rId5"/>
          <a:stretch>
            <a:fillRect/>
          </a:stretch>
        </p:blipFill>
        <p:spPr>
          <a:xfrm>
            <a:off x="3607414" y="481796"/>
            <a:ext cx="3181530" cy="17868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a:extLst>
              <a:ext uri="{FF2B5EF4-FFF2-40B4-BE49-F238E27FC236}">
                <a16:creationId xmlns:a16="http://schemas.microsoft.com/office/drawing/2014/main" id="{5EAEECDB-25C6-4FFC-9450-2A20E9F30146}"/>
              </a:ext>
            </a:extLst>
          </p:cNvPr>
          <p:cNvPicPr>
            <a:picLocks noChangeAspect="1"/>
          </p:cNvPicPr>
          <p:nvPr/>
        </p:nvPicPr>
        <p:blipFill>
          <a:blip r:embed="rId6"/>
          <a:stretch>
            <a:fillRect/>
          </a:stretch>
        </p:blipFill>
        <p:spPr>
          <a:xfrm>
            <a:off x="1199554" y="808238"/>
            <a:ext cx="1947835" cy="1460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53833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TOYOHASHI</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3" name="Image 12">
            <a:extLst>
              <a:ext uri="{FF2B5EF4-FFF2-40B4-BE49-F238E27FC236}">
                <a16:creationId xmlns:a16="http://schemas.microsoft.com/office/drawing/2014/main" id="{230EDAEB-1DD6-4583-B9A1-F4EF0BBEBF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2952" y="3273500"/>
            <a:ext cx="4519808" cy="25423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ZoneTexte 13">
            <a:extLst>
              <a:ext uri="{FF2B5EF4-FFF2-40B4-BE49-F238E27FC236}">
                <a16:creationId xmlns:a16="http://schemas.microsoft.com/office/drawing/2014/main" id="{B77682BC-BBA8-4EBA-A473-08CA89F6F3F0}"/>
              </a:ext>
            </a:extLst>
          </p:cNvPr>
          <p:cNvSpPr txBox="1"/>
          <p:nvPr/>
        </p:nvSpPr>
        <p:spPr>
          <a:xfrm>
            <a:off x="7200786" y="6020481"/>
            <a:ext cx="4699417" cy="543162"/>
          </a:xfrm>
          <a:prstGeom prst="rect">
            <a:avLst/>
          </a:prstGeom>
          <a:noFill/>
        </p:spPr>
        <p:txBody>
          <a:bodyPr wrap="square">
            <a:spAutoFit/>
          </a:bodyPr>
          <a:lstStyle/>
          <a:p>
            <a:pPr>
              <a:lnSpc>
                <a:spcPct val="107000"/>
              </a:lnSpc>
            </a:pPr>
            <a:r>
              <a:rPr lang="fr-FR" sz="1400" dirty="0" err="1">
                <a:effectLst/>
                <a:latin typeface="Lexend Exa"/>
                <a:ea typeface="Calibri" panose="020F0502020204030204" pitchFamily="34" charset="0"/>
                <a:cs typeface="Times New Roman" panose="02020603050405020304" pitchFamily="18" charset="0"/>
              </a:rPr>
              <a:t>Mamoru</a:t>
            </a:r>
            <a:r>
              <a:rPr lang="fr-FR" sz="1400" dirty="0">
                <a:effectLst/>
                <a:latin typeface="Lexend Exa"/>
                <a:ea typeface="Calibri" panose="020F0502020204030204" pitchFamily="34" charset="0"/>
                <a:cs typeface="Times New Roman" panose="02020603050405020304" pitchFamily="18" charset="0"/>
              </a:rPr>
              <a:t> </a:t>
            </a:r>
            <a:r>
              <a:rPr lang="fr-FR" sz="1400" dirty="0" err="1">
                <a:effectLst/>
                <a:latin typeface="Lexend Exa"/>
                <a:ea typeface="Calibri" panose="020F0502020204030204" pitchFamily="34" charset="0"/>
                <a:cs typeface="Times New Roman" panose="02020603050405020304" pitchFamily="18" charset="0"/>
              </a:rPr>
              <a:t>Ajisawa</a:t>
            </a:r>
            <a:r>
              <a:rPr lang="fr-FR" sz="1400" dirty="0">
                <a:effectLst/>
                <a:latin typeface="Lexend Exa"/>
                <a:ea typeface="Calibri" panose="020F0502020204030204" pitchFamily="34" charset="0"/>
                <a:cs typeface="Times New Roman" panose="02020603050405020304" pitchFamily="18" charset="0"/>
              </a:rPr>
              <a:t>, mon collègue apprenti à </a:t>
            </a:r>
            <a:r>
              <a:rPr lang="fr-FR" sz="1400" dirty="0" err="1">
                <a:effectLst/>
                <a:latin typeface="Lexend Exa"/>
                <a:ea typeface="Calibri" panose="020F0502020204030204" pitchFamily="34" charset="0"/>
                <a:cs typeface="Times New Roman" panose="02020603050405020304" pitchFamily="18" charset="0"/>
              </a:rPr>
              <a:t>Daiju</a:t>
            </a:r>
            <a:r>
              <a:rPr lang="fr-FR" sz="1400" dirty="0">
                <a:latin typeface="Lexend Exa"/>
                <a:ea typeface="Calibri" panose="020F0502020204030204" pitchFamily="34" charset="0"/>
                <a:cs typeface="Times New Roman" panose="02020603050405020304" pitchFamily="18" charset="0"/>
              </a:rPr>
              <a:t>-</a:t>
            </a:r>
            <a:r>
              <a:rPr lang="fr-FR" sz="1400" dirty="0">
                <a:effectLst/>
                <a:latin typeface="Lexend Exa"/>
                <a:ea typeface="Calibri" panose="020F0502020204030204" pitchFamily="34" charset="0"/>
                <a:cs typeface="Times New Roman" panose="02020603050405020304" pitchFamily="18" charset="0"/>
              </a:rPr>
              <a:t>en et</a:t>
            </a:r>
          </a:p>
          <a:p>
            <a:pPr>
              <a:lnSpc>
                <a:spcPct val="107000"/>
              </a:lnSpc>
            </a:pPr>
            <a:r>
              <a:rPr lang="fr-FR" sz="1400" dirty="0">
                <a:effectLst/>
                <a:latin typeface="Lexend Exa"/>
                <a:ea typeface="Calibri" panose="020F0502020204030204" pitchFamily="34" charset="0"/>
                <a:cs typeface="Times New Roman" panose="02020603050405020304" pitchFamily="18" charset="0"/>
              </a:rPr>
              <a:t>M. </a:t>
            </a:r>
            <a:r>
              <a:rPr lang="fr-FR" sz="1400" dirty="0" err="1">
                <a:effectLst/>
                <a:latin typeface="Lexend Exa"/>
                <a:ea typeface="Calibri" panose="020F0502020204030204" pitchFamily="34" charset="0"/>
                <a:cs typeface="Times New Roman" panose="02020603050405020304" pitchFamily="18" charset="0"/>
              </a:rPr>
              <a:t>Oïshi</a:t>
            </a:r>
            <a:r>
              <a:rPr lang="fr-FR" sz="1400" dirty="0">
                <a:effectLst/>
                <a:latin typeface="Lexend Exa"/>
                <a:ea typeface="Calibri" panose="020F0502020204030204" pitchFamily="34" charset="0"/>
                <a:cs typeface="Times New Roman" panose="02020603050405020304" pitchFamily="18" charset="0"/>
              </a:rPr>
              <a:t> avec un camélia d’hiver, Kan </a:t>
            </a:r>
            <a:r>
              <a:rPr lang="fr-FR" sz="1400" dirty="0" err="1">
                <a:latin typeface="Lexend Exa"/>
                <a:ea typeface="Calibri" panose="020F0502020204030204" pitchFamily="34" charset="0"/>
                <a:cs typeface="Times New Roman" panose="02020603050405020304" pitchFamily="18" charset="0"/>
              </a:rPr>
              <a:t>T</a:t>
            </a:r>
            <a:r>
              <a:rPr lang="fr-FR" sz="1400" dirty="0" err="1">
                <a:effectLst/>
                <a:latin typeface="Lexend Exa"/>
                <a:ea typeface="Calibri" panose="020F0502020204030204" pitchFamily="34" charset="0"/>
                <a:cs typeface="Times New Roman" panose="02020603050405020304" pitchFamily="18" charset="0"/>
              </a:rPr>
              <a:t>subaki</a:t>
            </a:r>
            <a:r>
              <a:rPr lang="fr-FR" sz="1400" dirty="0">
                <a:effectLst/>
                <a:latin typeface="Lexend Exa"/>
                <a:ea typeface="Calibri" panose="020F0502020204030204" pitchFamily="34" charset="0"/>
                <a:cs typeface="Times New Roman" panose="02020603050405020304" pitchFamily="18" charset="0"/>
              </a:rPr>
              <a:t> </a:t>
            </a:r>
          </a:p>
        </p:txBody>
      </p:sp>
      <p:sp>
        <p:nvSpPr>
          <p:cNvPr id="15" name="Google Shape;349;p42">
            <a:extLst>
              <a:ext uri="{FF2B5EF4-FFF2-40B4-BE49-F238E27FC236}">
                <a16:creationId xmlns:a16="http://schemas.microsoft.com/office/drawing/2014/main" id="{30E01C53-809B-4723-A09A-A57330176E72}"/>
              </a:ext>
            </a:extLst>
          </p:cNvPr>
          <p:cNvSpPr txBox="1">
            <a:spLocks/>
          </p:cNvSpPr>
          <p:nvPr/>
        </p:nvSpPr>
        <p:spPr>
          <a:xfrm>
            <a:off x="687627" y="1441631"/>
            <a:ext cx="6307200" cy="443194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M. </a:t>
            </a:r>
            <a:r>
              <a:rPr lang="fr-FR" sz="1600" kern="0" dirty="0" err="1"/>
              <a:t>Oïshi</a:t>
            </a:r>
            <a:r>
              <a:rPr lang="fr-FR" sz="1600" kern="0" dirty="0"/>
              <a:t> développe comme Kimura san des techniques propres à son jardin en particulier sur les feuillus qu’il obtient principalement par marcottage, greffe de feuillage et de racines et </a:t>
            </a:r>
            <a:r>
              <a:rPr lang="fr-FR" sz="1600" kern="0" dirty="0" err="1"/>
              <a:t>Mochikomi</a:t>
            </a:r>
            <a:r>
              <a:rPr lang="fr-FR" sz="1600" kern="0" dirty="0"/>
              <a:t> assidu et pertinent. Il travaille au jardin avec sa fille, leur travail est vraiment remarquable!</a:t>
            </a:r>
          </a:p>
          <a:p>
            <a:pPr marL="0" indent="0" algn="just"/>
            <a:endParaRPr lang="fr-FR" sz="800" kern="0" dirty="0"/>
          </a:p>
          <a:p>
            <a:pPr marL="0" indent="0" algn="just"/>
            <a:r>
              <a:rPr lang="fr-FR" sz="1600" kern="0" dirty="0"/>
              <a:t>Toutes les espèces sont représentées et magnifiquement entretenues, que ce soit les hêtres, les érables ou les charmes mais également les pins blancs, noirs ou rouge, les </a:t>
            </a:r>
            <a:r>
              <a:rPr lang="fr-FR" sz="1600" kern="0" dirty="0" err="1"/>
              <a:t>cypres</a:t>
            </a:r>
            <a:r>
              <a:rPr lang="fr-FR" sz="1600" kern="0" dirty="0"/>
              <a:t> </a:t>
            </a:r>
            <a:r>
              <a:rPr lang="fr-FR" sz="1600" kern="0" dirty="0" err="1"/>
              <a:t>Hinoki</a:t>
            </a:r>
            <a:r>
              <a:rPr lang="fr-FR" sz="1600" kern="0" dirty="0"/>
              <a:t>, </a:t>
            </a:r>
            <a:r>
              <a:rPr lang="fr-FR" sz="1600" kern="0" dirty="0" err="1"/>
              <a:t>Tosho</a:t>
            </a:r>
            <a:r>
              <a:rPr lang="fr-FR" sz="1600" kern="0" dirty="0"/>
              <a:t> ou les fruitiers </a:t>
            </a:r>
            <a:r>
              <a:rPr lang="fr-FR" sz="1600" kern="0" dirty="0" err="1"/>
              <a:t>Mume</a:t>
            </a:r>
            <a:r>
              <a:rPr lang="fr-FR" sz="1600" kern="0" dirty="0"/>
              <a:t>, </a:t>
            </a:r>
            <a:r>
              <a:rPr lang="fr-FR" sz="1600" kern="0" dirty="0" err="1"/>
              <a:t>Chojubai</a:t>
            </a:r>
            <a:r>
              <a:rPr lang="fr-FR" sz="1600" kern="0" dirty="0"/>
              <a:t>…</a:t>
            </a:r>
          </a:p>
          <a:p>
            <a:pPr marL="0" indent="0" algn="just"/>
            <a:endParaRPr lang="fr-FR" sz="800" kern="0" dirty="0"/>
          </a:p>
          <a:p>
            <a:pPr marL="0" indent="0" algn="just"/>
            <a:r>
              <a:rPr lang="fr-FR" sz="1600" kern="0" dirty="0"/>
              <a:t>Le climat de ce jardin s’y prête très bien : les forêts et la proximité du lac apporte fraicheur et humidité. </a:t>
            </a:r>
          </a:p>
          <a:p>
            <a:pPr marL="0" indent="0" algn="just"/>
            <a:endParaRPr lang="fr-FR" sz="800" kern="0" dirty="0"/>
          </a:p>
          <a:p>
            <a:pPr marL="0" indent="0" algn="just"/>
            <a:r>
              <a:rPr lang="fr-FR" sz="1600" kern="0" dirty="0"/>
              <a:t>Ce jardin est difficile à visiter, mieux vaut être accompagné par un Japonais qui le connait mais M. </a:t>
            </a:r>
            <a:r>
              <a:rPr lang="fr-FR" sz="1600" kern="0" dirty="0" err="1"/>
              <a:t>Oïshi</a:t>
            </a:r>
            <a:r>
              <a:rPr lang="fr-FR" sz="1600" kern="0" dirty="0"/>
              <a:t> sera ravi de vous recevoir et de vous montrer son travail dont il est tellement fier !</a:t>
            </a:r>
          </a:p>
          <a:p>
            <a:pPr marL="0" indent="0" algn="just"/>
            <a:endParaRPr lang="fr-FR" sz="1600" kern="0" dirty="0"/>
          </a:p>
        </p:txBody>
      </p:sp>
      <p:pic>
        <p:nvPicPr>
          <p:cNvPr id="3" name="Image 2">
            <a:extLst>
              <a:ext uri="{FF2B5EF4-FFF2-40B4-BE49-F238E27FC236}">
                <a16:creationId xmlns:a16="http://schemas.microsoft.com/office/drawing/2014/main" id="{4448F3E0-1D65-490A-91EF-88CF1D1171B0}"/>
              </a:ext>
            </a:extLst>
          </p:cNvPr>
          <p:cNvPicPr>
            <a:picLocks noChangeAspect="1"/>
          </p:cNvPicPr>
          <p:nvPr/>
        </p:nvPicPr>
        <p:blipFill>
          <a:blip r:embed="rId4"/>
          <a:stretch>
            <a:fillRect/>
          </a:stretch>
        </p:blipFill>
        <p:spPr>
          <a:xfrm>
            <a:off x="10598077" y="1258185"/>
            <a:ext cx="1302126" cy="1759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a:extLst>
              <a:ext uri="{FF2B5EF4-FFF2-40B4-BE49-F238E27FC236}">
                <a16:creationId xmlns:a16="http://schemas.microsoft.com/office/drawing/2014/main" id="{BF00185E-336F-4F93-9D97-50CE2A5B855F}"/>
              </a:ext>
            </a:extLst>
          </p:cNvPr>
          <p:cNvPicPr>
            <a:picLocks noChangeAspect="1"/>
          </p:cNvPicPr>
          <p:nvPr/>
        </p:nvPicPr>
        <p:blipFill>
          <a:blip r:embed="rId5"/>
          <a:stretch>
            <a:fillRect/>
          </a:stretch>
        </p:blipFill>
        <p:spPr>
          <a:xfrm>
            <a:off x="8970264" y="1251511"/>
            <a:ext cx="1374474" cy="17661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descr="Une image contenant personne, intérieur&#10;&#10;Description générée automatiquement">
            <a:extLst>
              <a:ext uri="{FF2B5EF4-FFF2-40B4-BE49-F238E27FC236}">
                <a16:creationId xmlns:a16="http://schemas.microsoft.com/office/drawing/2014/main" id="{A80278D0-D4F9-4736-9FAD-519EE2C479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159702" y="1472275"/>
            <a:ext cx="1766110" cy="1324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450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119800" y="399174"/>
            <a:ext cx="10272000" cy="763600"/>
          </a:xfrm>
          <a:prstGeom prst="rect">
            <a:avLst/>
          </a:prstGeom>
        </p:spPr>
        <p:txBody>
          <a:bodyPr spcFirstLastPara="1" wrap="square" lIns="121900" tIns="121900" rIns="121900" bIns="121900" anchor="t" anchorCtr="0">
            <a:noAutofit/>
          </a:bodyPr>
          <a:lstStyle/>
          <a:p>
            <a:r>
              <a:rPr lang="en" sz="4800" b="1" dirty="0"/>
              <a:t>NAGOYA</a:t>
            </a:r>
            <a:endParaRPr sz="4800" b="1" dirty="0"/>
          </a:p>
        </p:txBody>
      </p:sp>
      <p:sp>
        <p:nvSpPr>
          <p:cNvPr id="817" name="Google Shape;817;p69"/>
          <p:cNvSpPr txBox="1"/>
          <p:nvPr/>
        </p:nvSpPr>
        <p:spPr>
          <a:xfrm>
            <a:off x="1182443" y="2019894"/>
            <a:ext cx="3202945" cy="1908174"/>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600" kern="0" dirty="0">
                <a:solidFill>
                  <a:srgbClr val="3B4954"/>
                </a:solidFill>
                <a:latin typeface="Lexend Exa"/>
                <a:ea typeface="Lexend Exa"/>
                <a:cs typeface="Lexend Exa"/>
                <a:sym typeface="Lexend Exa"/>
              </a:rPr>
              <a:t>OKAZAKI</a:t>
            </a:r>
          </a:p>
          <a:p>
            <a:pPr defTabSz="1219170">
              <a:buClr>
                <a:srgbClr val="000000"/>
              </a:buClr>
            </a:pPr>
            <a:r>
              <a:rPr lang="en" sz="3600" kern="0" dirty="0">
                <a:solidFill>
                  <a:srgbClr val="3B4954"/>
                </a:solidFill>
                <a:latin typeface="Lexend Exa"/>
                <a:ea typeface="Lexend Exa"/>
                <a:cs typeface="Lexend Exa"/>
                <a:sym typeface="Lexend Exa"/>
              </a:rPr>
              <a:t>TOKONAME</a:t>
            </a:r>
          </a:p>
          <a:p>
            <a:pPr defTabSz="1219170">
              <a:buClr>
                <a:srgbClr val="000000"/>
              </a:buClr>
            </a:pPr>
            <a:endParaRPr sz="3600" kern="0" dirty="0">
              <a:solidFill>
                <a:srgbClr val="3B4954"/>
              </a:solidFill>
              <a:latin typeface="Lexend Exa"/>
              <a:ea typeface="Lexend Exa"/>
              <a:cs typeface="Lexend Exa"/>
              <a:sym typeface="Lexend Exa"/>
            </a:endParaRPr>
          </a:p>
        </p:txBody>
      </p:sp>
      <p:grpSp>
        <p:nvGrpSpPr>
          <p:cNvPr id="823" name="Google Shape;823;p69"/>
          <p:cNvGrpSpPr/>
          <p:nvPr/>
        </p:nvGrpSpPr>
        <p:grpSpPr>
          <a:xfrm>
            <a:off x="7213825" y="1634145"/>
            <a:ext cx="3167521" cy="4597308"/>
            <a:chOff x="2005150" y="238125"/>
            <a:chExt cx="3609300" cy="5238500"/>
          </a:xfrm>
        </p:grpSpPr>
        <p:sp>
          <p:nvSpPr>
            <p:cNvPr id="824" name="Google Shape;824;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2" name="Google Shape;862;p69"/>
          <p:cNvGrpSpPr/>
          <p:nvPr/>
        </p:nvGrpSpPr>
        <p:grpSpPr>
          <a:xfrm>
            <a:off x="9258941" y="-259600"/>
            <a:ext cx="3659748" cy="2312800"/>
            <a:chOff x="6767130" y="1865225"/>
            <a:chExt cx="2744811" cy="1734600"/>
          </a:xfrm>
        </p:grpSpPr>
        <p:sp>
          <p:nvSpPr>
            <p:cNvPr id="863" name="Google Shape;863;p69"/>
            <p:cNvSpPr/>
            <p:nvPr/>
          </p:nvSpPr>
          <p:spPr>
            <a:xfrm>
              <a:off x="7777341" y="1865225"/>
              <a:ext cx="1734600" cy="17346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69"/>
            <p:cNvSpPr/>
            <p:nvPr/>
          </p:nvSpPr>
          <p:spPr>
            <a:xfrm>
              <a:off x="7397650" y="2338071"/>
              <a:ext cx="846600" cy="846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5" name="Google Shape;865;p69"/>
            <p:cNvGrpSpPr/>
            <p:nvPr/>
          </p:nvGrpSpPr>
          <p:grpSpPr>
            <a:xfrm>
              <a:off x="6767130" y="2764456"/>
              <a:ext cx="504011" cy="63838"/>
              <a:chOff x="33400" y="4261788"/>
              <a:chExt cx="646500" cy="78300"/>
            </a:xfrm>
          </p:grpSpPr>
          <p:sp>
            <p:nvSpPr>
              <p:cNvPr id="866" name="Google Shape;866;p69"/>
              <p:cNvSpPr/>
              <p:nvPr/>
            </p:nvSpPr>
            <p:spPr>
              <a:xfrm rot="-5400000">
                <a:off x="334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69"/>
              <p:cNvSpPr/>
              <p:nvPr/>
            </p:nvSpPr>
            <p:spPr>
              <a:xfrm rot="-5400000">
                <a:off x="3175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69"/>
              <p:cNvSpPr/>
              <p:nvPr/>
            </p:nvSpPr>
            <p:spPr>
              <a:xfrm rot="-5400000">
                <a:off x="6016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70" name="Google Shape;870;p69"/>
          <p:cNvSpPr txBox="1"/>
          <p:nvPr/>
        </p:nvSpPr>
        <p:spPr>
          <a:xfrm>
            <a:off x="8609700" y="5460133"/>
            <a:ext cx="549200" cy="57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dirty="0">
              <a:solidFill>
                <a:srgbClr val="3B4954"/>
              </a:solidFill>
              <a:latin typeface="Lexend Exa"/>
              <a:ea typeface="Lexend Exa"/>
              <a:cs typeface="Lexend Exa"/>
              <a:sym typeface="Lexend Exa"/>
            </a:endParaRPr>
          </a:p>
        </p:txBody>
      </p:sp>
      <p:sp>
        <p:nvSpPr>
          <p:cNvPr id="54" name="ZoneTexte 53">
            <a:extLst>
              <a:ext uri="{FF2B5EF4-FFF2-40B4-BE49-F238E27FC236}">
                <a16:creationId xmlns:a16="http://schemas.microsoft.com/office/drawing/2014/main" id="{468684A3-0236-45A9-992F-5BAD58DDB3A6}"/>
              </a:ext>
            </a:extLst>
          </p:cNvPr>
          <p:cNvSpPr txBox="1"/>
          <p:nvPr/>
        </p:nvSpPr>
        <p:spPr>
          <a:xfrm>
            <a:off x="266866" y="4838992"/>
            <a:ext cx="6457360" cy="1569660"/>
          </a:xfrm>
          <a:prstGeom prst="rect">
            <a:avLst/>
          </a:prstGeom>
          <a:noFill/>
        </p:spPr>
        <p:txBody>
          <a:bodyPr wrap="square">
            <a:spAutoFit/>
          </a:bodyPr>
          <a:lstStyle/>
          <a:p>
            <a:r>
              <a:rPr lang="fr-FR" sz="1600" dirty="0">
                <a:latin typeface="Lexend Exa"/>
              </a:rPr>
              <a:t>Nagoya possède un aéroport international, </a:t>
            </a:r>
            <a:r>
              <a:rPr lang="fr-FR" sz="1600" dirty="0" err="1">
                <a:latin typeface="Lexend Exa"/>
              </a:rPr>
              <a:t>Chûbu</a:t>
            </a:r>
            <a:r>
              <a:rPr lang="fr-FR" sz="1600" dirty="0">
                <a:latin typeface="Lexend Exa"/>
              </a:rPr>
              <a:t>, du nom de la région. Des vols relient la France, avec escale à Tokyo ou Osaka. Compter une heure de vol depuis Tokyo </a:t>
            </a:r>
          </a:p>
          <a:p>
            <a:r>
              <a:rPr lang="fr-FR" sz="1600" dirty="0">
                <a:latin typeface="Lexend Exa"/>
              </a:rPr>
              <a:t>La ville se trouve sur la ligne du train JR </a:t>
            </a:r>
            <a:r>
              <a:rPr lang="fr-FR" sz="1600" dirty="0" err="1">
                <a:latin typeface="Lexend Exa"/>
              </a:rPr>
              <a:t>shinkansen</a:t>
            </a:r>
            <a:r>
              <a:rPr lang="fr-FR" sz="1600" dirty="0">
                <a:latin typeface="Lexend Exa"/>
              </a:rPr>
              <a:t> </a:t>
            </a:r>
            <a:r>
              <a:rPr lang="fr-FR" sz="1600" dirty="0" err="1">
                <a:latin typeface="Lexend Exa"/>
              </a:rPr>
              <a:t>Tokaïdo</a:t>
            </a:r>
            <a:r>
              <a:rPr lang="fr-FR" sz="1600" dirty="0">
                <a:latin typeface="Lexend Exa"/>
              </a:rPr>
              <a:t>, du même nom que la route construite au XVIIème siècle et reliant Edo (Tokyo) à Kyoto. Comptez 1 h 40 pour relier Tokyo et 35 minutes pour Kyoto</a:t>
            </a:r>
          </a:p>
        </p:txBody>
      </p:sp>
      <p:pic>
        <p:nvPicPr>
          <p:cNvPr id="55" name="Picture 6" descr="Commuter line, train, transportation, front view icon - Download on Iconfinder">
            <a:extLst>
              <a:ext uri="{FF2B5EF4-FFF2-40B4-BE49-F238E27FC236}">
                <a16:creationId xmlns:a16="http://schemas.microsoft.com/office/drawing/2014/main" id="{30CC81A7-57CE-46B4-BF64-52D8E0731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1" y="3596274"/>
            <a:ext cx="1092497" cy="10924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BB95100-13ED-45D3-8F4F-5320F5BCD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800" y="3873858"/>
            <a:ext cx="575035" cy="575035"/>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864;p69">
            <a:extLst>
              <a:ext uri="{FF2B5EF4-FFF2-40B4-BE49-F238E27FC236}">
                <a16:creationId xmlns:a16="http://schemas.microsoft.com/office/drawing/2014/main" id="{434FC699-7497-41DD-AC6B-A4B3F0BFD6E5}"/>
              </a:ext>
            </a:extLst>
          </p:cNvPr>
          <p:cNvSpPr/>
          <p:nvPr/>
        </p:nvSpPr>
        <p:spPr>
          <a:xfrm>
            <a:off x="8776163" y="4863835"/>
            <a:ext cx="243480" cy="240768"/>
          </a:xfrm>
          <a:prstGeom prst="ellipse">
            <a:avLst/>
          </a:prstGeom>
          <a:noFill/>
          <a:ln w="66675" cap="flat" cmpd="sng">
            <a:solidFill>
              <a:srgbClr val="6699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2270849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4" name="Google Shape;314;p38"/>
          <p:cNvPicPr preferRelativeResize="0"/>
          <p:nvPr/>
        </p:nvPicPr>
        <p:blipFill rotWithShape="1">
          <a:blip r:embed="rId3">
            <a:alphaModFix/>
          </a:blip>
          <a:srcRect l="18613"/>
          <a:stretch/>
        </p:blipFill>
        <p:spPr>
          <a:xfrm>
            <a:off x="6842367" y="735000"/>
            <a:ext cx="4389632" cy="5393600"/>
          </a:xfrm>
          <a:prstGeom prst="rect">
            <a:avLst/>
          </a:prstGeom>
          <a:noFill/>
          <a:ln>
            <a:noFill/>
          </a:ln>
        </p:spPr>
      </p:pic>
      <p:pic>
        <p:nvPicPr>
          <p:cNvPr id="22" name="Google Shape;1191;p90">
            <a:extLst>
              <a:ext uri="{FF2B5EF4-FFF2-40B4-BE49-F238E27FC236}">
                <a16:creationId xmlns:a16="http://schemas.microsoft.com/office/drawing/2014/main" id="{432742EB-AC07-45B9-A111-5DA56747A05E}"/>
              </a:ext>
            </a:extLst>
          </p:cNvPr>
          <p:cNvPicPr preferRelativeResize="0"/>
          <p:nvPr/>
        </p:nvPicPr>
        <p:blipFill rotWithShape="1">
          <a:blip r:embed="rId4">
            <a:alphaModFix/>
          </a:blip>
          <a:srcRect l="24035" r="24040"/>
          <a:stretch/>
        </p:blipFill>
        <p:spPr>
          <a:xfrm>
            <a:off x="6535568" y="615167"/>
            <a:ext cx="5194369" cy="5627667"/>
          </a:xfrm>
          <a:prstGeom prst="rect">
            <a:avLst/>
          </a:prstGeom>
          <a:noFill/>
          <a:ln>
            <a:noFill/>
          </a:ln>
        </p:spPr>
      </p:pic>
      <p:sp>
        <p:nvSpPr>
          <p:cNvPr id="11" name="ZoneTexte 10">
            <a:extLst>
              <a:ext uri="{FF2B5EF4-FFF2-40B4-BE49-F238E27FC236}">
                <a16:creationId xmlns:a16="http://schemas.microsoft.com/office/drawing/2014/main" id="{D43AF225-C46A-41E2-AD56-4D0E7841C5C2}"/>
              </a:ext>
            </a:extLst>
          </p:cNvPr>
          <p:cNvSpPr txBox="1"/>
          <p:nvPr/>
        </p:nvSpPr>
        <p:spPr>
          <a:xfrm>
            <a:off x="989680" y="324933"/>
            <a:ext cx="6094520" cy="6129050"/>
          </a:xfrm>
          <a:prstGeom prst="rect">
            <a:avLst/>
          </a:prstGeom>
          <a:noFill/>
        </p:spPr>
        <p:txBody>
          <a:bodyPr wrap="square">
            <a:spAutoFit/>
          </a:bodyPr>
          <a:lstStyle/>
          <a:p>
            <a:pPr marL="400050" indent="-400050">
              <a:lnSpc>
                <a:spcPct val="150000"/>
              </a:lnSpc>
              <a:buFont typeface="+mj-lt"/>
              <a:buAutoNum type="romanUcPeriod"/>
            </a:pPr>
            <a:r>
              <a:rPr lang="fr-FR" sz="2400" b="1" dirty="0">
                <a:solidFill>
                  <a:schemeClr val="bg1"/>
                </a:solidFill>
                <a:latin typeface="Lexend Exa"/>
              </a:rPr>
              <a:t>Au nord de Tokyo </a:t>
            </a:r>
          </a:p>
          <a:p>
            <a:pPr lvl="1">
              <a:lnSpc>
                <a:spcPct val="150000"/>
              </a:lnSpc>
            </a:pPr>
            <a:r>
              <a:rPr lang="fr-FR" sz="2400" dirty="0">
                <a:solidFill>
                  <a:schemeClr val="bg1"/>
                </a:solidFill>
                <a:latin typeface="Lexend Exa"/>
              </a:rPr>
              <a:t>Fukushima </a:t>
            </a:r>
            <a:r>
              <a:rPr lang="fr-FR" sz="2400" dirty="0">
                <a:solidFill>
                  <a:schemeClr val="bg1"/>
                </a:solidFill>
                <a:latin typeface="Lexend Exa"/>
                <a:sym typeface="Wingdings" panose="05000000000000000000" pitchFamily="2" charset="2"/>
              </a:rPr>
              <a:t></a:t>
            </a:r>
            <a:r>
              <a:rPr lang="fr-FR" sz="2400" dirty="0">
                <a:solidFill>
                  <a:schemeClr val="bg1"/>
                </a:solidFill>
                <a:latin typeface="Lexend Exa"/>
              </a:rPr>
              <a:t> </a:t>
            </a:r>
            <a:r>
              <a:rPr lang="fr-FR" sz="2400" dirty="0" err="1">
                <a:solidFill>
                  <a:schemeClr val="bg1"/>
                </a:solidFill>
                <a:latin typeface="Lexend Exa"/>
              </a:rPr>
              <a:t>Obuse</a:t>
            </a:r>
            <a:r>
              <a:rPr lang="fr-FR" sz="2400" dirty="0">
                <a:solidFill>
                  <a:schemeClr val="bg1"/>
                </a:solidFill>
                <a:latin typeface="Lexend Exa"/>
                <a:sym typeface="Wingdings" panose="05000000000000000000" pitchFamily="2" charset="2"/>
              </a:rPr>
              <a:t> </a:t>
            </a:r>
            <a:r>
              <a:rPr lang="fr-FR" sz="2400" dirty="0">
                <a:solidFill>
                  <a:schemeClr val="bg1"/>
                </a:solidFill>
                <a:latin typeface="Lexend Exa"/>
              </a:rPr>
              <a:t>Utsunomiya</a:t>
            </a:r>
          </a:p>
          <a:p>
            <a:pPr marL="400050" indent="-400050">
              <a:lnSpc>
                <a:spcPct val="150000"/>
              </a:lnSpc>
              <a:buFont typeface="+mj-lt"/>
              <a:buAutoNum type="romanUcPeriod"/>
            </a:pPr>
            <a:r>
              <a:rPr lang="fr-FR" sz="2400" b="1" dirty="0">
                <a:solidFill>
                  <a:schemeClr val="bg1"/>
                </a:solidFill>
                <a:latin typeface="Lexend Exa"/>
              </a:rPr>
              <a:t>Tokyo</a:t>
            </a:r>
            <a:r>
              <a:rPr lang="fr-FR" sz="2400" dirty="0">
                <a:solidFill>
                  <a:schemeClr val="bg1"/>
                </a:solidFill>
                <a:latin typeface="Lexend Exa"/>
              </a:rPr>
              <a:t> </a:t>
            </a:r>
          </a:p>
          <a:p>
            <a:pPr lvl="1">
              <a:lnSpc>
                <a:spcPct val="150000"/>
              </a:lnSpc>
            </a:pPr>
            <a:r>
              <a:rPr lang="fr-FR" sz="2400" dirty="0">
                <a:solidFill>
                  <a:schemeClr val="bg1"/>
                </a:solidFill>
                <a:latin typeface="Lexend Exa"/>
              </a:rPr>
              <a:t>Omiya </a:t>
            </a:r>
            <a:r>
              <a:rPr lang="fr-FR" sz="2400" dirty="0">
                <a:solidFill>
                  <a:schemeClr val="bg1"/>
                </a:solidFill>
                <a:latin typeface="Lexend Exa"/>
                <a:sym typeface="Wingdings" panose="05000000000000000000" pitchFamily="2" charset="2"/>
              </a:rPr>
              <a:t> </a:t>
            </a:r>
            <a:r>
              <a:rPr lang="fr-FR" sz="2400" dirty="0" err="1">
                <a:solidFill>
                  <a:schemeClr val="bg1"/>
                </a:solidFill>
                <a:latin typeface="Lexend Exa"/>
              </a:rPr>
              <a:t>Angyo</a:t>
            </a:r>
            <a:r>
              <a:rPr lang="fr-FR" sz="2400" dirty="0">
                <a:solidFill>
                  <a:schemeClr val="bg1"/>
                </a:solidFill>
                <a:latin typeface="Lexend Exa"/>
              </a:rPr>
              <a:t> </a:t>
            </a:r>
            <a:r>
              <a:rPr lang="fr-FR" sz="2400" dirty="0">
                <a:solidFill>
                  <a:schemeClr val="bg1"/>
                </a:solidFill>
                <a:latin typeface="Lexend Exa"/>
                <a:sym typeface="Wingdings" panose="05000000000000000000" pitchFamily="2" charset="2"/>
              </a:rPr>
              <a:t></a:t>
            </a:r>
            <a:r>
              <a:rPr lang="fr-FR" sz="2400" dirty="0">
                <a:solidFill>
                  <a:schemeClr val="bg1"/>
                </a:solidFill>
                <a:latin typeface="Lexend Exa"/>
              </a:rPr>
              <a:t> Kobayashi</a:t>
            </a:r>
          </a:p>
          <a:p>
            <a:pPr marL="400050" indent="-400050">
              <a:lnSpc>
                <a:spcPct val="150000"/>
              </a:lnSpc>
              <a:buFont typeface="+mj-lt"/>
              <a:buAutoNum type="romanUcPeriod"/>
            </a:pPr>
            <a:r>
              <a:rPr lang="fr-FR" sz="2400" b="1" dirty="0">
                <a:solidFill>
                  <a:schemeClr val="bg1"/>
                </a:solidFill>
                <a:latin typeface="Lexend Exa"/>
              </a:rPr>
              <a:t>Shizuoka</a:t>
            </a:r>
          </a:p>
          <a:p>
            <a:pPr marL="400050" indent="-400050">
              <a:lnSpc>
                <a:spcPct val="150000"/>
              </a:lnSpc>
              <a:buFont typeface="+mj-lt"/>
              <a:buAutoNum type="romanUcPeriod"/>
            </a:pPr>
            <a:r>
              <a:rPr lang="fr-FR" sz="2400" b="1" dirty="0">
                <a:solidFill>
                  <a:schemeClr val="bg1"/>
                </a:solidFill>
                <a:latin typeface="Lexend Exa"/>
              </a:rPr>
              <a:t>Toyohashi</a:t>
            </a:r>
          </a:p>
          <a:p>
            <a:pPr marL="400050" indent="-400050">
              <a:lnSpc>
                <a:spcPct val="150000"/>
              </a:lnSpc>
              <a:buFont typeface="+mj-lt"/>
              <a:buAutoNum type="romanUcPeriod"/>
            </a:pPr>
            <a:r>
              <a:rPr lang="fr-FR" sz="2400" b="1" dirty="0">
                <a:solidFill>
                  <a:schemeClr val="bg1"/>
                </a:solidFill>
                <a:latin typeface="Lexend Exa"/>
              </a:rPr>
              <a:t>Nagoya </a:t>
            </a:r>
          </a:p>
          <a:p>
            <a:pPr lvl="1">
              <a:lnSpc>
                <a:spcPct val="150000"/>
              </a:lnSpc>
            </a:pPr>
            <a:r>
              <a:rPr lang="fr-FR" sz="2400" dirty="0" err="1">
                <a:solidFill>
                  <a:schemeClr val="bg1"/>
                </a:solidFill>
                <a:latin typeface="Lexend Exa"/>
              </a:rPr>
              <a:t>Tokoname</a:t>
            </a:r>
            <a:endParaRPr lang="fr-FR" sz="2400" dirty="0">
              <a:solidFill>
                <a:schemeClr val="bg1"/>
              </a:solidFill>
              <a:latin typeface="Lexend Exa"/>
            </a:endParaRPr>
          </a:p>
          <a:p>
            <a:pPr marL="400050" indent="-400050">
              <a:lnSpc>
                <a:spcPct val="150000"/>
              </a:lnSpc>
              <a:buFont typeface="+mj-lt"/>
              <a:buAutoNum type="romanUcPeriod"/>
            </a:pPr>
            <a:r>
              <a:rPr lang="fr-FR" sz="2400" b="1" dirty="0">
                <a:solidFill>
                  <a:schemeClr val="bg1"/>
                </a:solidFill>
                <a:latin typeface="Lexend Exa"/>
              </a:rPr>
              <a:t>Kyoto</a:t>
            </a:r>
          </a:p>
          <a:p>
            <a:pPr marL="400050" indent="-400050">
              <a:lnSpc>
                <a:spcPct val="150000"/>
              </a:lnSpc>
              <a:buFont typeface="+mj-lt"/>
              <a:buAutoNum type="romanUcPeriod"/>
            </a:pPr>
            <a:r>
              <a:rPr lang="fr-FR" sz="2400" b="1" dirty="0">
                <a:solidFill>
                  <a:schemeClr val="bg1"/>
                </a:solidFill>
                <a:latin typeface="Lexend Exa"/>
              </a:rPr>
              <a:t>Osaka</a:t>
            </a:r>
          </a:p>
          <a:p>
            <a:pPr marL="400050" indent="-400050">
              <a:lnSpc>
                <a:spcPct val="150000"/>
              </a:lnSpc>
              <a:buFont typeface="+mj-lt"/>
              <a:buAutoNum type="romanUcPeriod"/>
            </a:pPr>
            <a:r>
              <a:rPr lang="fr-FR" sz="2400" b="1" dirty="0">
                <a:solidFill>
                  <a:schemeClr val="bg1"/>
                </a:solidFill>
                <a:latin typeface="Lexend Exa"/>
              </a:rPr>
              <a:t>Takamatsu</a:t>
            </a:r>
          </a:p>
        </p:txBody>
      </p:sp>
      <p:pic>
        <p:nvPicPr>
          <p:cNvPr id="4" name="Image 3">
            <a:extLst>
              <a:ext uri="{FF2B5EF4-FFF2-40B4-BE49-F238E27FC236}">
                <a16:creationId xmlns:a16="http://schemas.microsoft.com/office/drawing/2014/main" id="{1C2D3236-7B53-4026-858A-3A9DFC25BB28}"/>
              </a:ext>
            </a:extLst>
          </p:cNvPr>
          <p:cNvPicPr>
            <a:picLocks noChangeAspect="1"/>
          </p:cNvPicPr>
          <p:nvPr/>
        </p:nvPicPr>
        <p:blipFill>
          <a:blip r:embed="rId5"/>
          <a:stretch>
            <a:fillRect/>
          </a:stretch>
        </p:blipFill>
        <p:spPr>
          <a:xfrm>
            <a:off x="6530124" y="615166"/>
            <a:ext cx="5188927" cy="5627667"/>
          </a:xfrm>
          <a:prstGeom prst="rect">
            <a:avLst/>
          </a:prstGeom>
        </p:spPr>
      </p:pic>
      <p:sp>
        <p:nvSpPr>
          <p:cNvPr id="315" name="Google Shape;315;p38"/>
          <p:cNvSpPr/>
          <p:nvPr/>
        </p:nvSpPr>
        <p:spPr>
          <a:xfrm flipH="1">
            <a:off x="6096000" y="4556667"/>
            <a:ext cx="1976400" cy="19764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4148778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0" name="Image 29">
            <a:extLst>
              <a:ext uri="{FF2B5EF4-FFF2-40B4-BE49-F238E27FC236}">
                <a16:creationId xmlns:a16="http://schemas.microsoft.com/office/drawing/2014/main" id="{E47C69C9-FC70-4D81-8652-CAB986D3B13A}"/>
              </a:ext>
            </a:extLst>
          </p:cNvPr>
          <p:cNvPicPr>
            <a:picLocks noChangeAspect="1"/>
          </p:cNvPicPr>
          <p:nvPr/>
        </p:nvPicPr>
        <p:blipFill>
          <a:blip r:embed="rId3"/>
          <a:stretch>
            <a:fillRect/>
          </a:stretch>
        </p:blipFill>
        <p:spPr>
          <a:xfrm>
            <a:off x="825181" y="471054"/>
            <a:ext cx="5299100" cy="59158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Ellipse 3">
            <a:extLst>
              <a:ext uri="{FF2B5EF4-FFF2-40B4-BE49-F238E27FC236}">
                <a16:creationId xmlns:a16="http://schemas.microsoft.com/office/drawing/2014/main" id="{958FC254-3819-4D4F-99EC-87879705DFB5}"/>
              </a:ext>
            </a:extLst>
          </p:cNvPr>
          <p:cNvSpPr/>
          <p:nvPr/>
        </p:nvSpPr>
        <p:spPr>
          <a:xfrm>
            <a:off x="3243668" y="4760584"/>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22E29C3E-385D-4D2B-AE62-F18D29D87307}"/>
              </a:ext>
            </a:extLst>
          </p:cNvPr>
          <p:cNvPicPr>
            <a:picLocks noChangeAspect="1"/>
          </p:cNvPicPr>
          <p:nvPr/>
        </p:nvPicPr>
        <p:blipFill>
          <a:blip r:embed="rId4"/>
          <a:stretch>
            <a:fillRect/>
          </a:stretch>
        </p:blipFill>
        <p:spPr>
          <a:xfrm>
            <a:off x="6402960" y="1848166"/>
            <a:ext cx="4591050" cy="4514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10" name="Google Shape;292;p35">
            <a:extLst>
              <a:ext uri="{FF2B5EF4-FFF2-40B4-BE49-F238E27FC236}">
                <a16:creationId xmlns:a16="http://schemas.microsoft.com/office/drawing/2014/main" id="{D28DC88C-288C-43E9-8A61-9439E6D223F7}"/>
              </a:ext>
            </a:extLst>
          </p:cNvPr>
          <p:cNvGrpSpPr/>
          <p:nvPr/>
        </p:nvGrpSpPr>
        <p:grpSpPr>
          <a:xfrm>
            <a:off x="9982985" y="339365"/>
            <a:ext cx="1117729" cy="1395968"/>
            <a:chOff x="1516652" y="2041752"/>
            <a:chExt cx="415624" cy="451130"/>
          </a:xfrm>
        </p:grpSpPr>
        <p:sp>
          <p:nvSpPr>
            <p:cNvPr id="11" name="Google Shape;293;p35">
              <a:extLst>
                <a:ext uri="{FF2B5EF4-FFF2-40B4-BE49-F238E27FC236}">
                  <a16:creationId xmlns:a16="http://schemas.microsoft.com/office/drawing/2014/main" id="{DF721A9E-5163-4A5E-8E1B-AF6EA420B82F}"/>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294;p35">
              <a:extLst>
                <a:ext uri="{FF2B5EF4-FFF2-40B4-BE49-F238E27FC236}">
                  <a16:creationId xmlns:a16="http://schemas.microsoft.com/office/drawing/2014/main" id="{30629102-DDB6-46A1-8DB0-FA2A54F0C154}"/>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 name="Ellipse 12">
            <a:extLst>
              <a:ext uri="{FF2B5EF4-FFF2-40B4-BE49-F238E27FC236}">
                <a16:creationId xmlns:a16="http://schemas.microsoft.com/office/drawing/2014/main" id="{34EE9DA7-ADA9-44B4-8813-675C2560E541}"/>
              </a:ext>
            </a:extLst>
          </p:cNvPr>
          <p:cNvSpPr/>
          <p:nvPr/>
        </p:nvSpPr>
        <p:spPr>
          <a:xfrm>
            <a:off x="8213164" y="4441644"/>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5516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NAGOYA</a:t>
            </a:r>
            <a:endParaRPr sz="3600" b="1" dirty="0"/>
          </a:p>
        </p:txBody>
      </p:sp>
      <p:sp>
        <p:nvSpPr>
          <p:cNvPr id="349" name="Google Shape;349;p42"/>
          <p:cNvSpPr txBox="1">
            <a:spLocks noGrp="1"/>
          </p:cNvSpPr>
          <p:nvPr>
            <p:ph type="subTitle" idx="2"/>
          </p:nvPr>
        </p:nvSpPr>
        <p:spPr>
          <a:xfrm>
            <a:off x="647605" y="1590002"/>
            <a:ext cx="10984761" cy="4431942"/>
          </a:xfrm>
          <a:prstGeom prst="rect">
            <a:avLst/>
          </a:prstGeom>
        </p:spPr>
        <p:txBody>
          <a:bodyPr spcFirstLastPara="1" wrap="square" lIns="121900" tIns="121900" rIns="121900" bIns="121900" anchor="ctr" anchorCtr="0">
            <a:spAutoFit/>
          </a:bodyPr>
          <a:lstStyle/>
          <a:p>
            <a:pPr marL="0" indent="0" algn="just"/>
            <a:r>
              <a:rPr lang="fr-FR" sz="1600" dirty="0"/>
              <a:t>Nagoya, troisième ville la plus étendue du Japon et quatrième en population, est la capitale de la préfecture de </a:t>
            </a:r>
            <a:r>
              <a:rPr lang="fr-FR" sz="1600" dirty="0" err="1"/>
              <a:t>Aïchi</a:t>
            </a:r>
            <a:r>
              <a:rPr lang="fr-FR" sz="1600" dirty="0"/>
              <a:t>, au centre de l’île de Honshu. </a:t>
            </a:r>
          </a:p>
          <a:p>
            <a:pPr marL="0" indent="0" algn="just"/>
            <a:endParaRPr lang="fr-FR" sz="800" dirty="0"/>
          </a:p>
          <a:p>
            <a:pPr marL="0" indent="0" algn="just"/>
            <a:r>
              <a:rPr lang="fr-FR" sz="1600" dirty="0"/>
              <a:t>La ville et ses environs offrent aux amateurs de bonsaïs quelques pépinières à visiter, la proximité de la ville de </a:t>
            </a:r>
            <a:r>
              <a:rPr lang="fr-FR" sz="1600" dirty="0" err="1"/>
              <a:t>Tokoname</a:t>
            </a:r>
            <a:r>
              <a:rPr lang="fr-FR" sz="1600" dirty="0"/>
              <a:t>, connue pour ses poteries, et une exposition en janvier. </a:t>
            </a:r>
          </a:p>
          <a:p>
            <a:pPr marL="0" indent="0" algn="just"/>
            <a:endParaRPr lang="fr-FR" sz="800" dirty="0"/>
          </a:p>
          <a:p>
            <a:pPr marL="0" indent="0" algn="just"/>
            <a:r>
              <a:rPr lang="fr-FR" sz="1600" dirty="0"/>
              <a:t>Dans cette région plutôt industrielle, les Japonais fabriquaient entre autres des munitions et des avions. La ville a donc été largement détruite par les bombardements américains durant la Seconde Guerre Mondiale. </a:t>
            </a:r>
          </a:p>
          <a:p>
            <a:pPr marL="0" indent="0" algn="just"/>
            <a:endParaRPr lang="fr-FR" sz="800" dirty="0"/>
          </a:p>
          <a:p>
            <a:pPr marL="0" indent="0" algn="just"/>
            <a:r>
              <a:rPr lang="fr-FR" sz="1600" dirty="0"/>
              <a:t>Le château féodal de Nagoya est la principale attraction touristique de la ville. Il est en cours de restauration depuis 2009 et le donjon principal sera à nouveau visitable en 2022. Les parties déjà refaites et les jardins méritent cependant le déplacement </a:t>
            </a:r>
          </a:p>
          <a:p>
            <a:pPr marL="0" indent="0" algn="just"/>
            <a:r>
              <a:rPr lang="fr-FR" sz="1600" i="1" dirty="0"/>
              <a:t>1-1 </a:t>
            </a:r>
            <a:r>
              <a:rPr lang="fr-FR" sz="1600" i="1" dirty="0" err="1"/>
              <a:t>Honmaru</a:t>
            </a:r>
            <a:r>
              <a:rPr lang="fr-FR" sz="1600" i="1" dirty="0"/>
              <a:t>, </a:t>
            </a:r>
            <a:r>
              <a:rPr lang="fr-FR" sz="1600" i="1" dirty="0" err="1"/>
              <a:t>Naka</a:t>
            </a:r>
            <a:r>
              <a:rPr lang="fr-FR" sz="1600" i="1" dirty="0"/>
              <a:t> Ward, Nagoya, Aichi 460-0031</a:t>
            </a:r>
          </a:p>
          <a:p>
            <a:pPr marL="0" indent="0" algn="just"/>
            <a:endParaRPr lang="fr-FR" sz="800" dirty="0"/>
          </a:p>
          <a:p>
            <a:pPr marL="0" indent="0" algn="just"/>
            <a:r>
              <a:rPr lang="fr-FR" sz="1600" dirty="0"/>
              <a:t>Nagoya et ses environs sont toujours très industrialisés. </a:t>
            </a:r>
          </a:p>
          <a:p>
            <a:pPr marL="0" indent="0" algn="just"/>
            <a:r>
              <a:rPr lang="fr-FR" sz="1600" dirty="0"/>
              <a:t>Le siège social de Toyota et ses usines se trouvent dans la ville voisine. Son important port de commerce échange 165 millions de tonnes de marchandises par an. Le port abrite un aquarium qui mérite le détour - </a:t>
            </a:r>
            <a:r>
              <a:rPr lang="fr-FR" sz="1600" i="1" dirty="0"/>
              <a:t>https://nagoyaaqua.jp/. </a:t>
            </a:r>
          </a:p>
          <a:p>
            <a:pPr marL="0" indent="0" algn="just"/>
            <a:endParaRPr lang="fr-FR" sz="800" dirty="0"/>
          </a:p>
          <a:p>
            <a:pPr marL="0" indent="0" algn="just"/>
            <a:r>
              <a:rPr lang="fr-FR" sz="1600" dirty="0"/>
              <a:t>Le quartier de la gare JR est très animé et ses étages supérieurs forment un immense complexe commercial. </a:t>
            </a:r>
          </a:p>
          <a:p>
            <a:pPr marL="0" indent="0" algn="just"/>
            <a:r>
              <a:rPr lang="fr-FR" sz="1600" dirty="0" err="1"/>
              <a:t>Sakae</a:t>
            </a:r>
            <a:r>
              <a:rPr lang="fr-FR" sz="1600" dirty="0"/>
              <a:t>, l’autre quartier de shopping, se situe à quelques stations de métro du quartier de la gare. </a:t>
            </a:r>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0518743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NAGOYA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9;p42">
            <a:extLst>
              <a:ext uri="{FF2B5EF4-FFF2-40B4-BE49-F238E27FC236}">
                <a16:creationId xmlns:a16="http://schemas.microsoft.com/office/drawing/2014/main" id="{6EE0FC70-75F3-4613-ABC8-3E962DD30DD5}"/>
              </a:ext>
            </a:extLst>
          </p:cNvPr>
          <p:cNvSpPr txBox="1">
            <a:spLocks/>
          </p:cNvSpPr>
          <p:nvPr/>
        </p:nvSpPr>
        <p:spPr>
          <a:xfrm>
            <a:off x="687627" y="763600"/>
            <a:ext cx="6307200" cy="5663048"/>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b="1" kern="0" dirty="0"/>
              <a:t>Aichi-en </a:t>
            </a:r>
            <a:r>
              <a:rPr lang="fr-FR" sz="1600" kern="0" dirty="0"/>
              <a:t>est le jardin de la famille </a:t>
            </a:r>
            <a:r>
              <a:rPr lang="fr-FR" sz="1600" b="1" kern="0" dirty="0"/>
              <a:t>Tanaka</a:t>
            </a:r>
            <a:r>
              <a:rPr lang="fr-FR" sz="1600" kern="0" dirty="0"/>
              <a:t> depuis quatre génération. Autrefois entouré de champs de riz, il est le dernier jardin de bonsaï à Nagoya et désormais une tache verte au milieu de la ville. </a:t>
            </a:r>
            <a:r>
              <a:rPr lang="fr-FR" sz="1600" kern="0" dirty="0" err="1"/>
              <a:t>Junichiro</a:t>
            </a:r>
            <a:r>
              <a:rPr lang="fr-FR" sz="1600" kern="0" dirty="0"/>
              <a:t>, l’actuel propriétaire, a fait son apprentissage chez </a:t>
            </a:r>
            <a:r>
              <a:rPr lang="fr-FR" sz="1600" kern="0" dirty="0" err="1"/>
              <a:t>Tohru</a:t>
            </a:r>
            <a:r>
              <a:rPr lang="fr-FR" sz="1600" kern="0" dirty="0"/>
              <a:t> Suzuki, à Okazaki, dont il a épousé la fille aînée. </a:t>
            </a:r>
          </a:p>
          <a:p>
            <a:pPr marL="0" indent="0" algn="just"/>
            <a:r>
              <a:rPr lang="fr-FR" sz="1600" kern="0" dirty="0"/>
              <a:t>Le couple est aujourd’hui séparé mais les deux jardins restent liés et s’entraident. </a:t>
            </a:r>
          </a:p>
          <a:p>
            <a:pPr marL="0" indent="0" algn="just"/>
            <a:r>
              <a:rPr lang="fr-FR" sz="1600" kern="0" dirty="0"/>
              <a:t>Bien que se trouvant en ville, la pépinière est vaste : des espèces de toute sorte, de toute taille et à tous les stades d’avancement y sont cultivées. Deux apprentis et un employé – John Milton, qui est resté travailler à Aichi-en après cinq ans d’apprentissage – travaille ici à plein temps sous les conseils du maître. </a:t>
            </a:r>
          </a:p>
          <a:p>
            <a:pPr marL="0" indent="0" algn="just"/>
            <a:r>
              <a:rPr lang="fr-FR" sz="1600" kern="0" dirty="0"/>
              <a:t>Beaucoup de techniques sont employées dans ce jardin où l’on cultive et expérimente : c’est un jardin pour apprendre. </a:t>
            </a:r>
          </a:p>
          <a:p>
            <a:pPr marL="0" indent="0" algn="just"/>
            <a:r>
              <a:rPr lang="fr-FR" sz="1600" kern="0" dirty="0"/>
              <a:t>Mr Tanaka est fortuné et achète les plus beaux arbres disponibles, sans compter des arbres travaillés ici depuis 4 générations : l’ensemble de la collection est admirable! Il y a beaucoup de feuillus pour lesquels le travail a commencé au temps où le seul substrat disponible était le sable et la ligature en fil de fer. C’est bien plus tard que sont apparus des substrats plus spécifiques et adaptés à la culture des bonsaï.</a:t>
            </a:r>
          </a:p>
          <a:p>
            <a:pPr marL="0" indent="0" algn="just"/>
            <a:endParaRPr lang="fr-FR" sz="1600" kern="0" dirty="0"/>
          </a:p>
          <a:p>
            <a:pPr marL="0" indent="0" algn="just"/>
            <a:r>
              <a:rPr lang="fr-FR" sz="1600" i="1" kern="0" dirty="0"/>
              <a:t>2-75 </a:t>
            </a:r>
            <a:r>
              <a:rPr lang="fr-FR" sz="1600" i="1" kern="0" dirty="0" err="1"/>
              <a:t>Marugome-cho</a:t>
            </a:r>
            <a:r>
              <a:rPr lang="fr-FR" sz="1600" i="1" kern="0" dirty="0"/>
              <a:t> Nakagawa-</a:t>
            </a:r>
            <a:r>
              <a:rPr lang="fr-FR" sz="1600" i="1" kern="0" dirty="0" err="1"/>
              <a:t>ku</a:t>
            </a:r>
            <a:r>
              <a:rPr lang="fr-FR" sz="1600" i="1" kern="0" dirty="0"/>
              <a:t> Nagoya-city Aichi-</a:t>
            </a:r>
            <a:r>
              <a:rPr lang="fr-FR" sz="1600" i="1" kern="0" dirty="0" err="1"/>
              <a:t>ken</a:t>
            </a:r>
            <a:r>
              <a:rPr lang="fr-FR" sz="1600" i="1" kern="0" dirty="0"/>
              <a:t>, 454-834</a:t>
            </a:r>
          </a:p>
        </p:txBody>
      </p:sp>
      <p:pic>
        <p:nvPicPr>
          <p:cNvPr id="9" name="Image 8">
            <a:extLst>
              <a:ext uri="{FF2B5EF4-FFF2-40B4-BE49-F238E27FC236}">
                <a16:creationId xmlns:a16="http://schemas.microsoft.com/office/drawing/2014/main" id="{2CA314C5-6A20-40F7-96F0-45664DE87FA1}"/>
              </a:ext>
            </a:extLst>
          </p:cNvPr>
          <p:cNvPicPr>
            <a:picLocks noChangeAspect="1"/>
          </p:cNvPicPr>
          <p:nvPr/>
        </p:nvPicPr>
        <p:blipFill rotWithShape="1">
          <a:blip r:embed="rId3"/>
          <a:srcRect l="-172" t="1439" r="1532" b="1439"/>
          <a:stretch/>
        </p:blipFill>
        <p:spPr bwMode="auto">
          <a:xfrm>
            <a:off x="7232832" y="2562761"/>
            <a:ext cx="4749389" cy="3385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30140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OKAZAKI</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9;p42">
            <a:extLst>
              <a:ext uri="{FF2B5EF4-FFF2-40B4-BE49-F238E27FC236}">
                <a16:creationId xmlns:a16="http://schemas.microsoft.com/office/drawing/2014/main" id="{6EE0FC70-75F3-4613-ABC8-3E962DD30DD5}"/>
              </a:ext>
            </a:extLst>
          </p:cNvPr>
          <p:cNvSpPr txBox="1">
            <a:spLocks/>
          </p:cNvSpPr>
          <p:nvPr/>
        </p:nvSpPr>
        <p:spPr>
          <a:xfrm>
            <a:off x="710061" y="905253"/>
            <a:ext cx="6307200" cy="5047495"/>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endParaRPr lang="fr-FR" sz="2400" b="1" kern="0" dirty="0"/>
          </a:p>
          <a:p>
            <a:pPr marL="0" indent="0" algn="just"/>
            <a:r>
              <a:rPr lang="fr-FR" sz="1600" kern="0" dirty="0"/>
              <a:t>A une heure de route ou de train au nord de Nagoya se trouve </a:t>
            </a:r>
            <a:r>
              <a:rPr lang="fr-FR" sz="1600" b="1" kern="0" dirty="0" err="1"/>
              <a:t>Daiju</a:t>
            </a:r>
            <a:r>
              <a:rPr lang="fr-FR" sz="1600" b="1" kern="0" dirty="0"/>
              <a:t>-en</a:t>
            </a:r>
            <a:r>
              <a:rPr lang="fr-FR" sz="1600" kern="0" dirty="0"/>
              <a:t>, le jardin de </a:t>
            </a:r>
            <a:r>
              <a:rPr lang="fr-FR" sz="1600" b="1" kern="0" dirty="0" err="1"/>
              <a:t>Tohru</a:t>
            </a:r>
            <a:r>
              <a:rPr lang="fr-FR" sz="1600" b="1" kern="0" dirty="0"/>
              <a:t> Suzuki</a:t>
            </a:r>
            <a:r>
              <a:rPr lang="fr-FR" sz="1600" kern="0" dirty="0"/>
              <a:t>.</a:t>
            </a:r>
          </a:p>
          <a:p>
            <a:pPr marL="0" indent="0" algn="just"/>
            <a:endParaRPr lang="fr-FR" sz="800" kern="0" dirty="0"/>
          </a:p>
          <a:p>
            <a:pPr marL="0" indent="0" algn="just"/>
            <a:r>
              <a:rPr lang="fr-FR" sz="1600" kern="0" dirty="0" err="1"/>
              <a:t>Saichi</a:t>
            </a:r>
            <a:r>
              <a:rPr lang="fr-FR" sz="1600" kern="0" dirty="0"/>
              <a:t> Suzuki, le grand-père de </a:t>
            </a:r>
            <a:r>
              <a:rPr lang="fr-FR" sz="1600" kern="0" dirty="0" err="1"/>
              <a:t>Tohru</a:t>
            </a:r>
            <a:r>
              <a:rPr lang="fr-FR" sz="1600" kern="0" dirty="0"/>
              <a:t>, a fait la fortune du jardin en introduisant la variété de pins blancs </a:t>
            </a:r>
            <a:r>
              <a:rPr lang="fr-FR" sz="1600" kern="0" dirty="0" err="1"/>
              <a:t>Zuisho</a:t>
            </a:r>
            <a:r>
              <a:rPr lang="fr-FR" sz="1600" kern="0" dirty="0"/>
              <a:t> dans le monde du bonsaï.</a:t>
            </a:r>
          </a:p>
          <a:p>
            <a:pPr marL="0" indent="0" algn="just"/>
            <a:r>
              <a:rPr lang="fr-FR" sz="1600" kern="0" dirty="0"/>
              <a:t>Il était aussi reconnu pour son travail de </a:t>
            </a:r>
            <a:r>
              <a:rPr lang="fr-FR" sz="1600" kern="0" dirty="0" err="1"/>
              <a:t>Mochikomi</a:t>
            </a:r>
            <a:r>
              <a:rPr lang="fr-FR" sz="1600" kern="0" dirty="0"/>
              <a:t> sur le pin noir, le </a:t>
            </a:r>
            <a:r>
              <a:rPr lang="fr-FR" sz="1600" kern="0" dirty="0" err="1"/>
              <a:t>Kohattori</a:t>
            </a:r>
            <a:r>
              <a:rPr lang="fr-FR" sz="1600" kern="0" dirty="0"/>
              <a:t> qui consiste à arracher à la pince à épiler les aiguilles de la saison précédente et la sélection des bourgeons à conserver pour la saison suivante avec pour objectif la ramification, l’entretien de la forme déterminée et la balance de la force dans l’arbre. </a:t>
            </a:r>
          </a:p>
          <a:p>
            <a:pPr marL="0" indent="0" algn="just"/>
            <a:endParaRPr lang="fr-FR" sz="800" kern="0" dirty="0"/>
          </a:p>
          <a:p>
            <a:pPr marL="0" indent="0" algn="just"/>
            <a:r>
              <a:rPr lang="fr-FR" sz="1600" kern="0" dirty="0"/>
              <a:t>La collection d’arbres du jardin est fantastique, le pin noir étant l’espèce la plus représentée. On voit souvent ces arbres dans les grandes expositions japonaises, les retrouver dans ce jardin permet de les apprécier différemment. </a:t>
            </a:r>
          </a:p>
          <a:p>
            <a:pPr marL="0" indent="0" algn="just"/>
            <a:endParaRPr lang="fr-FR" sz="800" kern="0" dirty="0"/>
          </a:p>
          <a:p>
            <a:pPr marL="0" indent="0" algn="just"/>
            <a:r>
              <a:rPr lang="fr-FR" sz="1600" kern="0" dirty="0" err="1"/>
              <a:t>Tohru</a:t>
            </a:r>
            <a:r>
              <a:rPr lang="fr-FR" sz="1600" kern="0" dirty="0"/>
              <a:t> Suzuki apprécie la modernité dans les présentations et utilise parfois une peinture comme kakemono, une sculpture comme accompagnement.</a:t>
            </a:r>
          </a:p>
        </p:txBody>
      </p:sp>
      <p:pic>
        <p:nvPicPr>
          <p:cNvPr id="2" name="Image 1">
            <a:extLst>
              <a:ext uri="{FF2B5EF4-FFF2-40B4-BE49-F238E27FC236}">
                <a16:creationId xmlns:a16="http://schemas.microsoft.com/office/drawing/2014/main" id="{BA72B873-FD83-4FD7-98C9-0BCC9A214741}"/>
              </a:ext>
            </a:extLst>
          </p:cNvPr>
          <p:cNvPicPr>
            <a:picLocks noChangeAspect="1"/>
          </p:cNvPicPr>
          <p:nvPr/>
        </p:nvPicPr>
        <p:blipFill rotWithShape="1">
          <a:blip r:embed="rId3"/>
          <a:srcRect l="-75" r="855"/>
          <a:stretch/>
        </p:blipFill>
        <p:spPr>
          <a:xfrm>
            <a:off x="7287549" y="2344069"/>
            <a:ext cx="4572000" cy="4048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51572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OKAZAKI</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9;p42">
            <a:extLst>
              <a:ext uri="{FF2B5EF4-FFF2-40B4-BE49-F238E27FC236}">
                <a16:creationId xmlns:a16="http://schemas.microsoft.com/office/drawing/2014/main" id="{6EE0FC70-75F3-4613-ABC8-3E962DD30DD5}"/>
              </a:ext>
            </a:extLst>
          </p:cNvPr>
          <p:cNvSpPr txBox="1">
            <a:spLocks/>
          </p:cNvSpPr>
          <p:nvPr/>
        </p:nvSpPr>
        <p:spPr>
          <a:xfrm>
            <a:off x="710061" y="659032"/>
            <a:ext cx="6360042" cy="5539938"/>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endParaRPr lang="fr-FR" sz="2400" b="1" kern="0" dirty="0"/>
          </a:p>
          <a:p>
            <a:pPr marL="0" indent="0" algn="just"/>
            <a:r>
              <a:rPr lang="fr-FR" sz="1600" kern="0" dirty="0"/>
              <a:t>J’ai travaillé 3 mois à </a:t>
            </a:r>
            <a:r>
              <a:rPr lang="fr-FR" sz="1600" kern="0" dirty="0" err="1"/>
              <a:t>Daiju</a:t>
            </a:r>
            <a:r>
              <a:rPr lang="fr-FR" sz="1600" kern="0" dirty="0"/>
              <a:t>-en pour découvrir le mode de vie d’un apprenti </a:t>
            </a:r>
            <a:r>
              <a:rPr lang="fr-FR" sz="1600" kern="0" dirty="0" err="1"/>
              <a:t>bonsaïka</a:t>
            </a:r>
            <a:r>
              <a:rPr lang="fr-FR" sz="1600" kern="0" dirty="0"/>
              <a:t>, au jardin comme à la maison.</a:t>
            </a:r>
          </a:p>
          <a:p>
            <a:pPr marL="0" indent="0" algn="just"/>
            <a:endParaRPr lang="fr-FR" sz="800" kern="0" dirty="0"/>
          </a:p>
          <a:p>
            <a:pPr marL="0" indent="0" algn="just"/>
            <a:r>
              <a:rPr lang="fr-FR" sz="1600" kern="0" dirty="0"/>
              <a:t>L’apprenti consacre tout son temps au travail, il est en contre partie nourri et logé par sa famille d’accueil qu’il ne quitte que rarement (environ 2 semaines de repos par an).</a:t>
            </a:r>
          </a:p>
          <a:p>
            <a:pPr marL="0" indent="0" algn="l"/>
            <a:r>
              <a:rPr lang="fr-FR" sz="1600" kern="0" dirty="0"/>
              <a:t>Je souhaitais découvrir le travail à réaliser dans un jardin de professionnel au travers de …</a:t>
            </a:r>
          </a:p>
          <a:p>
            <a:pPr marL="0" indent="0" algn="l"/>
            <a:r>
              <a:rPr lang="fr-FR" sz="1600" kern="0" dirty="0"/>
              <a:t>… la transmission des connaissances </a:t>
            </a:r>
          </a:p>
          <a:p>
            <a:pPr marL="0" indent="0" algn="just"/>
            <a:r>
              <a:rPr lang="fr-FR" sz="1600" kern="0" dirty="0"/>
              <a:t>… l’entretien des arbres au quotidien en fonction de la saison et le rythme des arrosages</a:t>
            </a:r>
          </a:p>
          <a:p>
            <a:pPr marL="0" indent="0" algn="just"/>
            <a:r>
              <a:rPr lang="fr-FR" sz="1600" kern="0" dirty="0"/>
              <a:t>… la préparation des arbres, des tables, le choix des plantes d’accompagnent et la mise en place des arbres dans de prestigieuses expositions telles que le </a:t>
            </a:r>
            <a:r>
              <a:rPr lang="fr-FR" sz="1600" kern="0" dirty="0" err="1"/>
              <a:t>Taikan</a:t>
            </a:r>
            <a:r>
              <a:rPr lang="fr-FR" sz="1600" kern="0" dirty="0"/>
              <a:t> </a:t>
            </a:r>
            <a:r>
              <a:rPr lang="fr-FR" sz="1600" kern="0" dirty="0" err="1"/>
              <a:t>Ten</a:t>
            </a:r>
            <a:r>
              <a:rPr lang="fr-FR" sz="1600" kern="0" dirty="0"/>
              <a:t>, </a:t>
            </a:r>
            <a:r>
              <a:rPr lang="fr-FR" sz="1600" kern="0" dirty="0" err="1"/>
              <a:t>Kokufu</a:t>
            </a:r>
            <a:r>
              <a:rPr lang="fr-FR" sz="1600" kern="0" dirty="0"/>
              <a:t> </a:t>
            </a:r>
            <a:r>
              <a:rPr lang="fr-FR" sz="1600" kern="0" dirty="0" err="1"/>
              <a:t>ten</a:t>
            </a:r>
            <a:r>
              <a:rPr lang="fr-FR" sz="1600" kern="0" dirty="0"/>
              <a:t>, </a:t>
            </a:r>
            <a:r>
              <a:rPr lang="fr-FR" sz="1600" kern="0" dirty="0" err="1"/>
              <a:t>Gomangoku</a:t>
            </a:r>
            <a:r>
              <a:rPr lang="fr-FR" sz="1600" kern="0" dirty="0"/>
              <a:t> </a:t>
            </a:r>
            <a:r>
              <a:rPr lang="fr-FR" sz="1600" kern="0" dirty="0" err="1"/>
              <a:t>ten</a:t>
            </a:r>
            <a:r>
              <a:rPr lang="fr-FR" sz="1600" kern="0" dirty="0"/>
              <a:t>, </a:t>
            </a:r>
            <a:r>
              <a:rPr lang="fr-FR" sz="1600" kern="0" dirty="0" err="1"/>
              <a:t>Meifu</a:t>
            </a:r>
            <a:r>
              <a:rPr lang="fr-FR" sz="1600" kern="0" dirty="0"/>
              <a:t> </a:t>
            </a:r>
            <a:r>
              <a:rPr lang="fr-FR" sz="1600" kern="0" dirty="0" err="1"/>
              <a:t>ten</a:t>
            </a:r>
            <a:r>
              <a:rPr lang="fr-FR" sz="1600" kern="0" dirty="0"/>
              <a:t> et </a:t>
            </a:r>
            <a:r>
              <a:rPr lang="fr-FR" sz="1600" kern="0" dirty="0" err="1"/>
              <a:t>Gafu</a:t>
            </a:r>
            <a:r>
              <a:rPr lang="fr-FR" sz="1600" kern="0" dirty="0"/>
              <a:t> </a:t>
            </a:r>
            <a:r>
              <a:rPr lang="fr-FR" sz="1600" kern="0" dirty="0" err="1"/>
              <a:t>ten</a:t>
            </a:r>
            <a:r>
              <a:rPr lang="fr-FR" sz="1600" kern="0" dirty="0"/>
              <a:t> </a:t>
            </a:r>
          </a:p>
          <a:p>
            <a:pPr marL="0" indent="0" algn="just"/>
            <a:r>
              <a:rPr lang="fr-FR" sz="1600" kern="0" dirty="0"/>
              <a:t>... Mais également les ventes aux enchères, les interventions chez les clients, la visite d’autres professionnels, la visite de groupes étrangers au jardin</a:t>
            </a:r>
          </a:p>
          <a:p>
            <a:pPr marL="0" indent="0" algn="just"/>
            <a:r>
              <a:rPr lang="fr-FR" sz="1600" kern="0" dirty="0"/>
              <a:t>… Sans oublier les règles, les habitudes, les repas à la maison ou à l’extérieur, toujours sous le regard du maitre qu’on appelle </a:t>
            </a:r>
            <a:r>
              <a:rPr lang="fr-FR" sz="1600" kern="0" dirty="0" err="1"/>
              <a:t>Oyakata</a:t>
            </a:r>
            <a:endParaRPr lang="fr-FR" sz="1600" kern="0" dirty="0"/>
          </a:p>
        </p:txBody>
      </p:sp>
    </p:spTree>
    <p:extLst>
      <p:ext uri="{BB962C8B-B14F-4D97-AF65-F5344CB8AC3E}">
        <p14:creationId xmlns:p14="http://schemas.microsoft.com/office/powerpoint/2010/main" val="2932147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OKAZAKI</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0DE0F8DF-9D22-4F67-9FA3-6F23E1B2CAD8}"/>
              </a:ext>
            </a:extLst>
          </p:cNvPr>
          <p:cNvSpPr/>
          <p:nvPr/>
        </p:nvSpPr>
        <p:spPr>
          <a:xfrm>
            <a:off x="5750348" y="2639506"/>
            <a:ext cx="691301" cy="12254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2052" name="Picture 4">
            <a:extLst>
              <a:ext uri="{FF2B5EF4-FFF2-40B4-BE49-F238E27FC236}">
                <a16:creationId xmlns:a16="http://schemas.microsoft.com/office/drawing/2014/main" id="{DC53C235-05C9-4156-9A85-23C4D9A77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59" y="920443"/>
            <a:ext cx="850776" cy="8507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1B4FE8FE-2C17-4EC2-AA31-386F5E490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59" y="1521358"/>
            <a:ext cx="850776" cy="8507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5A88D3F7-2BF4-4E54-96AD-D5648095F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320" y="2122273"/>
            <a:ext cx="850776" cy="8507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A06E9181-EAE3-4420-88EE-D01F37828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59" y="3361669"/>
            <a:ext cx="850776" cy="8507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6EAD5952-80AB-4360-B614-F878CD731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59" y="4578167"/>
            <a:ext cx="850776" cy="8507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013667DF-532F-4CFD-9306-71417E2AB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59" y="5192766"/>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0404D0F9-64E7-4612-85C7-D49A14C0F549}"/>
              </a:ext>
            </a:extLst>
          </p:cNvPr>
          <p:cNvSpPr txBox="1"/>
          <p:nvPr/>
        </p:nvSpPr>
        <p:spPr>
          <a:xfrm>
            <a:off x="954464" y="651039"/>
            <a:ext cx="6697744" cy="375552"/>
          </a:xfrm>
          <a:prstGeom prst="rect">
            <a:avLst/>
          </a:prstGeom>
          <a:noFill/>
        </p:spPr>
        <p:txBody>
          <a:bodyPr wrap="square">
            <a:spAutoFit/>
          </a:bodyPr>
          <a:lstStyle/>
          <a:p>
            <a:pPr algn="just">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J</a:t>
            </a:r>
            <a:r>
              <a:rPr lang="fr-FR" sz="1800" b="1" dirty="0">
                <a:effectLst/>
                <a:latin typeface="Calibri" panose="020F0502020204030204" pitchFamily="34" charset="0"/>
                <a:ea typeface="Calibri" panose="020F0502020204030204" pitchFamily="34" charset="0"/>
                <a:cs typeface="Times New Roman" panose="02020603050405020304" pitchFamily="18" charset="0"/>
              </a:rPr>
              <a:t>ournée type d’un apprenti à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Daiju</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CF1768C-97EE-46DB-B59C-34B5B7961E36}"/>
              </a:ext>
            </a:extLst>
          </p:cNvPr>
          <p:cNvSpPr/>
          <p:nvPr/>
        </p:nvSpPr>
        <p:spPr>
          <a:xfrm>
            <a:off x="1153301" y="1213351"/>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06:30</a:t>
            </a:r>
          </a:p>
        </p:txBody>
      </p:sp>
      <p:sp>
        <p:nvSpPr>
          <p:cNvPr id="24" name="Rectangle 23">
            <a:extLst>
              <a:ext uri="{FF2B5EF4-FFF2-40B4-BE49-F238E27FC236}">
                <a16:creationId xmlns:a16="http://schemas.microsoft.com/office/drawing/2014/main" id="{3A687288-C163-485C-9FDF-217C23D546B6}"/>
              </a:ext>
            </a:extLst>
          </p:cNvPr>
          <p:cNvSpPr/>
          <p:nvPr/>
        </p:nvSpPr>
        <p:spPr>
          <a:xfrm>
            <a:off x="1153301" y="1833921"/>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07:00</a:t>
            </a:r>
          </a:p>
        </p:txBody>
      </p:sp>
      <p:sp>
        <p:nvSpPr>
          <p:cNvPr id="25" name="Rectangle 24">
            <a:extLst>
              <a:ext uri="{FF2B5EF4-FFF2-40B4-BE49-F238E27FC236}">
                <a16:creationId xmlns:a16="http://schemas.microsoft.com/office/drawing/2014/main" id="{6E404F16-0C64-4FEC-975F-4ADE77EE8019}"/>
              </a:ext>
            </a:extLst>
          </p:cNvPr>
          <p:cNvSpPr/>
          <p:nvPr/>
        </p:nvSpPr>
        <p:spPr>
          <a:xfrm>
            <a:off x="1151708" y="2434053"/>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08:00</a:t>
            </a:r>
          </a:p>
        </p:txBody>
      </p:sp>
      <p:grpSp>
        <p:nvGrpSpPr>
          <p:cNvPr id="2" name="Groupe 1">
            <a:extLst>
              <a:ext uri="{FF2B5EF4-FFF2-40B4-BE49-F238E27FC236}">
                <a16:creationId xmlns:a16="http://schemas.microsoft.com/office/drawing/2014/main" id="{BC06C98F-EFD6-4E84-B800-6F21C2398AEE}"/>
              </a:ext>
            </a:extLst>
          </p:cNvPr>
          <p:cNvGrpSpPr/>
          <p:nvPr/>
        </p:nvGrpSpPr>
        <p:grpSpPr>
          <a:xfrm>
            <a:off x="1032320" y="2737856"/>
            <a:ext cx="850776" cy="850776"/>
            <a:chOff x="1032320" y="2737856"/>
            <a:chExt cx="850776" cy="850776"/>
          </a:xfrm>
        </p:grpSpPr>
        <p:pic>
          <p:nvPicPr>
            <p:cNvPr id="15" name="Picture 4">
              <a:extLst>
                <a:ext uri="{FF2B5EF4-FFF2-40B4-BE49-F238E27FC236}">
                  <a16:creationId xmlns:a16="http://schemas.microsoft.com/office/drawing/2014/main" id="{93B21D7A-BEC5-41D3-8BA5-E2C120098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320" y="2737856"/>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F568A6D-BBB7-421A-9508-4462596C19CF}"/>
                </a:ext>
              </a:extLst>
            </p:cNvPr>
            <p:cNvSpPr/>
            <p:nvPr/>
          </p:nvSpPr>
          <p:spPr>
            <a:xfrm>
              <a:off x="1151708" y="3041359"/>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12:00</a:t>
              </a:r>
            </a:p>
          </p:txBody>
        </p:sp>
      </p:grpSp>
      <p:sp>
        <p:nvSpPr>
          <p:cNvPr id="27" name="Rectangle 26">
            <a:extLst>
              <a:ext uri="{FF2B5EF4-FFF2-40B4-BE49-F238E27FC236}">
                <a16:creationId xmlns:a16="http://schemas.microsoft.com/office/drawing/2014/main" id="{44851850-FD17-4FED-B6A9-3A2708F2F51D}"/>
              </a:ext>
            </a:extLst>
          </p:cNvPr>
          <p:cNvSpPr/>
          <p:nvPr/>
        </p:nvSpPr>
        <p:spPr>
          <a:xfrm>
            <a:off x="1130205" y="3672143"/>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13:00</a:t>
            </a:r>
          </a:p>
        </p:txBody>
      </p:sp>
      <p:grpSp>
        <p:nvGrpSpPr>
          <p:cNvPr id="3" name="Groupe 2">
            <a:extLst>
              <a:ext uri="{FF2B5EF4-FFF2-40B4-BE49-F238E27FC236}">
                <a16:creationId xmlns:a16="http://schemas.microsoft.com/office/drawing/2014/main" id="{D134BD13-3F5C-4A53-8447-AAF83A36487F}"/>
              </a:ext>
            </a:extLst>
          </p:cNvPr>
          <p:cNvGrpSpPr/>
          <p:nvPr/>
        </p:nvGrpSpPr>
        <p:grpSpPr>
          <a:xfrm>
            <a:off x="1025159" y="3977252"/>
            <a:ext cx="850776" cy="850776"/>
            <a:chOff x="1025159" y="3977252"/>
            <a:chExt cx="850776" cy="850776"/>
          </a:xfrm>
        </p:grpSpPr>
        <p:pic>
          <p:nvPicPr>
            <p:cNvPr id="17" name="Picture 4">
              <a:extLst>
                <a:ext uri="{FF2B5EF4-FFF2-40B4-BE49-F238E27FC236}">
                  <a16:creationId xmlns:a16="http://schemas.microsoft.com/office/drawing/2014/main" id="{D71E7C24-44EC-4954-AB58-4B0EE38F9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59" y="3977252"/>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9D30F7FF-EFAD-484C-9D4B-9E69C876C525}"/>
                </a:ext>
              </a:extLst>
            </p:cNvPr>
            <p:cNvSpPr/>
            <p:nvPr/>
          </p:nvSpPr>
          <p:spPr>
            <a:xfrm>
              <a:off x="1130205" y="4271300"/>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17:00</a:t>
              </a:r>
            </a:p>
          </p:txBody>
        </p:sp>
      </p:grpSp>
      <p:sp>
        <p:nvSpPr>
          <p:cNvPr id="29" name="Rectangle 28">
            <a:extLst>
              <a:ext uri="{FF2B5EF4-FFF2-40B4-BE49-F238E27FC236}">
                <a16:creationId xmlns:a16="http://schemas.microsoft.com/office/drawing/2014/main" id="{C8241F22-8482-4979-9A81-301D1BE24657}"/>
              </a:ext>
            </a:extLst>
          </p:cNvPr>
          <p:cNvSpPr/>
          <p:nvPr/>
        </p:nvSpPr>
        <p:spPr>
          <a:xfrm>
            <a:off x="1140976" y="4881137"/>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18:30</a:t>
            </a:r>
          </a:p>
        </p:txBody>
      </p:sp>
      <p:sp>
        <p:nvSpPr>
          <p:cNvPr id="30" name="Rectangle 29">
            <a:extLst>
              <a:ext uri="{FF2B5EF4-FFF2-40B4-BE49-F238E27FC236}">
                <a16:creationId xmlns:a16="http://schemas.microsoft.com/office/drawing/2014/main" id="{9013D786-A84D-4ADA-850F-43F62B4DEE0A}"/>
              </a:ext>
            </a:extLst>
          </p:cNvPr>
          <p:cNvSpPr/>
          <p:nvPr/>
        </p:nvSpPr>
        <p:spPr>
          <a:xfrm>
            <a:off x="1126135" y="5484242"/>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19:30</a:t>
            </a:r>
          </a:p>
        </p:txBody>
      </p:sp>
      <p:grpSp>
        <p:nvGrpSpPr>
          <p:cNvPr id="42" name="Groupe 41">
            <a:extLst>
              <a:ext uri="{FF2B5EF4-FFF2-40B4-BE49-F238E27FC236}">
                <a16:creationId xmlns:a16="http://schemas.microsoft.com/office/drawing/2014/main" id="{A2E8AB1C-646F-4CAB-8888-2ABE6D690F5C}"/>
              </a:ext>
            </a:extLst>
          </p:cNvPr>
          <p:cNvGrpSpPr/>
          <p:nvPr/>
        </p:nvGrpSpPr>
        <p:grpSpPr>
          <a:xfrm>
            <a:off x="1034282" y="5793681"/>
            <a:ext cx="850776" cy="850776"/>
            <a:chOff x="1034282" y="5793681"/>
            <a:chExt cx="850776" cy="850776"/>
          </a:xfrm>
        </p:grpSpPr>
        <p:pic>
          <p:nvPicPr>
            <p:cNvPr id="20" name="Picture 4">
              <a:extLst>
                <a:ext uri="{FF2B5EF4-FFF2-40B4-BE49-F238E27FC236}">
                  <a16:creationId xmlns:a16="http://schemas.microsoft.com/office/drawing/2014/main" id="{1D0BC127-92E1-48E4-B7A4-8727CFAF8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282" y="5793681"/>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7E5262BE-44C9-4535-A84E-702F0520A986}"/>
                </a:ext>
              </a:extLst>
            </p:cNvPr>
            <p:cNvSpPr/>
            <p:nvPr/>
          </p:nvSpPr>
          <p:spPr>
            <a:xfrm>
              <a:off x="1151708" y="6080961"/>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23:00</a:t>
              </a:r>
            </a:p>
          </p:txBody>
        </p:sp>
      </p:grpSp>
      <p:grpSp>
        <p:nvGrpSpPr>
          <p:cNvPr id="32" name="Groupe 31">
            <a:extLst>
              <a:ext uri="{FF2B5EF4-FFF2-40B4-BE49-F238E27FC236}">
                <a16:creationId xmlns:a16="http://schemas.microsoft.com/office/drawing/2014/main" id="{D878BCCF-3C20-427C-8BC9-AA7AAAD05D16}"/>
              </a:ext>
            </a:extLst>
          </p:cNvPr>
          <p:cNvGrpSpPr/>
          <p:nvPr/>
        </p:nvGrpSpPr>
        <p:grpSpPr>
          <a:xfrm>
            <a:off x="1869625" y="2117873"/>
            <a:ext cx="850776" cy="850776"/>
            <a:chOff x="1032320" y="2737856"/>
            <a:chExt cx="850776" cy="850776"/>
          </a:xfrm>
        </p:grpSpPr>
        <p:pic>
          <p:nvPicPr>
            <p:cNvPr id="33" name="Picture 4">
              <a:extLst>
                <a:ext uri="{FF2B5EF4-FFF2-40B4-BE49-F238E27FC236}">
                  <a16:creationId xmlns:a16="http://schemas.microsoft.com/office/drawing/2014/main" id="{41E53DB9-DB7B-436A-AEFD-DEF7B5C1E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320" y="2737856"/>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7DE15FEA-585A-4909-84F6-02929B106DC5}"/>
                </a:ext>
              </a:extLst>
            </p:cNvPr>
            <p:cNvSpPr/>
            <p:nvPr/>
          </p:nvSpPr>
          <p:spPr>
            <a:xfrm>
              <a:off x="1151708" y="3041359"/>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12:00</a:t>
              </a:r>
            </a:p>
          </p:txBody>
        </p:sp>
      </p:grpSp>
      <p:grpSp>
        <p:nvGrpSpPr>
          <p:cNvPr id="35" name="Groupe 34">
            <a:extLst>
              <a:ext uri="{FF2B5EF4-FFF2-40B4-BE49-F238E27FC236}">
                <a16:creationId xmlns:a16="http://schemas.microsoft.com/office/drawing/2014/main" id="{CC99924B-544B-418A-BCDE-8D82589F6163}"/>
              </a:ext>
            </a:extLst>
          </p:cNvPr>
          <p:cNvGrpSpPr/>
          <p:nvPr/>
        </p:nvGrpSpPr>
        <p:grpSpPr>
          <a:xfrm>
            <a:off x="1861207" y="3375718"/>
            <a:ext cx="850776" cy="850776"/>
            <a:chOff x="1025159" y="3977252"/>
            <a:chExt cx="850776" cy="850776"/>
          </a:xfrm>
        </p:grpSpPr>
        <p:pic>
          <p:nvPicPr>
            <p:cNvPr id="36" name="Picture 4">
              <a:extLst>
                <a:ext uri="{FF2B5EF4-FFF2-40B4-BE49-F238E27FC236}">
                  <a16:creationId xmlns:a16="http://schemas.microsoft.com/office/drawing/2014/main" id="{490E5498-5CC8-40DE-B903-A26366E08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59" y="3977252"/>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AE796E93-994B-4E68-B7F9-2AE89100D750}"/>
                </a:ext>
              </a:extLst>
            </p:cNvPr>
            <p:cNvSpPr/>
            <p:nvPr/>
          </p:nvSpPr>
          <p:spPr>
            <a:xfrm>
              <a:off x="1130205" y="4271300"/>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17:00</a:t>
              </a:r>
            </a:p>
          </p:txBody>
        </p:sp>
      </p:grpSp>
      <p:sp>
        <p:nvSpPr>
          <p:cNvPr id="38" name="ZoneTexte 37">
            <a:extLst>
              <a:ext uri="{FF2B5EF4-FFF2-40B4-BE49-F238E27FC236}">
                <a16:creationId xmlns:a16="http://schemas.microsoft.com/office/drawing/2014/main" id="{3062D7D0-E3EE-4BED-BCCD-A3B95AEB06F8}"/>
              </a:ext>
            </a:extLst>
          </p:cNvPr>
          <p:cNvSpPr txBox="1"/>
          <p:nvPr/>
        </p:nvSpPr>
        <p:spPr>
          <a:xfrm>
            <a:off x="1966253" y="1088534"/>
            <a:ext cx="9298778" cy="543162"/>
          </a:xfrm>
          <a:prstGeom prst="rect">
            <a:avLst/>
          </a:prstGeom>
          <a:noFill/>
        </p:spPr>
        <p:txBody>
          <a:bodyPr wrap="square">
            <a:spAutoFit/>
          </a:bodyPr>
          <a:lstStyle/>
          <a:p>
            <a:pPr algn="just">
              <a:lnSpc>
                <a:spcPct val="107000"/>
              </a:lnSpc>
              <a:spcAft>
                <a:spcPts val="800"/>
              </a:spcAft>
            </a:pPr>
            <a:r>
              <a:rPr lang="fr-FR" sz="1400" b="1" dirty="0">
                <a:solidFill>
                  <a:srgbClr val="669900"/>
                </a:solidFill>
                <a:effectLst/>
                <a:latin typeface="Lexend Exa"/>
                <a:ea typeface="Calibri" panose="020F0502020204030204" pitchFamily="34" charset="0"/>
                <a:cs typeface="Times New Roman" panose="02020603050405020304" pitchFamily="18" charset="0"/>
              </a:rPr>
              <a:t>Nettoyage du jardin et de l’atelier ( feuilles mortes balayées, mauvaises herbes arrachées, nettoyage des pas japonais) </a:t>
            </a:r>
            <a:r>
              <a:rPr lang="fr-FR" sz="1400" b="1" dirty="0">
                <a:solidFill>
                  <a:srgbClr val="669900"/>
                </a:solidFill>
                <a:latin typeface="Lexend Exa"/>
                <a:ea typeface="Calibri" panose="020F0502020204030204" pitchFamily="34" charset="0"/>
                <a:cs typeface="Times New Roman" panose="02020603050405020304" pitchFamily="18" charset="0"/>
              </a:rPr>
              <a:t>P</a:t>
            </a:r>
            <a:r>
              <a:rPr lang="fr-FR" sz="1400" b="1" dirty="0">
                <a:solidFill>
                  <a:srgbClr val="669900"/>
                </a:solidFill>
                <a:effectLst/>
                <a:latin typeface="Lexend Exa"/>
                <a:ea typeface="Calibri" panose="020F0502020204030204" pitchFamily="34" charset="0"/>
                <a:cs typeface="Times New Roman" panose="02020603050405020304" pitchFamily="18" charset="0"/>
              </a:rPr>
              <a:t>endant ce temps, </a:t>
            </a:r>
            <a:r>
              <a:rPr lang="fr-FR" sz="1400" b="1" dirty="0" err="1">
                <a:solidFill>
                  <a:srgbClr val="669900"/>
                </a:solidFill>
                <a:latin typeface="Lexend Exa"/>
                <a:ea typeface="Calibri" panose="020F0502020204030204" pitchFamily="34" charset="0"/>
                <a:cs typeface="Times New Roman" panose="02020603050405020304" pitchFamily="18" charset="0"/>
              </a:rPr>
              <a:t>O</a:t>
            </a:r>
            <a:r>
              <a:rPr lang="fr-FR" sz="1400" b="1" dirty="0" err="1">
                <a:solidFill>
                  <a:srgbClr val="669900"/>
                </a:solidFill>
                <a:effectLst/>
                <a:latin typeface="Lexend Exa"/>
                <a:ea typeface="Calibri" panose="020F0502020204030204" pitchFamily="34" charset="0"/>
                <a:cs typeface="Times New Roman" panose="02020603050405020304" pitchFamily="18" charset="0"/>
              </a:rPr>
              <a:t>kasan</a:t>
            </a:r>
            <a:r>
              <a:rPr lang="fr-FR" sz="1400" b="1" dirty="0">
                <a:solidFill>
                  <a:srgbClr val="669900"/>
                </a:solidFill>
                <a:effectLst/>
                <a:latin typeface="Lexend Exa"/>
                <a:ea typeface="Calibri" panose="020F0502020204030204" pitchFamily="34" charset="0"/>
                <a:cs typeface="Times New Roman" panose="02020603050405020304" pitchFamily="18" charset="0"/>
              </a:rPr>
              <a:t> ou une de ses filles prépare le petit déjeuner</a:t>
            </a:r>
          </a:p>
        </p:txBody>
      </p:sp>
      <p:sp>
        <p:nvSpPr>
          <p:cNvPr id="39" name="ZoneTexte 38">
            <a:extLst>
              <a:ext uri="{FF2B5EF4-FFF2-40B4-BE49-F238E27FC236}">
                <a16:creationId xmlns:a16="http://schemas.microsoft.com/office/drawing/2014/main" id="{9F7356EB-C34A-4334-922B-D1E7D1320339}"/>
              </a:ext>
            </a:extLst>
          </p:cNvPr>
          <p:cNvSpPr txBox="1"/>
          <p:nvPr/>
        </p:nvSpPr>
        <p:spPr>
          <a:xfrm>
            <a:off x="1970157" y="1677630"/>
            <a:ext cx="9196684" cy="523220"/>
          </a:xfrm>
          <a:prstGeom prst="rect">
            <a:avLst/>
          </a:prstGeom>
          <a:noFill/>
        </p:spPr>
        <p:txBody>
          <a:bodyPr wrap="square">
            <a:spAutoFit/>
          </a:bodyPr>
          <a:lstStyle/>
          <a:p>
            <a:r>
              <a:rPr lang="fr-FR" sz="1400" dirty="0">
                <a:latin typeface="Lexend Exa"/>
              </a:rPr>
              <a:t>Petit déjeuner japonais : soupe, salade, riz, </a:t>
            </a:r>
            <a:r>
              <a:rPr lang="fr-FR" sz="1400" dirty="0" err="1">
                <a:latin typeface="Lexend Exa"/>
              </a:rPr>
              <a:t>humeboshi</a:t>
            </a:r>
            <a:r>
              <a:rPr lang="fr-FR" sz="1400" dirty="0">
                <a:latin typeface="Lexend Exa"/>
              </a:rPr>
              <a:t> prunes salées, </a:t>
            </a:r>
            <a:r>
              <a:rPr lang="fr-FR" sz="1400" dirty="0" err="1">
                <a:latin typeface="Lexend Exa"/>
              </a:rPr>
              <a:t>mentaïko</a:t>
            </a:r>
            <a:r>
              <a:rPr lang="fr-FR" sz="1400" dirty="0">
                <a:latin typeface="Lexend Exa"/>
              </a:rPr>
              <a:t> </a:t>
            </a:r>
            <a:r>
              <a:rPr lang="fr-FR" sz="1400" dirty="0" err="1">
                <a:latin typeface="Lexend Exa"/>
              </a:rPr>
              <a:t>oeufs</a:t>
            </a:r>
            <a:r>
              <a:rPr lang="fr-FR" sz="1400" dirty="0">
                <a:latin typeface="Lexend Exa"/>
              </a:rPr>
              <a:t> de poissons pimentés, restes du repas de la veille</a:t>
            </a:r>
          </a:p>
        </p:txBody>
      </p:sp>
      <p:sp>
        <p:nvSpPr>
          <p:cNvPr id="40" name="ZoneTexte 39">
            <a:extLst>
              <a:ext uri="{FF2B5EF4-FFF2-40B4-BE49-F238E27FC236}">
                <a16:creationId xmlns:a16="http://schemas.microsoft.com/office/drawing/2014/main" id="{D6DD6E29-6EDD-46A8-A378-BC541EE52122}"/>
              </a:ext>
            </a:extLst>
          </p:cNvPr>
          <p:cNvSpPr txBox="1"/>
          <p:nvPr/>
        </p:nvSpPr>
        <p:spPr>
          <a:xfrm>
            <a:off x="2706930" y="2206372"/>
            <a:ext cx="8783425" cy="773673"/>
          </a:xfrm>
          <a:prstGeom prst="rect">
            <a:avLst/>
          </a:prstGeom>
          <a:noFill/>
        </p:spPr>
        <p:txBody>
          <a:bodyPr wrap="square">
            <a:spAutoFit/>
          </a:bodyPr>
          <a:lstStyle/>
          <a:p>
            <a:pPr algn="just">
              <a:lnSpc>
                <a:spcPct val="107000"/>
              </a:lnSpc>
            </a:pPr>
            <a:r>
              <a:rPr lang="fr-FR" sz="1400" b="1" dirty="0">
                <a:solidFill>
                  <a:srgbClr val="669900"/>
                </a:solidFill>
                <a:latin typeface="Lexend Exa"/>
                <a:ea typeface="Calibri" panose="020F0502020204030204" pitchFamily="34" charset="0"/>
                <a:cs typeface="Times New Roman" panose="02020603050405020304" pitchFamily="18" charset="0"/>
              </a:rPr>
              <a:t>T</a:t>
            </a:r>
            <a:r>
              <a:rPr lang="fr-FR" sz="1400" b="1" dirty="0">
                <a:solidFill>
                  <a:srgbClr val="669900"/>
                </a:solidFill>
                <a:effectLst/>
                <a:latin typeface="Lexend Exa"/>
                <a:ea typeface="Calibri" panose="020F0502020204030204" pitchFamily="34" charset="0"/>
                <a:cs typeface="Times New Roman" panose="02020603050405020304" pitchFamily="18" charset="0"/>
              </a:rPr>
              <a:t>ravail à l’atelier, entretien des arbres du jardin en fonction de la saison : automne </a:t>
            </a:r>
            <a:r>
              <a:rPr lang="fr-FR" sz="1400" b="1" dirty="0" err="1">
                <a:solidFill>
                  <a:srgbClr val="669900"/>
                </a:solidFill>
                <a:latin typeface="Lexend Exa"/>
                <a:ea typeface="Calibri" panose="020F0502020204030204" pitchFamily="34" charset="0"/>
                <a:cs typeface="Times New Roman" panose="02020603050405020304" pitchFamily="18" charset="0"/>
              </a:rPr>
              <a:t>K</a:t>
            </a:r>
            <a:r>
              <a:rPr lang="fr-FR" sz="1400" b="1" dirty="0" err="1">
                <a:solidFill>
                  <a:srgbClr val="669900"/>
                </a:solidFill>
                <a:effectLst/>
                <a:latin typeface="Lexend Exa"/>
                <a:ea typeface="Calibri" panose="020F0502020204030204" pitchFamily="34" charset="0"/>
                <a:cs typeface="Times New Roman" panose="02020603050405020304" pitchFamily="18" charset="0"/>
              </a:rPr>
              <a:t>ohattori</a:t>
            </a:r>
            <a:r>
              <a:rPr lang="fr-FR" sz="1400" b="1" dirty="0">
                <a:solidFill>
                  <a:srgbClr val="669900"/>
                </a:solidFill>
                <a:effectLst/>
                <a:latin typeface="Lexend Exa"/>
                <a:ea typeface="Calibri" panose="020F0502020204030204" pitchFamily="34" charset="0"/>
                <a:cs typeface="Times New Roman" panose="02020603050405020304" pitchFamily="18" charset="0"/>
              </a:rPr>
              <a:t> pins noirs et taille des feuillus</a:t>
            </a:r>
            <a:r>
              <a:rPr lang="fr-FR" sz="1400" b="1" dirty="0">
                <a:solidFill>
                  <a:srgbClr val="669900"/>
                </a:solidFill>
                <a:latin typeface="Lexend Exa"/>
                <a:ea typeface="Calibri" panose="020F0502020204030204" pitchFamily="34" charset="0"/>
                <a:cs typeface="Times New Roman" panose="02020603050405020304" pitchFamily="18" charset="0"/>
              </a:rPr>
              <a:t> - </a:t>
            </a:r>
            <a:r>
              <a:rPr lang="fr-FR" sz="1400" b="1" dirty="0">
                <a:solidFill>
                  <a:srgbClr val="669900"/>
                </a:solidFill>
                <a:effectLst/>
                <a:latin typeface="Lexend Exa"/>
                <a:ea typeface="Calibri" panose="020F0502020204030204" pitchFamily="34" charset="0"/>
                <a:cs typeface="Times New Roman" panose="02020603050405020304" pitchFamily="18" charset="0"/>
              </a:rPr>
              <a:t>hiver travail sur pins noirs continu, traitement de l’ensemble du jardin au liquide à </a:t>
            </a:r>
            <a:r>
              <a:rPr lang="fr-FR" sz="1400" b="1" dirty="0" err="1">
                <a:solidFill>
                  <a:srgbClr val="669900"/>
                </a:solidFill>
                <a:effectLst/>
                <a:latin typeface="Lexend Exa"/>
                <a:ea typeface="Calibri" panose="020F0502020204030204" pitchFamily="34" charset="0"/>
                <a:cs typeface="Times New Roman" panose="02020603050405020304" pitchFamily="18" charset="0"/>
              </a:rPr>
              <a:t>jin</a:t>
            </a:r>
            <a:r>
              <a:rPr lang="fr-FR" sz="1400" b="1" dirty="0">
                <a:solidFill>
                  <a:srgbClr val="669900"/>
                </a:solidFill>
                <a:effectLst/>
                <a:latin typeface="Lexend Exa"/>
                <a:ea typeface="Calibri" panose="020F0502020204030204" pitchFamily="34" charset="0"/>
                <a:cs typeface="Times New Roman" panose="02020603050405020304" pitchFamily="18" charset="0"/>
              </a:rPr>
              <a:t> dilué de 2 à 5%.</a:t>
            </a:r>
          </a:p>
          <a:p>
            <a:pPr algn="just">
              <a:lnSpc>
                <a:spcPct val="107000"/>
              </a:lnSpc>
            </a:pPr>
            <a:r>
              <a:rPr lang="fr-FR" sz="1400" b="1" dirty="0">
                <a:solidFill>
                  <a:srgbClr val="669900"/>
                </a:solidFill>
                <a:latin typeface="Lexend Exa"/>
                <a:ea typeface="Calibri" panose="020F0502020204030204" pitchFamily="34" charset="0"/>
                <a:cs typeface="Times New Roman" panose="02020603050405020304" pitchFamily="18" charset="0"/>
              </a:rPr>
              <a:t>P</a:t>
            </a:r>
            <a:r>
              <a:rPr lang="fr-FR" sz="1400" b="1" dirty="0">
                <a:solidFill>
                  <a:srgbClr val="669900"/>
                </a:solidFill>
                <a:effectLst/>
                <a:latin typeface="Lexend Exa"/>
                <a:ea typeface="Calibri" panose="020F0502020204030204" pitchFamily="34" charset="0"/>
                <a:cs typeface="Times New Roman" panose="02020603050405020304" pitchFamily="18" charset="0"/>
              </a:rPr>
              <a:t>ause 10 minutes vers 10:00</a:t>
            </a:r>
          </a:p>
        </p:txBody>
      </p:sp>
      <p:sp>
        <p:nvSpPr>
          <p:cNvPr id="41" name="ZoneTexte 40">
            <a:extLst>
              <a:ext uri="{FF2B5EF4-FFF2-40B4-BE49-F238E27FC236}">
                <a16:creationId xmlns:a16="http://schemas.microsoft.com/office/drawing/2014/main" id="{1892B7C5-9468-4E12-A7AD-C36358959AB0}"/>
              </a:ext>
            </a:extLst>
          </p:cNvPr>
          <p:cNvSpPr txBox="1"/>
          <p:nvPr/>
        </p:nvSpPr>
        <p:spPr>
          <a:xfrm>
            <a:off x="1890257" y="3018059"/>
            <a:ext cx="6339526" cy="312650"/>
          </a:xfrm>
          <a:prstGeom prst="rect">
            <a:avLst/>
          </a:prstGeom>
          <a:noFill/>
        </p:spPr>
        <p:txBody>
          <a:bodyPr wrap="square">
            <a:spAutoFit/>
          </a:bodyPr>
          <a:lstStyle/>
          <a:p>
            <a:pPr algn="just">
              <a:lnSpc>
                <a:spcPct val="107000"/>
              </a:lnSpc>
              <a:spcAft>
                <a:spcPts val="800"/>
              </a:spcAft>
            </a:pPr>
            <a:r>
              <a:rPr lang="fr-FR" sz="1400" dirty="0">
                <a:latin typeface="Lexend Exa"/>
                <a:ea typeface="Calibri" panose="020F0502020204030204" pitchFamily="34" charset="0"/>
                <a:cs typeface="Times New Roman" panose="02020603050405020304" pitchFamily="18" charset="0"/>
              </a:rPr>
              <a:t>D</a:t>
            </a:r>
            <a:r>
              <a:rPr lang="fr-FR" sz="1400" dirty="0">
                <a:effectLst/>
                <a:latin typeface="Lexend Exa"/>
                <a:ea typeface="Calibri" panose="020F0502020204030204" pitchFamily="34" charset="0"/>
                <a:cs typeface="Times New Roman" panose="02020603050405020304" pitchFamily="18" charset="0"/>
              </a:rPr>
              <a:t>éjeuner japonais : riz, poisson ou viande cuisiné, salade, </a:t>
            </a:r>
            <a:r>
              <a:rPr lang="fr-FR" sz="1400" dirty="0" err="1">
                <a:effectLst/>
                <a:latin typeface="Lexend Exa"/>
                <a:ea typeface="Calibri" panose="020F0502020204030204" pitchFamily="34" charset="0"/>
                <a:cs typeface="Times New Roman" panose="02020603050405020304" pitchFamily="18" charset="0"/>
              </a:rPr>
              <a:t>tsukumono</a:t>
            </a:r>
            <a:r>
              <a:rPr lang="fr-FR" sz="1400" dirty="0">
                <a:effectLst/>
                <a:latin typeface="Lexend Exa"/>
                <a:ea typeface="Calibri" panose="020F0502020204030204" pitchFamily="34" charset="0"/>
                <a:cs typeface="Times New Roman" panose="02020603050405020304" pitchFamily="18" charset="0"/>
              </a:rPr>
              <a:t>, fruit</a:t>
            </a:r>
          </a:p>
        </p:txBody>
      </p:sp>
      <p:sp>
        <p:nvSpPr>
          <p:cNvPr id="43" name="ZoneTexte 42">
            <a:extLst>
              <a:ext uri="{FF2B5EF4-FFF2-40B4-BE49-F238E27FC236}">
                <a16:creationId xmlns:a16="http://schemas.microsoft.com/office/drawing/2014/main" id="{D90435A7-15F2-4628-A919-35E182AF6EB4}"/>
              </a:ext>
            </a:extLst>
          </p:cNvPr>
          <p:cNvSpPr txBox="1"/>
          <p:nvPr/>
        </p:nvSpPr>
        <p:spPr>
          <a:xfrm>
            <a:off x="2697618" y="3628028"/>
            <a:ext cx="8511619" cy="307777"/>
          </a:xfrm>
          <a:prstGeom prst="rect">
            <a:avLst/>
          </a:prstGeom>
          <a:noFill/>
        </p:spPr>
        <p:txBody>
          <a:bodyPr wrap="square">
            <a:spAutoFit/>
          </a:bodyPr>
          <a:lstStyle/>
          <a:p>
            <a:r>
              <a:rPr lang="fr-FR" sz="1400" b="1" dirty="0">
                <a:solidFill>
                  <a:srgbClr val="669900"/>
                </a:solidFill>
                <a:latin typeface="Lexend Exa"/>
                <a:ea typeface="Calibri" panose="020F0502020204030204" pitchFamily="34" charset="0"/>
                <a:cs typeface="Times New Roman" panose="02020603050405020304" pitchFamily="18" charset="0"/>
              </a:rPr>
              <a:t>A</a:t>
            </a:r>
            <a:r>
              <a:rPr lang="fr-FR" sz="1400" b="1" dirty="0">
                <a:solidFill>
                  <a:srgbClr val="669900"/>
                </a:solidFill>
                <a:effectLst/>
                <a:latin typeface="Lexend Exa"/>
                <a:ea typeface="Calibri" panose="020F0502020204030204" pitchFamily="34" charset="0"/>
                <a:cs typeface="Times New Roman" panose="02020603050405020304" pitchFamily="18" charset="0"/>
              </a:rPr>
              <a:t>rrosage du jardin et retour à l’atelier jusqu’à 17:00 – Pause de 10 minutes en milieu d’après-midi</a:t>
            </a:r>
            <a:endParaRPr lang="fr-FR" sz="1400" b="1" dirty="0">
              <a:solidFill>
                <a:srgbClr val="669900"/>
              </a:solidFill>
              <a:latin typeface="Lexend Exa"/>
            </a:endParaRPr>
          </a:p>
        </p:txBody>
      </p:sp>
      <p:sp>
        <p:nvSpPr>
          <p:cNvPr id="44" name="ZoneTexte 43">
            <a:extLst>
              <a:ext uri="{FF2B5EF4-FFF2-40B4-BE49-F238E27FC236}">
                <a16:creationId xmlns:a16="http://schemas.microsoft.com/office/drawing/2014/main" id="{80944901-A6C7-4794-AFF5-A2C9CB1662E7}"/>
              </a:ext>
            </a:extLst>
          </p:cNvPr>
          <p:cNvSpPr txBox="1"/>
          <p:nvPr/>
        </p:nvSpPr>
        <p:spPr>
          <a:xfrm>
            <a:off x="1890257" y="4260606"/>
            <a:ext cx="8511619" cy="307777"/>
          </a:xfrm>
          <a:prstGeom prst="rect">
            <a:avLst/>
          </a:prstGeom>
          <a:noFill/>
        </p:spPr>
        <p:txBody>
          <a:bodyPr wrap="square">
            <a:spAutoFit/>
          </a:bodyPr>
          <a:lstStyle/>
          <a:p>
            <a:r>
              <a:rPr lang="fr-FR" sz="1400" dirty="0">
                <a:solidFill>
                  <a:srgbClr val="000000"/>
                </a:solidFill>
                <a:latin typeface="Lexend Exa"/>
                <a:cs typeface="Times New Roman" panose="02020603050405020304" pitchFamily="18" charset="0"/>
              </a:rPr>
              <a:t>Promenade des chiens – temps libre</a:t>
            </a:r>
            <a:endParaRPr lang="fr-FR" sz="1400" dirty="0">
              <a:solidFill>
                <a:srgbClr val="000000"/>
              </a:solidFill>
              <a:latin typeface="Lexend Exa"/>
            </a:endParaRPr>
          </a:p>
        </p:txBody>
      </p:sp>
      <p:sp>
        <p:nvSpPr>
          <p:cNvPr id="46" name="ZoneTexte 45">
            <a:extLst>
              <a:ext uri="{FF2B5EF4-FFF2-40B4-BE49-F238E27FC236}">
                <a16:creationId xmlns:a16="http://schemas.microsoft.com/office/drawing/2014/main" id="{168D0FB7-3581-4F51-B289-676E251F841E}"/>
              </a:ext>
            </a:extLst>
          </p:cNvPr>
          <p:cNvSpPr txBox="1"/>
          <p:nvPr/>
        </p:nvSpPr>
        <p:spPr>
          <a:xfrm>
            <a:off x="1883096" y="4874477"/>
            <a:ext cx="8647888" cy="312650"/>
          </a:xfrm>
          <a:prstGeom prst="rect">
            <a:avLst/>
          </a:prstGeom>
          <a:noFill/>
        </p:spPr>
        <p:txBody>
          <a:bodyPr wrap="square">
            <a:spAutoFit/>
          </a:bodyPr>
          <a:lstStyle/>
          <a:p>
            <a:pPr algn="just">
              <a:lnSpc>
                <a:spcPct val="107000"/>
              </a:lnSpc>
              <a:spcAft>
                <a:spcPts val="800"/>
              </a:spcAft>
            </a:pPr>
            <a:r>
              <a:rPr lang="fr-FR" sz="1400" dirty="0">
                <a:latin typeface="Lexend Exa"/>
                <a:ea typeface="Calibri" panose="020F0502020204030204" pitchFamily="34" charset="0"/>
                <a:cs typeface="Times New Roman" panose="02020603050405020304" pitchFamily="18" charset="0"/>
              </a:rPr>
              <a:t>Dî</a:t>
            </a:r>
            <a:r>
              <a:rPr lang="fr-FR" sz="1400" dirty="0">
                <a:effectLst/>
                <a:latin typeface="Lexend Exa"/>
                <a:ea typeface="Calibri" panose="020F0502020204030204" pitchFamily="34" charset="0"/>
                <a:cs typeface="Times New Roman" panose="02020603050405020304" pitchFamily="18" charset="0"/>
              </a:rPr>
              <a:t>ner avec les personnes de la famille présentes à la maison ou au restaurant</a:t>
            </a:r>
          </a:p>
        </p:txBody>
      </p:sp>
      <p:sp>
        <p:nvSpPr>
          <p:cNvPr id="48" name="ZoneTexte 47">
            <a:extLst>
              <a:ext uri="{FF2B5EF4-FFF2-40B4-BE49-F238E27FC236}">
                <a16:creationId xmlns:a16="http://schemas.microsoft.com/office/drawing/2014/main" id="{A0DB7274-CDF8-43D9-88DB-F3DBAFC983C7}"/>
              </a:ext>
            </a:extLst>
          </p:cNvPr>
          <p:cNvSpPr txBox="1"/>
          <p:nvPr/>
        </p:nvSpPr>
        <p:spPr>
          <a:xfrm>
            <a:off x="1861207" y="6119877"/>
            <a:ext cx="8647888" cy="307777"/>
          </a:xfrm>
          <a:prstGeom prst="rect">
            <a:avLst/>
          </a:prstGeom>
          <a:noFill/>
        </p:spPr>
        <p:txBody>
          <a:bodyPr wrap="square">
            <a:spAutoFit/>
          </a:bodyPr>
          <a:lstStyle/>
          <a:p>
            <a:r>
              <a:rPr lang="fr-FR" sz="1400" dirty="0">
                <a:latin typeface="Lexend Exa"/>
                <a:ea typeface="Calibri" panose="020F0502020204030204" pitchFamily="34" charset="0"/>
                <a:cs typeface="Times New Roman" panose="02020603050405020304" pitchFamily="18" charset="0"/>
              </a:rPr>
              <a:t>T</a:t>
            </a:r>
            <a:r>
              <a:rPr lang="fr-FR" sz="1400" dirty="0">
                <a:effectLst/>
                <a:latin typeface="Lexend Exa"/>
                <a:ea typeface="Calibri" panose="020F0502020204030204" pitchFamily="34" charset="0"/>
                <a:cs typeface="Times New Roman" panose="02020603050405020304" pitchFamily="18" charset="0"/>
              </a:rPr>
              <a:t>oilette et </a:t>
            </a:r>
            <a:r>
              <a:rPr lang="fr-FR" sz="1400" dirty="0" err="1">
                <a:effectLst/>
                <a:latin typeface="Lexend Exa"/>
                <a:ea typeface="Calibri" panose="020F0502020204030204" pitchFamily="34" charset="0"/>
                <a:cs typeface="Times New Roman" panose="02020603050405020304" pitchFamily="18" charset="0"/>
              </a:rPr>
              <a:t>oya</a:t>
            </a:r>
            <a:r>
              <a:rPr lang="fr-FR" sz="1400" dirty="0">
                <a:effectLst/>
                <a:latin typeface="Lexend Exa"/>
                <a:ea typeface="Calibri" panose="020F0502020204030204" pitchFamily="34" charset="0"/>
                <a:cs typeface="Times New Roman" panose="02020603050405020304" pitchFamily="18" charset="0"/>
              </a:rPr>
              <a:t> </a:t>
            </a:r>
            <a:r>
              <a:rPr lang="fr-FR" sz="1400" dirty="0" err="1">
                <a:effectLst/>
                <a:latin typeface="Lexend Exa"/>
                <a:ea typeface="Calibri" panose="020F0502020204030204" pitchFamily="34" charset="0"/>
                <a:cs typeface="Times New Roman" panose="02020603050405020304" pitchFamily="18" charset="0"/>
              </a:rPr>
              <a:t>sumi</a:t>
            </a:r>
            <a:r>
              <a:rPr lang="fr-FR" sz="1400" dirty="0">
                <a:effectLst/>
                <a:latin typeface="Lexend Exa"/>
                <a:ea typeface="Calibri" panose="020F0502020204030204" pitchFamily="34" charset="0"/>
                <a:cs typeface="Times New Roman" panose="02020603050405020304" pitchFamily="18" charset="0"/>
              </a:rPr>
              <a:t> </a:t>
            </a:r>
            <a:r>
              <a:rPr lang="fr-FR" sz="1400" dirty="0" err="1">
                <a:effectLst/>
                <a:latin typeface="Lexend Exa"/>
                <a:ea typeface="Calibri" panose="020F0502020204030204" pitchFamily="34" charset="0"/>
                <a:cs typeface="Times New Roman" panose="02020603050405020304" pitchFamily="18" charset="0"/>
              </a:rPr>
              <a:t>nassaï</a:t>
            </a:r>
            <a:r>
              <a:rPr lang="fr-FR" sz="1400" dirty="0">
                <a:effectLst/>
                <a:latin typeface="Lexend Exa"/>
                <a:ea typeface="Calibri" panose="020F0502020204030204" pitchFamily="34" charset="0"/>
                <a:cs typeface="Times New Roman" panose="02020603050405020304" pitchFamily="18" charset="0"/>
              </a:rPr>
              <a:t> </a:t>
            </a:r>
            <a:r>
              <a:rPr lang="fr-FR" sz="1400" dirty="0">
                <a:latin typeface="Lexend Exa"/>
                <a:ea typeface="Calibri" panose="020F0502020204030204" pitchFamily="34" charset="0"/>
                <a:cs typeface="Times New Roman" panose="02020603050405020304" pitchFamily="18" charset="0"/>
              </a:rPr>
              <a:t>: </a:t>
            </a:r>
            <a:r>
              <a:rPr lang="fr-FR" sz="1400" dirty="0">
                <a:effectLst/>
                <a:latin typeface="Lexend Exa"/>
                <a:ea typeface="Calibri" panose="020F0502020204030204" pitchFamily="34" charset="0"/>
                <a:cs typeface="Times New Roman" panose="02020603050405020304" pitchFamily="18" charset="0"/>
              </a:rPr>
              <a:t>bonne nuit sur tatami, futon et couette !</a:t>
            </a:r>
            <a:endParaRPr lang="fr-FR" sz="1400" dirty="0">
              <a:latin typeface="Lexend Exa"/>
            </a:endParaRPr>
          </a:p>
        </p:txBody>
      </p:sp>
      <p:pic>
        <p:nvPicPr>
          <p:cNvPr id="51" name="Picture 4">
            <a:extLst>
              <a:ext uri="{FF2B5EF4-FFF2-40B4-BE49-F238E27FC236}">
                <a16:creationId xmlns:a16="http://schemas.microsoft.com/office/drawing/2014/main" id="{7CAAE204-974C-4918-BABA-DBF7A17B0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096" y="5210063"/>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65CFE700-4AEC-4507-9F6F-1916F51246EB}"/>
              </a:ext>
            </a:extLst>
          </p:cNvPr>
          <p:cNvSpPr/>
          <p:nvPr/>
        </p:nvSpPr>
        <p:spPr>
          <a:xfrm>
            <a:off x="2000522" y="5497343"/>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22:00</a:t>
            </a:r>
          </a:p>
        </p:txBody>
      </p:sp>
      <p:sp>
        <p:nvSpPr>
          <p:cNvPr id="54" name="ZoneTexte 53">
            <a:extLst>
              <a:ext uri="{FF2B5EF4-FFF2-40B4-BE49-F238E27FC236}">
                <a16:creationId xmlns:a16="http://schemas.microsoft.com/office/drawing/2014/main" id="{7D086BE0-3EED-4991-BE80-ED7D502D41D5}"/>
              </a:ext>
            </a:extLst>
          </p:cNvPr>
          <p:cNvSpPr txBox="1"/>
          <p:nvPr/>
        </p:nvSpPr>
        <p:spPr>
          <a:xfrm>
            <a:off x="2720401" y="5381921"/>
            <a:ext cx="8647888" cy="543162"/>
          </a:xfrm>
          <a:prstGeom prst="rect">
            <a:avLst/>
          </a:prstGeom>
          <a:noFill/>
        </p:spPr>
        <p:txBody>
          <a:bodyPr wrap="square">
            <a:spAutoFit/>
          </a:bodyPr>
          <a:lstStyle/>
          <a:p>
            <a:pPr algn="just">
              <a:lnSpc>
                <a:spcPct val="107000"/>
              </a:lnSpc>
            </a:pPr>
            <a:r>
              <a:rPr lang="fr-FR" sz="1400" b="1" dirty="0">
                <a:solidFill>
                  <a:srgbClr val="669900"/>
                </a:solidFill>
                <a:latin typeface="Lexend Exa"/>
                <a:ea typeface="Calibri" panose="020F0502020204030204" pitchFamily="34" charset="0"/>
                <a:cs typeface="Times New Roman" panose="02020603050405020304" pitchFamily="18" charset="0"/>
              </a:rPr>
              <a:t>o</a:t>
            </a:r>
            <a:r>
              <a:rPr lang="fr-FR" sz="1400" b="1" dirty="0">
                <a:solidFill>
                  <a:srgbClr val="669900"/>
                </a:solidFill>
                <a:effectLst/>
                <a:latin typeface="Lexend Exa"/>
                <a:ea typeface="Calibri" panose="020F0502020204030204" pitchFamily="34" charset="0"/>
                <a:cs typeface="Times New Roman" panose="02020603050405020304" pitchFamily="18" charset="0"/>
              </a:rPr>
              <a:t>u 23:00 : travail personnel à l’atelier</a:t>
            </a:r>
            <a:r>
              <a:rPr lang="fr-FR" sz="1400" b="1" dirty="0">
                <a:solidFill>
                  <a:srgbClr val="669900"/>
                </a:solidFill>
                <a:latin typeface="Lexend Exa"/>
                <a:ea typeface="Calibri" panose="020F0502020204030204" pitchFamily="34" charset="0"/>
                <a:cs typeface="Times New Roman" panose="02020603050405020304" pitchFamily="18" charset="0"/>
              </a:rPr>
              <a:t>. O</a:t>
            </a:r>
            <a:r>
              <a:rPr lang="fr-FR" sz="1400" b="1" dirty="0">
                <a:solidFill>
                  <a:srgbClr val="669900"/>
                </a:solidFill>
                <a:effectLst/>
                <a:latin typeface="Lexend Exa"/>
                <a:ea typeface="Calibri" panose="020F0502020204030204" pitchFamily="34" charset="0"/>
                <a:cs typeface="Times New Roman" panose="02020603050405020304" pitchFamily="18" charset="0"/>
              </a:rPr>
              <a:t>n peut choisir ce qu’on souhaite travailler, pour nous c’était la ligature </a:t>
            </a:r>
            <a:endParaRPr lang="fr-FR" sz="1400" b="1" dirty="0">
              <a:solidFill>
                <a:srgbClr val="669900"/>
              </a:solidFill>
              <a:latin typeface="Lexend Exa"/>
              <a:ea typeface="Calibri" panose="020F0502020204030204" pitchFamily="34" charset="0"/>
              <a:cs typeface="Times New Roman" panose="02020603050405020304" pitchFamily="18" charset="0"/>
            </a:endParaRPr>
          </a:p>
          <a:p>
            <a:pPr algn="just">
              <a:lnSpc>
                <a:spcPct val="107000"/>
              </a:lnSpc>
            </a:pPr>
            <a:r>
              <a:rPr lang="fr-FR" sz="1400" b="1" dirty="0">
                <a:solidFill>
                  <a:srgbClr val="669900"/>
                </a:solidFill>
                <a:latin typeface="Lexend Exa"/>
                <a:ea typeface="Calibri" panose="020F0502020204030204" pitchFamily="34" charset="0"/>
                <a:cs typeface="Times New Roman" panose="02020603050405020304" pitchFamily="18" charset="0"/>
              </a:rPr>
              <a:t>L</a:t>
            </a:r>
            <a:r>
              <a:rPr lang="fr-FR" sz="1400" b="1" dirty="0">
                <a:solidFill>
                  <a:srgbClr val="669900"/>
                </a:solidFill>
                <a:effectLst/>
                <a:latin typeface="Lexend Exa"/>
                <a:ea typeface="Calibri" panose="020F0502020204030204" pitchFamily="34" charset="0"/>
                <a:cs typeface="Times New Roman" panose="02020603050405020304" pitchFamily="18" charset="0"/>
              </a:rPr>
              <a:t>e maitre vérifie et apprécie notre travail le lendemain</a:t>
            </a:r>
          </a:p>
        </p:txBody>
      </p:sp>
    </p:spTree>
    <p:extLst>
      <p:ext uri="{BB962C8B-B14F-4D97-AF65-F5344CB8AC3E}">
        <p14:creationId xmlns:p14="http://schemas.microsoft.com/office/powerpoint/2010/main" val="1602626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OKAZAKI</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9;p42">
            <a:extLst>
              <a:ext uri="{FF2B5EF4-FFF2-40B4-BE49-F238E27FC236}">
                <a16:creationId xmlns:a16="http://schemas.microsoft.com/office/drawing/2014/main" id="{6EE0FC70-75F3-4613-ABC8-3E962DD30DD5}"/>
              </a:ext>
            </a:extLst>
          </p:cNvPr>
          <p:cNvSpPr txBox="1">
            <a:spLocks/>
          </p:cNvSpPr>
          <p:nvPr/>
        </p:nvSpPr>
        <p:spPr>
          <a:xfrm>
            <a:off x="687627" y="1828582"/>
            <a:ext cx="10562542" cy="3200836"/>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Cet emploi du temps s’applique tous les jours de la semaine dimanche compris, un dimanche libre par mois.</a:t>
            </a:r>
          </a:p>
          <a:p>
            <a:pPr marL="0" indent="0" algn="just"/>
            <a:r>
              <a:rPr lang="fr-FR" sz="1600" kern="0" dirty="0"/>
              <a:t>L’apprenti met réellement sa vie entre parenthèse pendant toute la durée de son apprentissage et consacre tout son temps à sa famille d’accueil : il n’est pas en couple, arrête le tabac s’il était fumeur et est sollicité en permanence parfois même la nuit, il est le chauffeur, l’intendant de la maison… </a:t>
            </a:r>
          </a:p>
          <a:p>
            <a:pPr marL="0" indent="0" algn="just"/>
            <a:endParaRPr lang="fr-FR" sz="1600" kern="0" dirty="0"/>
          </a:p>
          <a:p>
            <a:pPr marL="0" indent="0" algn="just"/>
            <a:r>
              <a:rPr lang="fr-FR" sz="1600" kern="0" dirty="0"/>
              <a:t>Quand je suis arrivé à </a:t>
            </a:r>
            <a:r>
              <a:rPr lang="fr-FR" sz="1600" kern="0" dirty="0" err="1"/>
              <a:t>Daiju</a:t>
            </a:r>
            <a:r>
              <a:rPr lang="fr-FR" sz="1600" kern="0" dirty="0"/>
              <a:t> en, </a:t>
            </a:r>
            <a:r>
              <a:rPr lang="fr-FR" sz="1600" kern="0" dirty="0" err="1"/>
              <a:t>Mamoru</a:t>
            </a:r>
            <a:r>
              <a:rPr lang="fr-FR" sz="1600" kern="0" dirty="0"/>
              <a:t>, l’apprenti du jardin était débutant et ne connaissait pas le bonsaï. </a:t>
            </a:r>
          </a:p>
          <a:p>
            <a:pPr marL="0" indent="0" algn="just"/>
            <a:r>
              <a:rPr lang="fr-FR" sz="1600" kern="0" dirty="0"/>
              <a:t>A cette époque, mon niveau était supérieur au sien mais 3 ans plus tard ce n’est déjà plus vrai : il est devenu professionnel  et travaille désormais à son compte, ses compétences surpassant largement les miennes.</a:t>
            </a:r>
          </a:p>
          <a:p>
            <a:pPr marL="0" indent="0" algn="just"/>
            <a:r>
              <a:rPr lang="fr-FR" sz="1600" b="1" kern="0" dirty="0"/>
              <a:t>3 ans d’apprentissage japonais valent mieux que 30 ans de pratique à la française !</a:t>
            </a:r>
          </a:p>
          <a:p>
            <a:pPr marL="0" indent="0" algn="just"/>
            <a:endParaRPr lang="fr-FR" sz="1600" b="1" i="1" kern="0" dirty="0"/>
          </a:p>
          <a:p>
            <a:pPr marL="0" indent="0" algn="just"/>
            <a:r>
              <a:rPr lang="it-IT" sz="1600" i="1" dirty="0">
                <a:effectLst/>
                <a:ea typeface="Calibri" panose="020F0502020204030204" pitchFamily="34" charset="0"/>
                <a:cs typeface="Times New Roman" panose="02020603050405020304" pitchFamily="18" charset="0"/>
              </a:rPr>
              <a:t>36 </a:t>
            </a:r>
            <a:r>
              <a:rPr lang="it-IT" sz="1600" i="1" dirty="0" err="1">
                <a:effectLst/>
                <a:ea typeface="Calibri" panose="020F0502020204030204" pitchFamily="34" charset="0"/>
                <a:cs typeface="Times New Roman" panose="02020603050405020304" pitchFamily="18" charset="0"/>
              </a:rPr>
              <a:t>Sugimoto</a:t>
            </a:r>
            <a:r>
              <a:rPr lang="it-IT" sz="1600" i="1" dirty="0">
                <a:effectLst/>
                <a:ea typeface="Calibri" panose="020F0502020204030204" pitchFamily="34" charset="0"/>
                <a:cs typeface="Times New Roman" panose="02020603050405020304" pitchFamily="18" charset="0"/>
              </a:rPr>
              <a:t> </a:t>
            </a:r>
            <a:r>
              <a:rPr lang="it-IT" sz="1600" i="1" dirty="0" err="1">
                <a:effectLst/>
                <a:ea typeface="Calibri" panose="020F0502020204030204" pitchFamily="34" charset="0"/>
                <a:cs typeface="Times New Roman" panose="02020603050405020304" pitchFamily="18" charset="0"/>
              </a:rPr>
              <a:t>Ohira-cho</a:t>
            </a:r>
            <a:r>
              <a:rPr lang="it-IT" sz="1600" i="1" dirty="0">
                <a:effectLst/>
                <a:ea typeface="Calibri" panose="020F0502020204030204" pitchFamily="34" charset="0"/>
                <a:cs typeface="Times New Roman" panose="02020603050405020304" pitchFamily="18" charset="0"/>
              </a:rPr>
              <a:t> </a:t>
            </a:r>
            <a:r>
              <a:rPr lang="it-IT" sz="1600" i="1" dirty="0" err="1">
                <a:effectLst/>
                <a:ea typeface="Calibri" panose="020F0502020204030204" pitchFamily="34" charset="0"/>
                <a:cs typeface="Times New Roman" panose="02020603050405020304" pitchFamily="18" charset="0"/>
              </a:rPr>
              <a:t>Okazakishi</a:t>
            </a:r>
            <a:r>
              <a:rPr lang="it-IT" sz="1600" i="1" dirty="0">
                <a:effectLst/>
                <a:ea typeface="Calibri" panose="020F0502020204030204" pitchFamily="34" charset="0"/>
                <a:cs typeface="Times New Roman" panose="02020603050405020304" pitchFamily="18" charset="0"/>
              </a:rPr>
              <a:t> </a:t>
            </a:r>
            <a:r>
              <a:rPr lang="it-IT" sz="1600" i="1" dirty="0" err="1">
                <a:effectLst/>
                <a:ea typeface="Calibri" panose="020F0502020204030204" pitchFamily="34" charset="0"/>
                <a:cs typeface="Times New Roman" panose="02020603050405020304" pitchFamily="18" charset="0"/>
              </a:rPr>
              <a:t>Aichiken</a:t>
            </a:r>
            <a:r>
              <a:rPr lang="it-IT" sz="1600" i="1" dirty="0">
                <a:effectLst/>
                <a:ea typeface="Calibri" panose="020F0502020204030204" pitchFamily="34" charset="0"/>
                <a:cs typeface="Times New Roman" panose="02020603050405020304" pitchFamily="18" charset="0"/>
              </a:rPr>
              <a:t> 444- 0007</a:t>
            </a:r>
            <a:endParaRPr lang="fr-FR" sz="1600" i="1" dirty="0">
              <a:effectLst/>
              <a:ea typeface="Calibri" panose="020F0502020204030204" pitchFamily="34" charset="0"/>
              <a:cs typeface="Times New Roman" panose="02020603050405020304" pitchFamily="18" charset="0"/>
            </a:endParaRPr>
          </a:p>
          <a:p>
            <a:pPr marL="0" indent="0" algn="just"/>
            <a:endParaRPr lang="fr-FR" sz="1600" b="1" kern="0" dirty="0"/>
          </a:p>
        </p:txBody>
      </p:sp>
    </p:spTree>
    <p:extLst>
      <p:ext uri="{BB962C8B-B14F-4D97-AF65-F5344CB8AC3E}">
        <p14:creationId xmlns:p14="http://schemas.microsoft.com/office/powerpoint/2010/main" val="443682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OKAZAKI</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49;p42">
            <a:extLst>
              <a:ext uri="{FF2B5EF4-FFF2-40B4-BE49-F238E27FC236}">
                <a16:creationId xmlns:a16="http://schemas.microsoft.com/office/drawing/2014/main" id="{92A0986E-0392-4BB0-AF1E-5B6A8AA34BB2}"/>
              </a:ext>
            </a:extLst>
          </p:cNvPr>
          <p:cNvSpPr txBox="1">
            <a:spLocks/>
          </p:cNvSpPr>
          <p:nvPr/>
        </p:nvSpPr>
        <p:spPr>
          <a:xfrm>
            <a:off x="687627" y="1139991"/>
            <a:ext cx="6307200" cy="1969730"/>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Le moine du temple </a:t>
            </a:r>
            <a:r>
              <a:rPr lang="fr-FR" sz="1600" kern="0" dirty="0" err="1"/>
              <a:t>Shinpuku-ji</a:t>
            </a:r>
            <a:r>
              <a:rPr lang="fr-FR" sz="1600" kern="0" dirty="0"/>
              <a:t>, M. </a:t>
            </a:r>
            <a:r>
              <a:rPr lang="fr-FR" sz="1600" kern="0" dirty="0" err="1"/>
              <a:t>Oomura</a:t>
            </a:r>
            <a:r>
              <a:rPr lang="fr-FR" sz="1600" kern="0" dirty="0"/>
              <a:t>, est un client de </a:t>
            </a:r>
            <a:r>
              <a:rPr lang="fr-FR" sz="1600" kern="0" dirty="0" err="1"/>
              <a:t>Daiju</a:t>
            </a:r>
            <a:r>
              <a:rPr lang="fr-FR" sz="1600" kern="0" dirty="0"/>
              <a:t>-en qui entretient pour lui une importante collection de bonsaïs et de </a:t>
            </a:r>
            <a:r>
              <a:rPr lang="fr-FR" sz="1600" kern="0" dirty="0" err="1"/>
              <a:t>Niwaki</a:t>
            </a:r>
            <a:r>
              <a:rPr lang="fr-FR" sz="1600" kern="0" dirty="0"/>
              <a:t>. </a:t>
            </a:r>
          </a:p>
          <a:p>
            <a:pPr marL="0" indent="0" algn="just"/>
            <a:r>
              <a:rPr lang="fr-FR" sz="1600" kern="0" dirty="0"/>
              <a:t>Si vous visitez </a:t>
            </a:r>
            <a:r>
              <a:rPr lang="fr-FR" sz="1600" kern="0" dirty="0" err="1"/>
              <a:t>Daiju</a:t>
            </a:r>
            <a:r>
              <a:rPr lang="fr-FR" sz="1600" kern="0" dirty="0"/>
              <a:t>-en, on vous proposera peut-être la visite du temple dont les bonsaïs sont principalement des arbres créés par </a:t>
            </a:r>
            <a:r>
              <a:rPr lang="fr-FR" sz="1600" kern="0" dirty="0" err="1"/>
              <a:t>Saïchi</a:t>
            </a:r>
            <a:r>
              <a:rPr lang="fr-FR" sz="1600" kern="0" dirty="0"/>
              <a:t> Suzuki.</a:t>
            </a:r>
          </a:p>
          <a:p>
            <a:pPr marL="0" indent="0" algn="just"/>
            <a:endParaRPr lang="fr-FR" sz="1600" kern="0" dirty="0"/>
          </a:p>
          <a:p>
            <a:pPr marL="0" indent="0" algn="just"/>
            <a:r>
              <a:rPr lang="fr-FR" sz="1600" i="1" kern="0" dirty="0"/>
              <a:t>444-2106 Aichi, Okazaki, </a:t>
            </a:r>
            <a:r>
              <a:rPr lang="fr-FR" sz="1600" i="1" kern="0" dirty="0" err="1"/>
              <a:t>Shinpukujicho</a:t>
            </a:r>
            <a:r>
              <a:rPr lang="fr-FR" sz="1600" i="1" kern="0" dirty="0"/>
              <a:t>, </a:t>
            </a:r>
            <a:r>
              <a:rPr lang="fr-FR" sz="1600" i="1" kern="0" dirty="0" err="1"/>
              <a:t>Yakushiyama</a:t>
            </a:r>
            <a:r>
              <a:rPr lang="fr-FR" sz="1600" i="1" kern="0" dirty="0"/>
              <a:t>.</a:t>
            </a:r>
          </a:p>
        </p:txBody>
      </p:sp>
      <p:pic>
        <p:nvPicPr>
          <p:cNvPr id="6" name="Image 5">
            <a:extLst>
              <a:ext uri="{FF2B5EF4-FFF2-40B4-BE49-F238E27FC236}">
                <a16:creationId xmlns:a16="http://schemas.microsoft.com/office/drawing/2014/main" id="{8908555F-75ED-43DB-AED5-2BE345E9B4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0954" y="763600"/>
            <a:ext cx="4738488" cy="266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ZoneTexte 8">
            <a:extLst>
              <a:ext uri="{FF2B5EF4-FFF2-40B4-BE49-F238E27FC236}">
                <a16:creationId xmlns:a16="http://schemas.microsoft.com/office/drawing/2014/main" id="{9FDDDBCD-DD45-4F26-B159-B9540C7647C2}"/>
              </a:ext>
            </a:extLst>
          </p:cNvPr>
          <p:cNvSpPr txBox="1"/>
          <p:nvPr/>
        </p:nvSpPr>
        <p:spPr>
          <a:xfrm>
            <a:off x="7069777" y="3466347"/>
            <a:ext cx="6340838" cy="312650"/>
          </a:xfrm>
          <a:prstGeom prst="rect">
            <a:avLst/>
          </a:prstGeom>
          <a:noFill/>
        </p:spPr>
        <p:txBody>
          <a:bodyPr wrap="square">
            <a:spAutoFit/>
          </a:bodyPr>
          <a:lstStyle/>
          <a:p>
            <a:pPr>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Espace bonsaï à visiter à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Shimpuku</a:t>
            </a:r>
            <a:r>
              <a:rPr lang="fr-FR" sz="1400" dirty="0" err="1">
                <a:latin typeface="Calibri" panose="020F0502020204030204" pitchFamily="34" charset="0"/>
                <a:ea typeface="Calibri" panose="020F0502020204030204" pitchFamily="34" charset="0"/>
                <a:cs typeface="Times New Roman" panose="02020603050405020304" pitchFamily="18" charset="0"/>
              </a:rPr>
              <a:t>-</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ji</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C12DBAF7-F852-467E-9165-E4C840F462E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9522" y="3748279"/>
            <a:ext cx="4822190" cy="2712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ZoneTexte 10">
            <a:extLst>
              <a:ext uri="{FF2B5EF4-FFF2-40B4-BE49-F238E27FC236}">
                <a16:creationId xmlns:a16="http://schemas.microsoft.com/office/drawing/2014/main" id="{B5E4E08E-CA46-447F-B660-2238E24D2A3A}"/>
              </a:ext>
            </a:extLst>
          </p:cNvPr>
          <p:cNvSpPr txBox="1"/>
          <p:nvPr/>
        </p:nvSpPr>
        <p:spPr>
          <a:xfrm>
            <a:off x="6022268" y="4330391"/>
            <a:ext cx="5798944" cy="2089483"/>
          </a:xfrm>
          <a:prstGeom prst="rect">
            <a:avLst/>
          </a:prstGeom>
          <a:noFill/>
        </p:spPr>
        <p:txBody>
          <a:bodyPr wrap="square">
            <a:spAutoFit/>
          </a:bodyPr>
          <a:lstStyle/>
          <a:p>
            <a:pPr>
              <a:lnSpc>
                <a:spcPct val="107000"/>
              </a:lnSpc>
            </a:pPr>
            <a:r>
              <a:rPr lang="fr-FR" sz="1400" dirty="0" err="1">
                <a:effectLst/>
                <a:latin typeface="Lexend Exa"/>
                <a:ea typeface="Calibri" panose="020F0502020204030204" pitchFamily="34" charset="0"/>
                <a:cs typeface="Times New Roman" panose="02020603050405020304" pitchFamily="18" charset="0"/>
              </a:rPr>
              <a:t>Niwaki</a:t>
            </a:r>
            <a:r>
              <a:rPr lang="fr-FR" sz="1400" dirty="0">
                <a:effectLst/>
                <a:latin typeface="Lexend Exa"/>
                <a:ea typeface="Calibri" panose="020F0502020204030204" pitchFamily="34" charset="0"/>
                <a:cs typeface="Times New Roman" panose="02020603050405020304" pitchFamily="18" charset="0"/>
              </a:rPr>
              <a:t> de </a:t>
            </a:r>
            <a:r>
              <a:rPr lang="fr-FR" sz="1400" dirty="0" err="1">
                <a:effectLst/>
                <a:latin typeface="Lexend Exa"/>
                <a:ea typeface="Calibri" panose="020F0502020204030204" pitchFamily="34" charset="0"/>
                <a:cs typeface="Times New Roman" panose="02020603050405020304" pitchFamily="18" charset="0"/>
              </a:rPr>
              <a:t>shimpukiji</a:t>
            </a:r>
            <a:r>
              <a:rPr lang="fr-FR" sz="1400" dirty="0">
                <a:effectLst/>
                <a:latin typeface="Lexend Exa"/>
                <a:ea typeface="Calibri" panose="020F0502020204030204" pitchFamily="34" charset="0"/>
                <a:cs typeface="Times New Roman" panose="02020603050405020304" pitchFamily="18" charset="0"/>
              </a:rPr>
              <a:t> en cours de taille hivernale</a:t>
            </a:r>
            <a:endParaRPr lang="fr-FR" sz="1400" dirty="0">
              <a:latin typeface="Lexend Exa"/>
              <a:ea typeface="Calibri" panose="020F0502020204030204" pitchFamily="34" charset="0"/>
              <a:cs typeface="Times New Roman" panose="02020603050405020304" pitchFamily="18" charset="0"/>
            </a:endParaRPr>
          </a:p>
          <a:p>
            <a:pPr>
              <a:lnSpc>
                <a:spcPct val="107000"/>
              </a:lnSpc>
            </a:pPr>
            <a:r>
              <a:rPr lang="fr-FR" sz="1400" dirty="0">
                <a:effectLst/>
                <a:latin typeface="Lexend Exa"/>
                <a:ea typeface="Calibri" panose="020F0502020204030204" pitchFamily="34" charset="0"/>
                <a:cs typeface="Times New Roman" panose="02020603050405020304" pitchFamily="18" charset="0"/>
              </a:rPr>
              <a:t>1 jour de travail pour 8 personnes</a:t>
            </a:r>
          </a:p>
          <a:p>
            <a:pPr>
              <a:lnSpc>
                <a:spcPct val="107000"/>
              </a:lnSpc>
            </a:pPr>
            <a:endParaRPr lang="fr-FR" sz="1400" dirty="0">
              <a:effectLst/>
              <a:latin typeface="Lexend Exa"/>
              <a:ea typeface="Calibri" panose="020F0502020204030204" pitchFamily="34" charset="0"/>
              <a:cs typeface="Times New Roman" panose="02020603050405020304" pitchFamily="18" charset="0"/>
            </a:endParaRPr>
          </a:p>
          <a:p>
            <a:pPr algn="just">
              <a:lnSpc>
                <a:spcPct val="107000"/>
              </a:lnSpc>
            </a:pPr>
            <a:r>
              <a:rPr lang="fr-FR" sz="1600" dirty="0">
                <a:effectLst/>
                <a:latin typeface="Lexend Exa"/>
                <a:ea typeface="Calibri" panose="020F0502020204030204" pitchFamily="34" charset="0"/>
                <a:cs typeface="Times New Roman" panose="02020603050405020304" pitchFamily="18" charset="0"/>
              </a:rPr>
              <a:t>C’est un peu le même travail que sur les bonsaï mais on laisse 3 bourgeons au lieu de 2. </a:t>
            </a:r>
          </a:p>
          <a:p>
            <a:pPr algn="just">
              <a:lnSpc>
                <a:spcPct val="107000"/>
              </a:lnSpc>
            </a:pPr>
            <a:r>
              <a:rPr lang="fr-FR" sz="1600" dirty="0">
                <a:effectLst/>
                <a:latin typeface="Lexend Exa"/>
                <a:ea typeface="Calibri" panose="020F0502020204030204" pitchFamily="34" charset="0"/>
                <a:cs typeface="Times New Roman" panose="02020603050405020304" pitchFamily="18" charset="0"/>
              </a:rPr>
              <a:t>C’est un travail très physique, on est souvent dans des postures inconfortables et les aiguilles de pins noirs sont blessantes si on les aborde de front</a:t>
            </a:r>
          </a:p>
        </p:txBody>
      </p:sp>
    </p:spTree>
    <p:extLst>
      <p:ext uri="{BB962C8B-B14F-4D97-AF65-F5344CB8AC3E}">
        <p14:creationId xmlns:p14="http://schemas.microsoft.com/office/powerpoint/2010/main" val="2790289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TOKONAME</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9;p42">
            <a:extLst>
              <a:ext uri="{FF2B5EF4-FFF2-40B4-BE49-F238E27FC236}">
                <a16:creationId xmlns:a16="http://schemas.microsoft.com/office/drawing/2014/main" id="{6EE0FC70-75F3-4613-ABC8-3E962DD30DD5}"/>
              </a:ext>
            </a:extLst>
          </p:cNvPr>
          <p:cNvSpPr txBox="1">
            <a:spLocks/>
          </p:cNvSpPr>
          <p:nvPr/>
        </p:nvSpPr>
        <p:spPr>
          <a:xfrm>
            <a:off x="687628" y="1459252"/>
            <a:ext cx="6457890" cy="3939500"/>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dirty="0" err="1">
                <a:effectLst/>
                <a:ea typeface="Calibri" panose="020F0502020204030204" pitchFamily="34" charset="0"/>
                <a:cs typeface="Times New Roman" panose="02020603050405020304" pitchFamily="18" charset="0"/>
              </a:rPr>
              <a:t>Tokoname</a:t>
            </a:r>
            <a:r>
              <a:rPr lang="fr-FR" sz="1600" dirty="0">
                <a:effectLst/>
                <a:ea typeface="Calibri" panose="020F0502020204030204" pitchFamily="34" charset="0"/>
                <a:cs typeface="Times New Roman" panose="02020603050405020304" pitchFamily="18" charset="0"/>
              </a:rPr>
              <a:t> est à une heure de route de Nagoya, près de l’aéroport et au bord de l’océan. </a:t>
            </a:r>
          </a:p>
          <a:p>
            <a:pPr marL="0" indent="0" algn="just"/>
            <a:r>
              <a:rPr lang="fr-FR" sz="1600" dirty="0">
                <a:effectLst/>
                <a:ea typeface="Calibri" panose="020F0502020204030204" pitchFamily="34" charset="0"/>
                <a:cs typeface="Times New Roman" panose="02020603050405020304" pitchFamily="18" charset="0"/>
              </a:rPr>
              <a:t>La qualité de l’argile extraite de la région a fait la spécificité de la ville. </a:t>
            </a:r>
          </a:p>
          <a:p>
            <a:pPr marL="0" indent="0" algn="just"/>
            <a:r>
              <a:rPr lang="fr-FR" sz="1600" dirty="0">
                <a:effectLst/>
                <a:ea typeface="Calibri" panose="020F0502020204030204" pitchFamily="34" charset="0"/>
                <a:cs typeface="Times New Roman" panose="02020603050405020304" pitchFamily="18" charset="0"/>
              </a:rPr>
              <a:t>À l’origine, on y produisait de la vaisselle et des jarres à saké ou à </a:t>
            </a:r>
            <a:r>
              <a:rPr lang="fr-FR" sz="1600" dirty="0" err="1">
                <a:effectLst/>
                <a:ea typeface="Calibri" panose="020F0502020204030204" pitchFamily="34" charset="0"/>
                <a:cs typeface="Times New Roman" panose="02020603050405020304" pitchFamily="18" charset="0"/>
              </a:rPr>
              <a:t>Tsukemono</a:t>
            </a:r>
            <a:r>
              <a:rPr lang="fr-FR" sz="1600" dirty="0">
                <a:effectLst/>
                <a:ea typeface="Calibri" panose="020F0502020204030204" pitchFamily="34" charset="0"/>
                <a:cs typeface="Times New Roman" panose="02020603050405020304" pitchFamily="18" charset="0"/>
              </a:rPr>
              <a:t> et des tuiles, puis rapidement des poteries à bonsaï sont sorties des fours. </a:t>
            </a:r>
          </a:p>
          <a:p>
            <a:pPr marL="0" indent="0" algn="just"/>
            <a:r>
              <a:rPr lang="fr-FR" sz="1600" dirty="0">
                <a:effectLst/>
                <a:ea typeface="Calibri" panose="020F0502020204030204" pitchFamily="34" charset="0"/>
                <a:cs typeface="Times New Roman" panose="02020603050405020304" pitchFamily="18" charset="0"/>
              </a:rPr>
              <a:t>On peut encore visiter les ateliers de </a:t>
            </a:r>
            <a:r>
              <a:rPr lang="fr-FR" sz="1600" dirty="0" err="1">
                <a:effectLst/>
                <a:ea typeface="Calibri" panose="020F0502020204030204" pitchFamily="34" charset="0"/>
                <a:cs typeface="Times New Roman" panose="02020603050405020304" pitchFamily="18" charset="0"/>
              </a:rPr>
              <a:t>Reiho</a:t>
            </a:r>
            <a:r>
              <a:rPr lang="fr-FR" sz="1600" dirty="0">
                <a:effectLst/>
                <a:ea typeface="Calibri" panose="020F0502020204030204" pitchFamily="34" charset="0"/>
                <a:cs typeface="Times New Roman" panose="02020603050405020304" pitchFamily="18" charset="0"/>
              </a:rPr>
              <a:t>, </a:t>
            </a:r>
            <a:r>
              <a:rPr lang="fr-FR" sz="1600" dirty="0" err="1">
                <a:effectLst/>
                <a:ea typeface="Calibri" panose="020F0502020204030204" pitchFamily="34" charset="0"/>
                <a:cs typeface="Times New Roman" panose="02020603050405020304" pitchFamily="18" charset="0"/>
              </a:rPr>
              <a:t>Koyo</a:t>
            </a:r>
            <a:r>
              <a:rPr lang="fr-FR" sz="1600" dirty="0">
                <a:effectLst/>
                <a:ea typeface="Calibri" panose="020F0502020204030204" pitchFamily="34" charset="0"/>
                <a:cs typeface="Times New Roman" panose="02020603050405020304" pitchFamily="18" charset="0"/>
              </a:rPr>
              <a:t>, </a:t>
            </a:r>
            <a:r>
              <a:rPr lang="fr-FR" sz="1600" dirty="0" err="1">
                <a:effectLst/>
                <a:ea typeface="Calibri" panose="020F0502020204030204" pitchFamily="34" charset="0"/>
                <a:cs typeface="Times New Roman" panose="02020603050405020304" pitchFamily="18" charset="0"/>
              </a:rPr>
              <a:t>Ikko</a:t>
            </a:r>
            <a:r>
              <a:rPr lang="fr-FR" sz="1600" dirty="0">
                <a:effectLst/>
                <a:ea typeface="Calibri" panose="020F0502020204030204" pitchFamily="34" charset="0"/>
                <a:cs typeface="Times New Roman" panose="02020603050405020304" pitchFamily="18" charset="0"/>
              </a:rPr>
              <a:t>, </a:t>
            </a:r>
            <a:r>
              <a:rPr lang="fr-FR" sz="1600" dirty="0" err="1">
                <a:effectLst/>
                <a:ea typeface="Calibri" panose="020F0502020204030204" pitchFamily="34" charset="0"/>
                <a:cs typeface="Times New Roman" panose="02020603050405020304" pitchFamily="18" charset="0"/>
              </a:rPr>
              <a:t>Gyozan</a:t>
            </a:r>
            <a:r>
              <a:rPr lang="fr-FR" sz="1600" dirty="0">
                <a:effectLst/>
                <a:ea typeface="Calibri" panose="020F0502020204030204" pitchFamily="34" charset="0"/>
                <a:cs typeface="Times New Roman" panose="02020603050405020304" pitchFamily="18" charset="0"/>
              </a:rPr>
              <a:t> ou </a:t>
            </a:r>
            <a:r>
              <a:rPr lang="fr-FR" sz="1600" dirty="0" err="1">
                <a:effectLst/>
                <a:ea typeface="Calibri" panose="020F0502020204030204" pitchFamily="34" charset="0"/>
                <a:cs typeface="Times New Roman" panose="02020603050405020304" pitchFamily="18" charset="0"/>
              </a:rPr>
              <a:t>Shuuhou</a:t>
            </a:r>
            <a:r>
              <a:rPr lang="fr-FR" sz="1600" dirty="0">
                <a:effectLst/>
                <a:ea typeface="Calibri" panose="020F0502020204030204" pitchFamily="34" charset="0"/>
                <a:cs typeface="Times New Roman" panose="02020603050405020304" pitchFamily="18" charset="0"/>
              </a:rPr>
              <a:t> mais désormais la plupart des fours sont à l’arrêt. </a:t>
            </a:r>
          </a:p>
          <a:p>
            <a:pPr marL="0" indent="0" algn="just"/>
            <a:r>
              <a:rPr lang="fr-FR" sz="1600" dirty="0">
                <a:effectLst/>
                <a:ea typeface="Calibri" panose="020F0502020204030204" pitchFamily="34" charset="0"/>
                <a:cs typeface="Times New Roman" panose="02020603050405020304" pitchFamily="18" charset="0"/>
              </a:rPr>
              <a:t>Un interprète et une prise de rendez-vous avec les potiers sont préférables pour visiter.</a:t>
            </a:r>
          </a:p>
          <a:p>
            <a:pPr marL="0" indent="0" algn="just"/>
            <a:endParaRPr lang="fr-FR" sz="1600" dirty="0">
              <a:effectLst/>
              <a:ea typeface="Calibri" panose="020F0502020204030204" pitchFamily="34" charset="0"/>
              <a:cs typeface="Times New Roman" panose="02020603050405020304" pitchFamily="18" charset="0"/>
            </a:endParaRPr>
          </a:p>
          <a:p>
            <a:pPr marL="0" indent="0" algn="just"/>
            <a:r>
              <a:rPr lang="fr-FR" sz="1600" i="1" dirty="0">
                <a:effectLst/>
                <a:ea typeface="Calibri" panose="020F0502020204030204" pitchFamily="34" charset="0"/>
                <a:cs typeface="Times New Roman" panose="02020603050405020304" pitchFamily="18" charset="0"/>
              </a:rPr>
              <a:t>http://tokonamebonsaipots.com </a:t>
            </a:r>
          </a:p>
          <a:p>
            <a:pPr marL="0" indent="0" algn="just"/>
            <a:endParaRPr lang="fr-FR" sz="1600" i="1" dirty="0">
              <a:effectLst/>
              <a:ea typeface="Calibri" panose="020F0502020204030204" pitchFamily="34" charset="0"/>
              <a:cs typeface="Times New Roman" panose="02020603050405020304" pitchFamily="18" charset="0"/>
            </a:endParaRPr>
          </a:p>
          <a:p>
            <a:pPr marL="0" indent="0" algn="just"/>
            <a:r>
              <a:rPr lang="fr-FR" sz="1600" dirty="0">
                <a:effectLst/>
                <a:ea typeface="Calibri" panose="020F0502020204030204" pitchFamily="34" charset="0"/>
                <a:cs typeface="Times New Roman" panose="02020603050405020304" pitchFamily="18" charset="0"/>
              </a:rPr>
              <a:t>Il est difficile de trouver un restaurant sur place. Un supermarché avec toutes sortes de choses à emporter se trouve à proximité de la gare.</a:t>
            </a:r>
          </a:p>
        </p:txBody>
      </p:sp>
      <p:pic>
        <p:nvPicPr>
          <p:cNvPr id="5" name="Image 4">
            <a:extLst>
              <a:ext uri="{FF2B5EF4-FFF2-40B4-BE49-F238E27FC236}">
                <a16:creationId xmlns:a16="http://schemas.microsoft.com/office/drawing/2014/main" id="{B9617699-BC5A-49CC-A334-A688C941EC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1071" y="1804352"/>
            <a:ext cx="3218815" cy="3249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1682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119800" y="399174"/>
            <a:ext cx="10272000" cy="763600"/>
          </a:xfrm>
          <a:prstGeom prst="rect">
            <a:avLst/>
          </a:prstGeom>
        </p:spPr>
        <p:txBody>
          <a:bodyPr spcFirstLastPara="1" wrap="square" lIns="121900" tIns="121900" rIns="121900" bIns="121900" anchor="t" anchorCtr="0">
            <a:noAutofit/>
          </a:bodyPr>
          <a:lstStyle/>
          <a:p>
            <a:r>
              <a:rPr lang="en" sz="4800" b="1" dirty="0"/>
              <a:t>KYOTO</a:t>
            </a:r>
            <a:endParaRPr sz="4800" b="1" dirty="0"/>
          </a:p>
        </p:txBody>
      </p:sp>
      <p:sp>
        <p:nvSpPr>
          <p:cNvPr id="817" name="Google Shape;817;p69"/>
          <p:cNvSpPr txBox="1"/>
          <p:nvPr/>
        </p:nvSpPr>
        <p:spPr>
          <a:xfrm>
            <a:off x="1182443" y="2019894"/>
            <a:ext cx="3202945" cy="135417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600" kern="0" dirty="0">
                <a:solidFill>
                  <a:srgbClr val="3B4954"/>
                </a:solidFill>
                <a:latin typeface="Lexend Exa"/>
                <a:ea typeface="Lexend Exa"/>
                <a:cs typeface="Lexend Exa"/>
                <a:sym typeface="Lexend Exa"/>
              </a:rPr>
              <a:t>KYOTO</a:t>
            </a:r>
          </a:p>
          <a:p>
            <a:pPr defTabSz="1219170">
              <a:buClr>
                <a:srgbClr val="000000"/>
              </a:buClr>
            </a:pPr>
            <a:endParaRPr sz="3600" kern="0" dirty="0">
              <a:solidFill>
                <a:srgbClr val="3B4954"/>
              </a:solidFill>
              <a:latin typeface="Lexend Exa"/>
              <a:ea typeface="Lexend Exa"/>
              <a:cs typeface="Lexend Exa"/>
              <a:sym typeface="Lexend Exa"/>
            </a:endParaRPr>
          </a:p>
        </p:txBody>
      </p:sp>
      <p:grpSp>
        <p:nvGrpSpPr>
          <p:cNvPr id="823" name="Google Shape;823;p69"/>
          <p:cNvGrpSpPr/>
          <p:nvPr/>
        </p:nvGrpSpPr>
        <p:grpSpPr>
          <a:xfrm>
            <a:off x="7213825" y="1634145"/>
            <a:ext cx="3167521" cy="4597308"/>
            <a:chOff x="2005150" y="238125"/>
            <a:chExt cx="3609300" cy="5238500"/>
          </a:xfrm>
        </p:grpSpPr>
        <p:sp>
          <p:nvSpPr>
            <p:cNvPr id="824" name="Google Shape;824;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2" name="Google Shape;862;p69"/>
          <p:cNvGrpSpPr/>
          <p:nvPr/>
        </p:nvGrpSpPr>
        <p:grpSpPr>
          <a:xfrm>
            <a:off x="9258941" y="-259600"/>
            <a:ext cx="3659748" cy="2312800"/>
            <a:chOff x="6767130" y="1865225"/>
            <a:chExt cx="2744811" cy="1734600"/>
          </a:xfrm>
        </p:grpSpPr>
        <p:sp>
          <p:nvSpPr>
            <p:cNvPr id="863" name="Google Shape;863;p69"/>
            <p:cNvSpPr/>
            <p:nvPr/>
          </p:nvSpPr>
          <p:spPr>
            <a:xfrm>
              <a:off x="7777341" y="1865225"/>
              <a:ext cx="1734600" cy="17346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69"/>
            <p:cNvSpPr/>
            <p:nvPr/>
          </p:nvSpPr>
          <p:spPr>
            <a:xfrm>
              <a:off x="7397650" y="2338071"/>
              <a:ext cx="846600" cy="846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5" name="Google Shape;865;p69"/>
            <p:cNvGrpSpPr/>
            <p:nvPr/>
          </p:nvGrpSpPr>
          <p:grpSpPr>
            <a:xfrm>
              <a:off x="6767130" y="2764456"/>
              <a:ext cx="504011" cy="63838"/>
              <a:chOff x="33400" y="4261788"/>
              <a:chExt cx="646500" cy="78300"/>
            </a:xfrm>
          </p:grpSpPr>
          <p:sp>
            <p:nvSpPr>
              <p:cNvPr id="866" name="Google Shape;866;p69"/>
              <p:cNvSpPr/>
              <p:nvPr/>
            </p:nvSpPr>
            <p:spPr>
              <a:xfrm rot="-5400000">
                <a:off x="334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69"/>
              <p:cNvSpPr/>
              <p:nvPr/>
            </p:nvSpPr>
            <p:spPr>
              <a:xfrm rot="-5400000">
                <a:off x="3175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69"/>
              <p:cNvSpPr/>
              <p:nvPr/>
            </p:nvSpPr>
            <p:spPr>
              <a:xfrm rot="-5400000">
                <a:off x="6016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70" name="Google Shape;870;p69"/>
          <p:cNvSpPr txBox="1"/>
          <p:nvPr/>
        </p:nvSpPr>
        <p:spPr>
          <a:xfrm>
            <a:off x="8609700" y="5460133"/>
            <a:ext cx="549200" cy="57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dirty="0">
              <a:solidFill>
                <a:srgbClr val="3B4954"/>
              </a:solidFill>
              <a:latin typeface="Lexend Exa"/>
              <a:ea typeface="Lexend Exa"/>
              <a:cs typeface="Lexend Exa"/>
              <a:sym typeface="Lexend Exa"/>
            </a:endParaRPr>
          </a:p>
        </p:txBody>
      </p:sp>
      <p:sp>
        <p:nvSpPr>
          <p:cNvPr id="54" name="ZoneTexte 53">
            <a:extLst>
              <a:ext uri="{FF2B5EF4-FFF2-40B4-BE49-F238E27FC236}">
                <a16:creationId xmlns:a16="http://schemas.microsoft.com/office/drawing/2014/main" id="{000DFD94-7395-419D-9249-FFA7C95DBFF5}"/>
              </a:ext>
            </a:extLst>
          </p:cNvPr>
          <p:cNvSpPr txBox="1"/>
          <p:nvPr/>
        </p:nvSpPr>
        <p:spPr>
          <a:xfrm>
            <a:off x="272798" y="4585506"/>
            <a:ext cx="6457360" cy="1077218"/>
          </a:xfrm>
          <a:prstGeom prst="rect">
            <a:avLst/>
          </a:prstGeom>
          <a:noFill/>
        </p:spPr>
        <p:txBody>
          <a:bodyPr wrap="square">
            <a:spAutoFit/>
          </a:bodyPr>
          <a:lstStyle/>
          <a:p>
            <a:r>
              <a:rPr lang="fr-FR" sz="1600" dirty="0">
                <a:latin typeface="Lexend Exa"/>
              </a:rPr>
              <a:t>En empruntant la ligne Tokaido du Shinkansen, vous pourrez rejoindre Kyoto en un peu plus de 2 heures à partir de Tokyo</a:t>
            </a:r>
          </a:p>
          <a:p>
            <a:r>
              <a:rPr lang="fr-FR" sz="1600" dirty="0">
                <a:latin typeface="Lexend Exa"/>
              </a:rPr>
              <a:t>Autour de la gare, l’accès aux transports est rapide pour rayonner autour et dans Kyoto sans perdre de temps</a:t>
            </a:r>
          </a:p>
        </p:txBody>
      </p:sp>
      <p:pic>
        <p:nvPicPr>
          <p:cNvPr id="55" name="Picture 6" descr="Commuter line, train, transportation, front view icon - Download on Iconfinder">
            <a:extLst>
              <a:ext uri="{FF2B5EF4-FFF2-40B4-BE49-F238E27FC236}">
                <a16:creationId xmlns:a16="http://schemas.microsoft.com/office/drawing/2014/main" id="{96419F70-95CC-4E89-B262-C464138B0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1" y="3596274"/>
            <a:ext cx="1092497" cy="1092497"/>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864;p69">
            <a:extLst>
              <a:ext uri="{FF2B5EF4-FFF2-40B4-BE49-F238E27FC236}">
                <a16:creationId xmlns:a16="http://schemas.microsoft.com/office/drawing/2014/main" id="{BC72C207-388A-4127-B91A-A2455DA7B415}"/>
              </a:ext>
            </a:extLst>
          </p:cNvPr>
          <p:cNvSpPr/>
          <p:nvPr/>
        </p:nvSpPr>
        <p:spPr>
          <a:xfrm>
            <a:off x="8603876" y="4730107"/>
            <a:ext cx="243480" cy="240768"/>
          </a:xfrm>
          <a:prstGeom prst="ellipse">
            <a:avLst/>
          </a:prstGeom>
          <a:noFill/>
          <a:ln w="66675" cap="flat" cmpd="sng">
            <a:solidFill>
              <a:srgbClr val="6699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435658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119800" y="399174"/>
            <a:ext cx="10272000" cy="763600"/>
          </a:xfrm>
          <a:prstGeom prst="rect">
            <a:avLst/>
          </a:prstGeom>
        </p:spPr>
        <p:txBody>
          <a:bodyPr spcFirstLastPara="1" wrap="square" lIns="121900" tIns="121900" rIns="121900" bIns="121900" anchor="t" anchorCtr="0">
            <a:noAutofit/>
          </a:bodyPr>
          <a:lstStyle/>
          <a:p>
            <a:r>
              <a:rPr lang="fr-FR" sz="4800" b="1" dirty="0"/>
              <a:t>A</a:t>
            </a:r>
            <a:r>
              <a:rPr lang="en" sz="4800" b="1" dirty="0"/>
              <a:t>U NORD DE TOKYO</a:t>
            </a:r>
            <a:endParaRPr sz="4800" b="1" dirty="0"/>
          </a:p>
        </p:txBody>
      </p:sp>
      <p:sp>
        <p:nvSpPr>
          <p:cNvPr id="817" name="Google Shape;817;p69"/>
          <p:cNvSpPr txBox="1"/>
          <p:nvPr/>
        </p:nvSpPr>
        <p:spPr>
          <a:xfrm>
            <a:off x="1182443" y="2019894"/>
            <a:ext cx="3202945" cy="246217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600" kern="0" dirty="0">
                <a:solidFill>
                  <a:srgbClr val="3B4954"/>
                </a:solidFill>
                <a:latin typeface="Lexend Exa"/>
                <a:ea typeface="Lexend Exa"/>
                <a:cs typeface="Lexend Exa"/>
                <a:sym typeface="Lexend Exa"/>
              </a:rPr>
              <a:t>FUKUSHIMA</a:t>
            </a:r>
          </a:p>
          <a:p>
            <a:pPr defTabSz="1219170">
              <a:buClr>
                <a:srgbClr val="000000"/>
              </a:buClr>
            </a:pPr>
            <a:r>
              <a:rPr lang="en" sz="3600" kern="0" dirty="0">
                <a:solidFill>
                  <a:srgbClr val="3B4954"/>
                </a:solidFill>
                <a:latin typeface="Lexend Exa"/>
                <a:ea typeface="Lexend Exa"/>
                <a:cs typeface="Lexend Exa"/>
                <a:sym typeface="Lexend Exa"/>
              </a:rPr>
              <a:t>OBUSE</a:t>
            </a:r>
          </a:p>
          <a:p>
            <a:pPr defTabSz="1219170">
              <a:buClr>
                <a:srgbClr val="000000"/>
              </a:buClr>
            </a:pPr>
            <a:r>
              <a:rPr lang="en" sz="3600" kern="0" dirty="0">
                <a:solidFill>
                  <a:srgbClr val="3B4954"/>
                </a:solidFill>
                <a:latin typeface="Lexend Exa"/>
                <a:ea typeface="Lexend Exa"/>
                <a:cs typeface="Lexend Exa"/>
                <a:sym typeface="Lexend Exa"/>
              </a:rPr>
              <a:t>UTSUNOMIYA</a:t>
            </a:r>
          </a:p>
          <a:p>
            <a:pPr defTabSz="1219170">
              <a:buClr>
                <a:srgbClr val="000000"/>
              </a:buClr>
            </a:pPr>
            <a:endParaRPr sz="3600" kern="0" dirty="0">
              <a:solidFill>
                <a:srgbClr val="3B4954"/>
              </a:solidFill>
              <a:latin typeface="Lexend Exa"/>
              <a:ea typeface="Lexend Exa"/>
              <a:cs typeface="Lexend Exa"/>
              <a:sym typeface="Lexend Exa"/>
            </a:endParaRPr>
          </a:p>
        </p:txBody>
      </p:sp>
      <p:grpSp>
        <p:nvGrpSpPr>
          <p:cNvPr id="823" name="Google Shape;823;p69"/>
          <p:cNvGrpSpPr/>
          <p:nvPr/>
        </p:nvGrpSpPr>
        <p:grpSpPr>
          <a:xfrm>
            <a:off x="7213825" y="1634145"/>
            <a:ext cx="3167521" cy="4597308"/>
            <a:chOff x="2005150" y="238125"/>
            <a:chExt cx="3609300" cy="5238500"/>
          </a:xfrm>
        </p:grpSpPr>
        <p:sp>
          <p:nvSpPr>
            <p:cNvPr id="824" name="Google Shape;824;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2" name="Google Shape;862;p69"/>
          <p:cNvGrpSpPr/>
          <p:nvPr/>
        </p:nvGrpSpPr>
        <p:grpSpPr>
          <a:xfrm>
            <a:off x="9258941" y="-259600"/>
            <a:ext cx="3659748" cy="2312800"/>
            <a:chOff x="6767130" y="1865225"/>
            <a:chExt cx="2744811" cy="1734600"/>
          </a:xfrm>
        </p:grpSpPr>
        <p:sp>
          <p:nvSpPr>
            <p:cNvPr id="863" name="Google Shape;863;p69"/>
            <p:cNvSpPr/>
            <p:nvPr/>
          </p:nvSpPr>
          <p:spPr>
            <a:xfrm>
              <a:off x="7777341" y="1865225"/>
              <a:ext cx="1734600" cy="17346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69"/>
            <p:cNvSpPr/>
            <p:nvPr/>
          </p:nvSpPr>
          <p:spPr>
            <a:xfrm>
              <a:off x="7397650" y="2338071"/>
              <a:ext cx="846600" cy="846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5" name="Google Shape;865;p69"/>
            <p:cNvGrpSpPr/>
            <p:nvPr/>
          </p:nvGrpSpPr>
          <p:grpSpPr>
            <a:xfrm>
              <a:off x="6767130" y="2764456"/>
              <a:ext cx="504011" cy="63838"/>
              <a:chOff x="33400" y="4261788"/>
              <a:chExt cx="646500" cy="78300"/>
            </a:xfrm>
          </p:grpSpPr>
          <p:sp>
            <p:nvSpPr>
              <p:cNvPr id="866" name="Google Shape;866;p69"/>
              <p:cNvSpPr/>
              <p:nvPr/>
            </p:nvSpPr>
            <p:spPr>
              <a:xfrm rot="-5400000">
                <a:off x="334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69"/>
              <p:cNvSpPr/>
              <p:nvPr/>
            </p:nvSpPr>
            <p:spPr>
              <a:xfrm rot="-5400000">
                <a:off x="3175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69"/>
              <p:cNvSpPr/>
              <p:nvPr/>
            </p:nvSpPr>
            <p:spPr>
              <a:xfrm rot="-5400000">
                <a:off x="6016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70" name="Google Shape;870;p69"/>
          <p:cNvSpPr txBox="1"/>
          <p:nvPr/>
        </p:nvSpPr>
        <p:spPr>
          <a:xfrm>
            <a:off x="8609700" y="5460133"/>
            <a:ext cx="549200" cy="57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dirty="0">
              <a:solidFill>
                <a:srgbClr val="3B4954"/>
              </a:solidFill>
              <a:latin typeface="Lexend Exa"/>
              <a:ea typeface="Lexend Exa"/>
              <a:cs typeface="Lexend Exa"/>
              <a:sym typeface="Lexend Exa"/>
            </a:endParaRPr>
          </a:p>
        </p:txBody>
      </p:sp>
      <p:sp>
        <p:nvSpPr>
          <p:cNvPr id="54" name="ZoneTexte 53">
            <a:extLst>
              <a:ext uri="{FF2B5EF4-FFF2-40B4-BE49-F238E27FC236}">
                <a16:creationId xmlns:a16="http://schemas.microsoft.com/office/drawing/2014/main" id="{60027121-F581-4BA1-A925-7FDEE647D69E}"/>
              </a:ext>
            </a:extLst>
          </p:cNvPr>
          <p:cNvSpPr txBox="1"/>
          <p:nvPr/>
        </p:nvSpPr>
        <p:spPr>
          <a:xfrm>
            <a:off x="248007" y="5358645"/>
            <a:ext cx="7253210" cy="1077218"/>
          </a:xfrm>
          <a:prstGeom prst="rect">
            <a:avLst/>
          </a:prstGeom>
          <a:noFill/>
        </p:spPr>
        <p:txBody>
          <a:bodyPr wrap="square">
            <a:spAutoFit/>
          </a:bodyPr>
          <a:lstStyle/>
          <a:p>
            <a:r>
              <a:rPr lang="fr-FR" sz="1600" dirty="0">
                <a:latin typeface="Lexend Exa"/>
              </a:rPr>
              <a:t>En partant de la gare </a:t>
            </a:r>
            <a:r>
              <a:rPr lang="fr-FR" sz="1600" dirty="0" err="1">
                <a:latin typeface="Lexend Exa"/>
              </a:rPr>
              <a:t>Ueno</a:t>
            </a:r>
            <a:r>
              <a:rPr lang="fr-FR" sz="1600" dirty="0">
                <a:latin typeface="Lexend Exa"/>
              </a:rPr>
              <a:t> de Tokyo</a:t>
            </a:r>
          </a:p>
          <a:p>
            <a:r>
              <a:rPr lang="fr-FR" sz="1600" dirty="0">
                <a:latin typeface="Lexend Exa"/>
              </a:rPr>
              <a:t>80 à 90 min de Shinkansen, directions </a:t>
            </a:r>
            <a:r>
              <a:rPr lang="fr-FR" sz="1600" dirty="0" err="1">
                <a:latin typeface="Lexend Exa"/>
              </a:rPr>
              <a:t>Kagayaki</a:t>
            </a:r>
            <a:r>
              <a:rPr lang="fr-FR" sz="1600" dirty="0">
                <a:latin typeface="Lexend Exa"/>
              </a:rPr>
              <a:t>, </a:t>
            </a:r>
            <a:r>
              <a:rPr lang="fr-FR" sz="1600" dirty="0" err="1">
                <a:latin typeface="Lexend Exa"/>
              </a:rPr>
              <a:t>Hakutaka</a:t>
            </a:r>
            <a:r>
              <a:rPr lang="fr-FR" sz="1600" dirty="0">
                <a:latin typeface="Lexend Exa"/>
              </a:rPr>
              <a:t> ou </a:t>
            </a:r>
            <a:r>
              <a:rPr lang="fr-FR" sz="1600" dirty="0" err="1">
                <a:latin typeface="Lexend Exa"/>
              </a:rPr>
              <a:t>Asama</a:t>
            </a:r>
            <a:endParaRPr lang="fr-FR" sz="1600" dirty="0">
              <a:latin typeface="Lexend Exa"/>
            </a:endParaRPr>
          </a:p>
          <a:p>
            <a:r>
              <a:rPr lang="fr-FR" sz="1600" dirty="0">
                <a:latin typeface="Lexend Exa"/>
              </a:rPr>
              <a:t>Pour se rendre à </a:t>
            </a:r>
            <a:r>
              <a:rPr lang="fr-FR" sz="1600" dirty="0" err="1">
                <a:latin typeface="Lexend Exa"/>
              </a:rPr>
              <a:t>Obuse</a:t>
            </a:r>
            <a:r>
              <a:rPr lang="fr-FR" sz="1600" dirty="0">
                <a:latin typeface="Lexend Exa"/>
              </a:rPr>
              <a:t> à partir de Nagano</a:t>
            </a:r>
          </a:p>
          <a:p>
            <a:r>
              <a:rPr lang="fr-FR" sz="1600" dirty="0">
                <a:latin typeface="Lexend Exa"/>
              </a:rPr>
              <a:t>35 minutes par le Nagano Electric Railway, ligne </a:t>
            </a:r>
            <a:r>
              <a:rPr lang="fr-FR" sz="1600" dirty="0" err="1">
                <a:latin typeface="Lexend Exa"/>
              </a:rPr>
              <a:t>Shinshunakano</a:t>
            </a:r>
            <a:endParaRPr lang="fr-FR" sz="1600" dirty="0">
              <a:latin typeface="Lexend Exa"/>
            </a:endParaRPr>
          </a:p>
        </p:txBody>
      </p:sp>
      <p:sp>
        <p:nvSpPr>
          <p:cNvPr id="3" name="AutoShape 2">
            <a:extLst>
              <a:ext uri="{FF2B5EF4-FFF2-40B4-BE49-F238E27FC236}">
                <a16:creationId xmlns:a16="http://schemas.microsoft.com/office/drawing/2014/main" id="{3BA90DF4-E6CB-4338-A415-390AC31BA952}"/>
              </a:ext>
            </a:extLst>
          </p:cNvPr>
          <p:cNvSpPr>
            <a:spLocks noChangeAspect="1" noChangeArrowheads="1"/>
          </p:cNvSpPr>
          <p:nvPr/>
        </p:nvSpPr>
        <p:spPr bwMode="auto">
          <a:xfrm>
            <a:off x="2783915" y="3553589"/>
            <a:ext cx="971656" cy="9716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30" name="Picture 6" descr="Commuter line, train, transportation, front view icon - Download on Iconfinder">
            <a:extLst>
              <a:ext uri="{FF2B5EF4-FFF2-40B4-BE49-F238E27FC236}">
                <a16:creationId xmlns:a16="http://schemas.microsoft.com/office/drawing/2014/main" id="{0BA7C076-0345-4999-9E8E-B7F1F661A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6" y="4357746"/>
            <a:ext cx="1092497" cy="1092497"/>
          </a:xfrm>
          <a:prstGeom prst="rect">
            <a:avLst/>
          </a:prstGeom>
          <a:noFill/>
          <a:extLst>
            <a:ext uri="{909E8E84-426E-40DD-AFC4-6F175D3DCCD1}">
              <a14:hiddenFill xmlns:a14="http://schemas.microsoft.com/office/drawing/2010/main">
                <a:solidFill>
                  <a:srgbClr val="FFFFFF"/>
                </a:solidFill>
              </a14:hiddenFill>
            </a:ext>
          </a:extLst>
        </p:spPr>
      </p:pic>
      <p:sp>
        <p:nvSpPr>
          <p:cNvPr id="56" name="Google Shape;864;p69">
            <a:extLst>
              <a:ext uri="{FF2B5EF4-FFF2-40B4-BE49-F238E27FC236}">
                <a16:creationId xmlns:a16="http://schemas.microsoft.com/office/drawing/2014/main" id="{3E8DB07E-8129-4184-82EF-E9DB0D2D7A3B}"/>
              </a:ext>
            </a:extLst>
          </p:cNvPr>
          <p:cNvSpPr/>
          <p:nvPr/>
        </p:nvSpPr>
        <p:spPr>
          <a:xfrm>
            <a:off x="9100171" y="4030404"/>
            <a:ext cx="564400" cy="582116"/>
          </a:xfrm>
          <a:prstGeom prst="ellipse">
            <a:avLst/>
          </a:prstGeom>
          <a:noFill/>
          <a:ln w="66675" cap="flat" cmpd="sng">
            <a:solidFill>
              <a:srgbClr val="6699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92710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0" name="Image 29">
            <a:extLst>
              <a:ext uri="{FF2B5EF4-FFF2-40B4-BE49-F238E27FC236}">
                <a16:creationId xmlns:a16="http://schemas.microsoft.com/office/drawing/2014/main" id="{E47C69C9-FC70-4D81-8652-CAB986D3B13A}"/>
              </a:ext>
            </a:extLst>
          </p:cNvPr>
          <p:cNvPicPr>
            <a:picLocks noChangeAspect="1"/>
          </p:cNvPicPr>
          <p:nvPr/>
        </p:nvPicPr>
        <p:blipFill>
          <a:blip r:embed="rId3"/>
          <a:stretch>
            <a:fillRect/>
          </a:stretch>
        </p:blipFill>
        <p:spPr>
          <a:xfrm>
            <a:off x="809949" y="471053"/>
            <a:ext cx="5299100" cy="59158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Ellipse 3">
            <a:extLst>
              <a:ext uri="{FF2B5EF4-FFF2-40B4-BE49-F238E27FC236}">
                <a16:creationId xmlns:a16="http://schemas.microsoft.com/office/drawing/2014/main" id="{958FC254-3819-4D4F-99EC-87879705DFB5}"/>
              </a:ext>
            </a:extLst>
          </p:cNvPr>
          <p:cNvSpPr/>
          <p:nvPr/>
        </p:nvSpPr>
        <p:spPr>
          <a:xfrm>
            <a:off x="2938774" y="4713057"/>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1E5C2D4-CEAB-4C6A-92AE-927344571869}"/>
              </a:ext>
            </a:extLst>
          </p:cNvPr>
          <p:cNvPicPr>
            <a:picLocks noChangeAspect="1"/>
          </p:cNvPicPr>
          <p:nvPr/>
        </p:nvPicPr>
        <p:blipFill>
          <a:blip r:embed="rId4"/>
          <a:stretch>
            <a:fillRect/>
          </a:stretch>
        </p:blipFill>
        <p:spPr>
          <a:xfrm>
            <a:off x="6364075" y="1921485"/>
            <a:ext cx="4953000" cy="44767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Ellipse 7">
            <a:extLst>
              <a:ext uri="{FF2B5EF4-FFF2-40B4-BE49-F238E27FC236}">
                <a16:creationId xmlns:a16="http://schemas.microsoft.com/office/drawing/2014/main" id="{C8F630BF-FEC7-4F1B-AD1B-AAB6CB1DFD67}"/>
              </a:ext>
            </a:extLst>
          </p:cNvPr>
          <p:cNvSpPr/>
          <p:nvPr/>
        </p:nvSpPr>
        <p:spPr>
          <a:xfrm>
            <a:off x="8266583" y="3500328"/>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oogle Shape;292;p35">
            <a:extLst>
              <a:ext uri="{FF2B5EF4-FFF2-40B4-BE49-F238E27FC236}">
                <a16:creationId xmlns:a16="http://schemas.microsoft.com/office/drawing/2014/main" id="{2EE3B645-B22E-4538-B2B9-4127A51B4795}"/>
              </a:ext>
            </a:extLst>
          </p:cNvPr>
          <p:cNvGrpSpPr/>
          <p:nvPr/>
        </p:nvGrpSpPr>
        <p:grpSpPr>
          <a:xfrm>
            <a:off x="10254895" y="422057"/>
            <a:ext cx="1117729" cy="1395968"/>
            <a:chOff x="1516652" y="2041752"/>
            <a:chExt cx="415624" cy="451130"/>
          </a:xfrm>
        </p:grpSpPr>
        <p:sp>
          <p:nvSpPr>
            <p:cNvPr id="9" name="Google Shape;293;p35">
              <a:extLst>
                <a:ext uri="{FF2B5EF4-FFF2-40B4-BE49-F238E27FC236}">
                  <a16:creationId xmlns:a16="http://schemas.microsoft.com/office/drawing/2014/main" id="{E3B6B250-7909-480C-935A-0EB4D82D8B77}"/>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94;p35">
              <a:extLst>
                <a:ext uri="{FF2B5EF4-FFF2-40B4-BE49-F238E27FC236}">
                  <a16:creationId xmlns:a16="http://schemas.microsoft.com/office/drawing/2014/main" id="{951C3B4E-C82C-4CD6-BC69-BA65DD586658}"/>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983760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KYOTO</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B6EA39EB-C759-47E5-8BBD-CF2015D82A54}"/>
              </a:ext>
            </a:extLst>
          </p:cNvPr>
          <p:cNvSpPr txBox="1">
            <a:spLocks/>
          </p:cNvSpPr>
          <p:nvPr/>
        </p:nvSpPr>
        <p:spPr>
          <a:xfrm>
            <a:off x="687627" y="2193677"/>
            <a:ext cx="6307200" cy="3447057"/>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Kyoto accueille deux grandes expositions de bonsaïs dans l’année </a:t>
            </a:r>
          </a:p>
          <a:p>
            <a:pPr marL="0" indent="0" algn="just"/>
            <a:endParaRPr lang="fr-FR" sz="1600" kern="0" dirty="0"/>
          </a:p>
          <a:p>
            <a:pPr marL="0" indent="0" algn="just"/>
            <a:r>
              <a:rPr lang="fr-FR" sz="1600" kern="0" dirty="0"/>
              <a:t>En novembre    </a:t>
            </a:r>
            <a:r>
              <a:rPr lang="fr-FR" sz="1600" b="1" kern="0" dirty="0"/>
              <a:t>la </a:t>
            </a:r>
            <a:r>
              <a:rPr lang="fr-FR" sz="1600" b="1" kern="0" dirty="0" err="1"/>
              <a:t>Taikan-ten</a:t>
            </a:r>
            <a:endParaRPr lang="fr-FR" sz="1600" b="1" kern="0" dirty="0"/>
          </a:p>
          <a:p>
            <a:pPr marL="0" indent="0" algn="just"/>
            <a:r>
              <a:rPr lang="fr-FR" sz="1600" kern="0" dirty="0"/>
              <a:t>En janvier          </a:t>
            </a:r>
            <a:r>
              <a:rPr lang="fr-FR" sz="1600" b="1" kern="0" dirty="0"/>
              <a:t>la </a:t>
            </a:r>
            <a:r>
              <a:rPr lang="fr-FR" sz="1600" b="1" kern="0" dirty="0" err="1"/>
              <a:t>Gafu-ten</a:t>
            </a:r>
            <a:endParaRPr lang="fr-FR" sz="1600" b="1" kern="0" dirty="0"/>
          </a:p>
          <a:p>
            <a:pPr marL="0" indent="0" algn="just"/>
            <a:endParaRPr lang="fr-FR" sz="1600" kern="0" dirty="0"/>
          </a:p>
          <a:p>
            <a:pPr marL="0" indent="0" algn="just"/>
            <a:r>
              <a:rPr lang="fr-FR" sz="1600" kern="0" dirty="0"/>
              <a:t>Kyoto était la capitale du Japon jusqu’en 1868 et reste aujourd’hui la capitale culturelle par son ambiance traditionnelle. </a:t>
            </a:r>
          </a:p>
          <a:p>
            <a:pPr marL="0" indent="0" algn="just"/>
            <a:endParaRPr lang="fr-FR" sz="1600" kern="0" dirty="0"/>
          </a:p>
          <a:p>
            <a:pPr marL="0" indent="0" algn="just"/>
            <a:r>
              <a:rPr lang="fr-FR" sz="1600" kern="0" dirty="0"/>
              <a:t>Elle abrite en effet d’innombrables temples et jardins, des quartiers anciens et authentiques cohabitant avec des zones plus modernes. </a:t>
            </a:r>
          </a:p>
          <a:p>
            <a:pPr marL="0" indent="0" algn="just"/>
            <a:endParaRPr lang="fr-FR" sz="1600" kern="0" dirty="0"/>
          </a:p>
          <a:p>
            <a:pPr marL="0" indent="0" algn="just"/>
            <a:r>
              <a:rPr lang="fr-FR" sz="1600" kern="0" dirty="0"/>
              <a:t>Cependant la ville limite la hauteur des buildings afin de conserver la vue des quartiers traditionnels et des montagnes qui l’entourent.</a:t>
            </a:r>
          </a:p>
        </p:txBody>
      </p:sp>
      <p:pic>
        <p:nvPicPr>
          <p:cNvPr id="9" name="Image 8">
            <a:extLst>
              <a:ext uri="{FF2B5EF4-FFF2-40B4-BE49-F238E27FC236}">
                <a16:creationId xmlns:a16="http://schemas.microsoft.com/office/drawing/2014/main" id="{E8E26B1E-82CA-4ED7-8854-2B750448888E}"/>
              </a:ext>
            </a:extLst>
          </p:cNvPr>
          <p:cNvPicPr>
            <a:picLocks noChangeAspect="1"/>
          </p:cNvPicPr>
          <p:nvPr/>
        </p:nvPicPr>
        <p:blipFill>
          <a:blip r:embed="rId3"/>
          <a:stretch>
            <a:fillRect/>
          </a:stretch>
        </p:blipFill>
        <p:spPr>
          <a:xfrm>
            <a:off x="7011505" y="2201700"/>
            <a:ext cx="4581414" cy="34310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ZoneTexte 10">
            <a:extLst>
              <a:ext uri="{FF2B5EF4-FFF2-40B4-BE49-F238E27FC236}">
                <a16:creationId xmlns:a16="http://schemas.microsoft.com/office/drawing/2014/main" id="{EB938E90-EAF7-43D8-AAC7-D27C9A614860}"/>
              </a:ext>
            </a:extLst>
          </p:cNvPr>
          <p:cNvSpPr txBox="1"/>
          <p:nvPr/>
        </p:nvSpPr>
        <p:spPr>
          <a:xfrm>
            <a:off x="6932951" y="5706939"/>
            <a:ext cx="4354642" cy="312650"/>
          </a:xfrm>
          <a:prstGeom prst="rect">
            <a:avLst/>
          </a:prstGeom>
          <a:noFill/>
        </p:spPr>
        <p:txBody>
          <a:bodyPr wrap="square">
            <a:spAutoFit/>
          </a:bodyPr>
          <a:lstStyle/>
          <a:p>
            <a:pPr algn="just">
              <a:lnSpc>
                <a:spcPct val="107000"/>
              </a:lnSpc>
              <a:spcAft>
                <a:spcPts val="800"/>
              </a:spcAft>
            </a:pPr>
            <a:r>
              <a:rPr lang="fr-FR" sz="1400" dirty="0">
                <a:effectLst/>
                <a:latin typeface="Lexend Exa"/>
                <a:ea typeface="Calibri" panose="020F0502020204030204" pitchFamily="34" charset="0"/>
                <a:cs typeface="Times New Roman" panose="02020603050405020304" pitchFamily="18" charset="0"/>
              </a:rPr>
              <a:t>Vue du temple </a:t>
            </a:r>
            <a:r>
              <a:rPr lang="fr-FR" sz="1400" dirty="0" err="1">
                <a:effectLst/>
                <a:latin typeface="Lexend Exa"/>
                <a:ea typeface="Calibri" panose="020F0502020204030204" pitchFamily="34" charset="0"/>
                <a:cs typeface="Times New Roman" panose="02020603050405020304" pitchFamily="18" charset="0"/>
              </a:rPr>
              <a:t>Tenryuji</a:t>
            </a:r>
            <a:r>
              <a:rPr lang="fr-FR" sz="1400" dirty="0">
                <a:effectLst/>
                <a:latin typeface="Lexend Exa"/>
                <a:ea typeface="Calibri" panose="020F0502020204030204" pitchFamily="34" charset="0"/>
                <a:cs typeface="Times New Roman" panose="02020603050405020304" pitchFamily="18" charset="0"/>
              </a:rPr>
              <a:t>, dans le quartier de </a:t>
            </a:r>
            <a:r>
              <a:rPr lang="fr-FR" sz="1400" dirty="0" err="1">
                <a:effectLst/>
                <a:latin typeface="Lexend Exa"/>
                <a:ea typeface="Calibri" panose="020F0502020204030204" pitchFamily="34" charset="0"/>
                <a:cs typeface="Times New Roman" panose="02020603050405020304" pitchFamily="18" charset="0"/>
              </a:rPr>
              <a:t>Tofukuji</a:t>
            </a:r>
            <a:r>
              <a:rPr lang="fr-FR" sz="1400" dirty="0">
                <a:effectLst/>
                <a:latin typeface="Lexend Exa"/>
                <a:ea typeface="Calibri" panose="020F0502020204030204" pitchFamily="34" charset="0"/>
                <a:cs typeface="Times New Roman" panose="02020603050405020304" pitchFamily="18" charset="0"/>
              </a:rPr>
              <a:t> </a:t>
            </a:r>
          </a:p>
        </p:txBody>
      </p:sp>
      <p:pic>
        <p:nvPicPr>
          <p:cNvPr id="12" name="Image 11">
            <a:extLst>
              <a:ext uri="{FF2B5EF4-FFF2-40B4-BE49-F238E27FC236}">
                <a16:creationId xmlns:a16="http://schemas.microsoft.com/office/drawing/2014/main" id="{71DBECD7-F4D8-4288-AB5B-5CA62ECAD979}"/>
              </a:ext>
            </a:extLst>
          </p:cNvPr>
          <p:cNvPicPr>
            <a:picLocks noChangeAspect="1"/>
          </p:cNvPicPr>
          <p:nvPr/>
        </p:nvPicPr>
        <p:blipFill>
          <a:blip r:embed="rId4"/>
          <a:stretch>
            <a:fillRect/>
          </a:stretch>
        </p:blipFill>
        <p:spPr>
          <a:xfrm>
            <a:off x="4339854" y="216510"/>
            <a:ext cx="2446480" cy="1800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 12">
            <a:extLst>
              <a:ext uri="{FF2B5EF4-FFF2-40B4-BE49-F238E27FC236}">
                <a16:creationId xmlns:a16="http://schemas.microsoft.com/office/drawing/2014/main" id="{C07A429D-3E26-4C77-B532-976637D61DDA}"/>
              </a:ext>
            </a:extLst>
          </p:cNvPr>
          <p:cNvPicPr>
            <a:picLocks noChangeAspect="1"/>
          </p:cNvPicPr>
          <p:nvPr/>
        </p:nvPicPr>
        <p:blipFill>
          <a:blip r:embed="rId5"/>
          <a:stretch>
            <a:fillRect/>
          </a:stretch>
        </p:blipFill>
        <p:spPr>
          <a:xfrm>
            <a:off x="6994827" y="207667"/>
            <a:ext cx="2446480" cy="1809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 13">
            <a:extLst>
              <a:ext uri="{FF2B5EF4-FFF2-40B4-BE49-F238E27FC236}">
                <a16:creationId xmlns:a16="http://schemas.microsoft.com/office/drawing/2014/main" id="{237AE2DF-3FA8-4749-B980-C2F375F72A0E}"/>
              </a:ext>
            </a:extLst>
          </p:cNvPr>
          <p:cNvPicPr>
            <a:picLocks noChangeAspect="1"/>
          </p:cNvPicPr>
          <p:nvPr/>
        </p:nvPicPr>
        <p:blipFill>
          <a:blip r:embed="rId6"/>
          <a:stretch>
            <a:fillRect/>
          </a:stretch>
        </p:blipFill>
        <p:spPr>
          <a:xfrm>
            <a:off x="9630942" y="216510"/>
            <a:ext cx="1950483" cy="1809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3174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KYOTO</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B6EA39EB-C759-47E5-8BBD-CF2015D82A54}"/>
              </a:ext>
            </a:extLst>
          </p:cNvPr>
          <p:cNvSpPr txBox="1">
            <a:spLocks/>
          </p:cNvSpPr>
          <p:nvPr/>
        </p:nvSpPr>
        <p:spPr>
          <a:xfrm>
            <a:off x="687627" y="1730029"/>
            <a:ext cx="10077128" cy="2708393"/>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La </a:t>
            </a:r>
            <a:r>
              <a:rPr lang="fr-FR" sz="1600" b="1" kern="0" dirty="0" err="1"/>
              <a:t>Taïkan-ten</a:t>
            </a:r>
            <a:r>
              <a:rPr lang="fr-FR" sz="1600" b="1" kern="0" dirty="0"/>
              <a:t> </a:t>
            </a:r>
            <a:r>
              <a:rPr lang="fr-FR" sz="1600" kern="0" dirty="0"/>
              <a:t>est la deuxième plus importante exposition de bonsaïs du pays et se tient fin novembre au </a:t>
            </a:r>
            <a:r>
              <a:rPr lang="fr-FR" sz="1600" kern="0" dirty="0" err="1"/>
              <a:t>MiyakoMesse</a:t>
            </a:r>
            <a:r>
              <a:rPr lang="fr-FR" sz="1600" kern="0" dirty="0"/>
              <a:t>, en plein festival des </a:t>
            </a:r>
            <a:r>
              <a:rPr lang="fr-FR" sz="1600" kern="0" dirty="0" err="1"/>
              <a:t>momiji</a:t>
            </a:r>
            <a:r>
              <a:rPr lang="fr-FR" sz="1600" kern="0" dirty="0"/>
              <a:t> (les érables) quand la montagne et les jardins s’admirent en rouge. </a:t>
            </a:r>
          </a:p>
          <a:p>
            <a:pPr marL="0" indent="0" algn="just"/>
            <a:r>
              <a:rPr lang="fr-FR" sz="1600" kern="0" dirty="0"/>
              <a:t>Moins formelle que la </a:t>
            </a:r>
            <a:r>
              <a:rPr lang="fr-FR" sz="1600" kern="0" dirty="0" err="1"/>
              <a:t>Kokufu-ten</a:t>
            </a:r>
            <a:r>
              <a:rPr lang="fr-FR" sz="1600" kern="0" dirty="0"/>
              <a:t> à Tokyo, elle autorise des présentations plus originales et son ambiance est plus détendue. </a:t>
            </a:r>
          </a:p>
          <a:p>
            <a:pPr marL="0" indent="0" algn="just"/>
            <a:endParaRPr lang="fr-FR" sz="1600" kern="0" dirty="0"/>
          </a:p>
          <a:p>
            <a:pPr marL="0" indent="0" algn="just"/>
            <a:r>
              <a:rPr lang="fr-FR" sz="1600" kern="0" dirty="0"/>
              <a:t>La </a:t>
            </a:r>
            <a:r>
              <a:rPr lang="fr-FR" sz="1600" b="1" kern="0" dirty="0" err="1"/>
              <a:t>Gafu-ten</a:t>
            </a:r>
            <a:r>
              <a:rPr lang="fr-FR" sz="1600" kern="0" dirty="0"/>
              <a:t> se tient au même endroit et met en scène les </a:t>
            </a:r>
            <a:r>
              <a:rPr lang="fr-FR" sz="1600" kern="0" dirty="0" err="1"/>
              <a:t>Shohin</a:t>
            </a:r>
            <a:r>
              <a:rPr lang="fr-FR" sz="1600" kern="0" dirty="0"/>
              <a:t> et les Mame. </a:t>
            </a:r>
          </a:p>
          <a:p>
            <a:pPr marL="0" indent="0" algn="just"/>
            <a:r>
              <a:rPr lang="fr-FR" sz="1600" kern="0" dirty="0"/>
              <a:t>À cette époque de l’année, l’hiver est déjà bien installé et vous pourrez alors profiter de Kyoto sous la neige avec beaucoup moins de touristes qu’en haute saison, au printemps et à l’automne. </a:t>
            </a:r>
          </a:p>
          <a:p>
            <a:pPr marL="0" indent="0" algn="just"/>
            <a:endParaRPr lang="fr-FR" sz="1600" kern="0" dirty="0"/>
          </a:p>
          <a:p>
            <a:pPr marL="0" indent="0" algn="just"/>
            <a:r>
              <a:rPr lang="fr-FR" sz="1600" i="1" kern="0" dirty="0"/>
              <a:t>Kyoto </a:t>
            </a:r>
            <a:r>
              <a:rPr lang="fr-FR" sz="1600" i="1" kern="0" dirty="0" err="1"/>
              <a:t>Miyako</a:t>
            </a:r>
            <a:r>
              <a:rPr lang="fr-FR" sz="1600" i="1" kern="0" dirty="0"/>
              <a:t> Messe, 9-1 Okazaki </a:t>
            </a:r>
            <a:r>
              <a:rPr lang="fr-FR" sz="1600" i="1" kern="0" dirty="0" err="1"/>
              <a:t>Seishojicho</a:t>
            </a:r>
            <a:r>
              <a:rPr lang="fr-FR" sz="1600" i="1" kern="0" dirty="0"/>
              <a:t>, </a:t>
            </a:r>
            <a:r>
              <a:rPr lang="fr-FR" sz="1600" i="1" kern="0" dirty="0" err="1"/>
              <a:t>Sakyo-ku</a:t>
            </a:r>
            <a:r>
              <a:rPr lang="fr-FR" sz="1600" i="1" kern="0" dirty="0"/>
              <a:t>, Kyoto, 606-8343</a:t>
            </a:r>
          </a:p>
        </p:txBody>
      </p:sp>
    </p:spTree>
    <p:extLst>
      <p:ext uri="{BB962C8B-B14F-4D97-AF65-F5344CB8AC3E}">
        <p14:creationId xmlns:p14="http://schemas.microsoft.com/office/powerpoint/2010/main" val="4207842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KYOTO</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B6EA39EB-C759-47E5-8BBD-CF2015D82A54}"/>
              </a:ext>
            </a:extLst>
          </p:cNvPr>
          <p:cNvSpPr txBox="1">
            <a:spLocks/>
          </p:cNvSpPr>
          <p:nvPr/>
        </p:nvSpPr>
        <p:spPr>
          <a:xfrm>
            <a:off x="687627" y="672109"/>
            <a:ext cx="6307200" cy="5786159"/>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Une grande brocante est organisée le 21 de chaque mois autour du temple - </a:t>
            </a:r>
            <a:r>
              <a:rPr lang="fr-FR" sz="1600" i="1" kern="0" dirty="0" err="1"/>
              <a:t>To-ji</a:t>
            </a:r>
            <a:r>
              <a:rPr lang="fr-FR" sz="1600" i="1" kern="0" dirty="0"/>
              <a:t> 1 </a:t>
            </a:r>
            <a:r>
              <a:rPr lang="fr-FR" sz="1600" i="1" kern="0" dirty="0" err="1"/>
              <a:t>Kujocho</a:t>
            </a:r>
            <a:r>
              <a:rPr lang="fr-FR" sz="1600" i="1" kern="0" dirty="0"/>
              <a:t>, </a:t>
            </a:r>
            <a:r>
              <a:rPr lang="fr-FR" sz="1600" i="1" kern="0" dirty="0" err="1"/>
              <a:t>Minami-ku</a:t>
            </a:r>
            <a:r>
              <a:rPr lang="fr-FR" sz="1600" i="1" kern="0" dirty="0"/>
              <a:t>, Kyoto, 604-8054</a:t>
            </a:r>
            <a:r>
              <a:rPr lang="fr-FR" sz="1600" kern="0" dirty="0"/>
              <a:t>, au sud de la gare de Kyoto, une autre le 25 près du sanctuaire </a:t>
            </a:r>
            <a:r>
              <a:rPr lang="fr-FR" sz="1600" kern="0" dirty="0" err="1"/>
              <a:t>Kitano</a:t>
            </a:r>
            <a:r>
              <a:rPr lang="fr-FR" sz="1600" kern="0" dirty="0"/>
              <a:t> </a:t>
            </a:r>
            <a:r>
              <a:rPr lang="fr-FR" sz="1600" kern="0" dirty="0" err="1"/>
              <a:t>Tenmangu</a:t>
            </a:r>
            <a:r>
              <a:rPr lang="fr-FR" sz="1600" kern="0" dirty="0"/>
              <a:t>, plus au nord-ouest de la ville - </a:t>
            </a:r>
            <a:r>
              <a:rPr lang="fr-FR" sz="1600" i="1" kern="0" dirty="0" err="1"/>
              <a:t>Bakurocho</a:t>
            </a:r>
            <a:r>
              <a:rPr lang="fr-FR" sz="1600" i="1" kern="0" dirty="0"/>
              <a:t>, </a:t>
            </a:r>
            <a:r>
              <a:rPr lang="fr-FR" sz="1600" i="1" kern="0" dirty="0" err="1"/>
              <a:t>Kamigyo-ku</a:t>
            </a:r>
            <a:r>
              <a:rPr lang="fr-FR" sz="1600" i="1" kern="0" dirty="0"/>
              <a:t>, Kyoto, 602-838</a:t>
            </a:r>
          </a:p>
          <a:p>
            <a:pPr marL="0" indent="0" algn="just"/>
            <a:endParaRPr lang="fr-FR" sz="1600" i="1" kern="0" dirty="0"/>
          </a:p>
          <a:p>
            <a:pPr marL="0" indent="0" algn="just"/>
            <a:r>
              <a:rPr lang="fr-FR" sz="1600" b="1" kern="0" dirty="0" err="1"/>
              <a:t>Koju</a:t>
            </a:r>
            <a:r>
              <a:rPr lang="fr-FR" sz="1600" b="1" kern="0" dirty="0"/>
              <a:t>-en</a:t>
            </a:r>
            <a:r>
              <a:rPr lang="fr-FR" sz="1600" kern="0" dirty="0"/>
              <a:t>, la pépinière de </a:t>
            </a:r>
            <a:r>
              <a:rPr lang="fr-FR" sz="1600" b="1" kern="0" dirty="0" err="1"/>
              <a:t>Tomohiro</a:t>
            </a:r>
            <a:r>
              <a:rPr lang="fr-FR" sz="1600" b="1" kern="0" dirty="0"/>
              <a:t> </a:t>
            </a:r>
            <a:r>
              <a:rPr lang="fr-FR" sz="1600" b="1" kern="0" dirty="0" err="1"/>
              <a:t>Masumi</a:t>
            </a:r>
            <a:r>
              <a:rPr lang="fr-FR" sz="1600" b="1" kern="0" dirty="0"/>
              <a:t> </a:t>
            </a:r>
            <a:r>
              <a:rPr lang="fr-FR" sz="1600" kern="0" dirty="0"/>
              <a:t>et de son père, se trouve non loin du temple </a:t>
            </a:r>
            <a:r>
              <a:rPr lang="fr-FR" sz="1600" kern="0" dirty="0" err="1"/>
              <a:t>Toji</a:t>
            </a:r>
            <a:r>
              <a:rPr lang="fr-FR" sz="1600" kern="0" dirty="0"/>
              <a:t>. </a:t>
            </a:r>
          </a:p>
          <a:p>
            <a:pPr marL="0" indent="0" algn="just"/>
            <a:r>
              <a:rPr lang="fr-FR" sz="1600" kern="0" dirty="0"/>
              <a:t>Ce jardin de </a:t>
            </a:r>
            <a:r>
              <a:rPr lang="fr-FR" sz="1600" kern="0" dirty="0" err="1"/>
              <a:t>Shohin</a:t>
            </a:r>
            <a:r>
              <a:rPr lang="fr-FR" sz="1600" kern="0" dirty="0"/>
              <a:t> et d’arbres de toutes espèces est d’excellente qualité. </a:t>
            </a:r>
          </a:p>
          <a:p>
            <a:pPr marL="0" indent="0" algn="just"/>
            <a:r>
              <a:rPr lang="fr-FR" sz="1600" kern="0" dirty="0"/>
              <a:t>On y parle l’anglais. </a:t>
            </a:r>
          </a:p>
          <a:p>
            <a:pPr marL="0" indent="0" algn="just"/>
            <a:endParaRPr lang="fr-FR" sz="800" kern="0" dirty="0"/>
          </a:p>
          <a:p>
            <a:pPr marL="0" indent="0" algn="just"/>
            <a:r>
              <a:rPr lang="fr-FR" sz="1600" i="1" kern="0" dirty="0"/>
              <a:t>19 </a:t>
            </a:r>
            <a:r>
              <a:rPr lang="fr-FR" sz="1600" i="1" kern="0" dirty="0" err="1"/>
              <a:t>Karahashi</a:t>
            </a:r>
            <a:r>
              <a:rPr lang="fr-FR" sz="1600" i="1" kern="0" dirty="0"/>
              <a:t> </a:t>
            </a:r>
            <a:r>
              <a:rPr lang="fr-FR" sz="1600" i="1" kern="0" dirty="0" err="1"/>
              <a:t>Isono-cho</a:t>
            </a:r>
            <a:r>
              <a:rPr lang="fr-FR" sz="1600" i="1" kern="0" dirty="0"/>
              <a:t>, </a:t>
            </a:r>
            <a:r>
              <a:rPr lang="fr-FR" sz="1600" i="1" kern="0" dirty="0" err="1"/>
              <a:t>Minami-ku</a:t>
            </a:r>
            <a:r>
              <a:rPr lang="fr-FR" sz="1600" i="1" kern="0" dirty="0"/>
              <a:t>, Kyoto 601-8462. </a:t>
            </a:r>
          </a:p>
          <a:p>
            <a:pPr marL="0" indent="0" algn="just"/>
            <a:r>
              <a:rPr lang="fr-FR" sz="1600" i="1" kern="0" dirty="0">
                <a:hlinkClick r:id="rId3"/>
              </a:rPr>
              <a:t>https://kojuen.webu.jp/</a:t>
            </a:r>
            <a:endParaRPr lang="fr-FR" sz="1600" i="1" kern="0" dirty="0"/>
          </a:p>
          <a:p>
            <a:pPr marL="0" indent="0" algn="just"/>
            <a:endParaRPr lang="fr-FR" sz="1600" i="1" kern="0" dirty="0"/>
          </a:p>
          <a:p>
            <a:pPr marL="0" indent="0" algn="just"/>
            <a:r>
              <a:rPr lang="fr-FR" sz="1600" kern="0" dirty="0"/>
              <a:t>Dans la partie haute de la ville se trouve le jardin de </a:t>
            </a:r>
            <a:r>
              <a:rPr lang="fr-FR" sz="1600" b="1" kern="0" dirty="0"/>
              <a:t>M. </a:t>
            </a:r>
            <a:r>
              <a:rPr lang="fr-FR" sz="1600" b="1" kern="0" dirty="0" err="1"/>
              <a:t>Omizu</a:t>
            </a:r>
            <a:r>
              <a:rPr lang="fr-FR" sz="1600" kern="0" dirty="0"/>
              <a:t>, une pépinière moins connue et qui fait néanmoins un travail remarquable. </a:t>
            </a:r>
          </a:p>
          <a:p>
            <a:pPr marL="0" indent="0" algn="just"/>
            <a:endParaRPr lang="fr-FR" sz="1600" kern="0" dirty="0"/>
          </a:p>
          <a:p>
            <a:pPr marL="0" indent="0" algn="just"/>
            <a:r>
              <a:rPr lang="fr-FR" sz="1600" kern="0" dirty="0"/>
              <a:t>À 10 minutes à pied de la station de métro </a:t>
            </a:r>
            <a:r>
              <a:rPr lang="fr-FR" sz="1600" kern="0" dirty="0" err="1"/>
              <a:t>Misasagi</a:t>
            </a:r>
            <a:r>
              <a:rPr lang="fr-FR" sz="1600" kern="0" dirty="0"/>
              <a:t>. Sur la ligne </a:t>
            </a:r>
            <a:r>
              <a:rPr lang="fr-FR" sz="1600" kern="0" dirty="0" err="1"/>
              <a:t>Tozai</a:t>
            </a:r>
            <a:r>
              <a:rPr lang="fr-FR" sz="1600" kern="0" dirty="0"/>
              <a:t>, en direction de </a:t>
            </a:r>
            <a:r>
              <a:rPr lang="fr-FR" sz="1600" kern="0" dirty="0" err="1"/>
              <a:t>Rokujizo</a:t>
            </a:r>
            <a:r>
              <a:rPr lang="fr-FR" sz="1600" kern="0" dirty="0"/>
              <a:t>, arrêtez-vous à la station </a:t>
            </a:r>
            <a:r>
              <a:rPr lang="fr-FR" sz="1600" kern="0" dirty="0" err="1"/>
              <a:t>Misasagi</a:t>
            </a:r>
            <a:r>
              <a:rPr lang="fr-FR" sz="1600" kern="0" dirty="0"/>
              <a:t>. En sortant du métro, continuez à monter la route principale pendant 5 minutes, puis tournez à droite dans une petite rue sinueuse en pente raide. La pépinière est un peu plus haut, à gauche</a:t>
            </a:r>
          </a:p>
          <a:p>
            <a:pPr marL="0" indent="0" algn="just"/>
            <a:endParaRPr lang="fr-FR" sz="1600" i="1" kern="0" dirty="0"/>
          </a:p>
        </p:txBody>
      </p:sp>
      <p:pic>
        <p:nvPicPr>
          <p:cNvPr id="2" name="Image 1">
            <a:extLst>
              <a:ext uri="{FF2B5EF4-FFF2-40B4-BE49-F238E27FC236}">
                <a16:creationId xmlns:a16="http://schemas.microsoft.com/office/drawing/2014/main" id="{DDEFA07D-F8D0-496C-89AD-9709ADE2E1E4}"/>
              </a:ext>
            </a:extLst>
          </p:cNvPr>
          <p:cNvPicPr>
            <a:picLocks noChangeAspect="1"/>
          </p:cNvPicPr>
          <p:nvPr/>
        </p:nvPicPr>
        <p:blipFill rotWithShape="1">
          <a:blip r:embed="rId4"/>
          <a:srcRect b="1532"/>
          <a:stretch/>
        </p:blipFill>
        <p:spPr>
          <a:xfrm>
            <a:off x="7094319" y="1578084"/>
            <a:ext cx="4907840" cy="363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759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119800" y="399174"/>
            <a:ext cx="10272000" cy="763600"/>
          </a:xfrm>
          <a:prstGeom prst="rect">
            <a:avLst/>
          </a:prstGeom>
        </p:spPr>
        <p:txBody>
          <a:bodyPr spcFirstLastPara="1" wrap="square" lIns="121900" tIns="121900" rIns="121900" bIns="121900" anchor="t" anchorCtr="0">
            <a:noAutofit/>
          </a:bodyPr>
          <a:lstStyle/>
          <a:p>
            <a:r>
              <a:rPr lang="en" sz="4800" b="1" dirty="0"/>
              <a:t>OSAKA</a:t>
            </a:r>
            <a:endParaRPr sz="4800" b="1" dirty="0"/>
          </a:p>
        </p:txBody>
      </p:sp>
      <p:sp>
        <p:nvSpPr>
          <p:cNvPr id="817" name="Google Shape;817;p69"/>
          <p:cNvSpPr txBox="1"/>
          <p:nvPr/>
        </p:nvSpPr>
        <p:spPr>
          <a:xfrm>
            <a:off x="1182443" y="2019894"/>
            <a:ext cx="3202945" cy="135417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600" kern="0" dirty="0">
                <a:solidFill>
                  <a:srgbClr val="3B4954"/>
                </a:solidFill>
                <a:latin typeface="Lexend Exa"/>
                <a:ea typeface="Lexend Exa"/>
                <a:cs typeface="Lexend Exa"/>
                <a:sym typeface="Lexend Exa"/>
              </a:rPr>
              <a:t>OSAKA</a:t>
            </a:r>
          </a:p>
          <a:p>
            <a:pPr defTabSz="1219170">
              <a:buClr>
                <a:srgbClr val="000000"/>
              </a:buClr>
            </a:pPr>
            <a:endParaRPr sz="3600" kern="0" dirty="0">
              <a:solidFill>
                <a:srgbClr val="3B4954"/>
              </a:solidFill>
              <a:latin typeface="Lexend Exa"/>
              <a:ea typeface="Lexend Exa"/>
              <a:cs typeface="Lexend Exa"/>
              <a:sym typeface="Lexend Exa"/>
            </a:endParaRPr>
          </a:p>
        </p:txBody>
      </p:sp>
      <p:grpSp>
        <p:nvGrpSpPr>
          <p:cNvPr id="823" name="Google Shape;823;p69"/>
          <p:cNvGrpSpPr/>
          <p:nvPr/>
        </p:nvGrpSpPr>
        <p:grpSpPr>
          <a:xfrm>
            <a:off x="7213825" y="1634145"/>
            <a:ext cx="3167521" cy="4597308"/>
            <a:chOff x="2005150" y="238125"/>
            <a:chExt cx="3609300" cy="5238500"/>
          </a:xfrm>
        </p:grpSpPr>
        <p:sp>
          <p:nvSpPr>
            <p:cNvPr id="824" name="Google Shape;824;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2" name="Google Shape;862;p69"/>
          <p:cNvGrpSpPr/>
          <p:nvPr/>
        </p:nvGrpSpPr>
        <p:grpSpPr>
          <a:xfrm>
            <a:off x="9258941" y="-259600"/>
            <a:ext cx="3659748" cy="2312800"/>
            <a:chOff x="6767130" y="1865225"/>
            <a:chExt cx="2744811" cy="1734600"/>
          </a:xfrm>
        </p:grpSpPr>
        <p:sp>
          <p:nvSpPr>
            <p:cNvPr id="863" name="Google Shape;863;p69"/>
            <p:cNvSpPr/>
            <p:nvPr/>
          </p:nvSpPr>
          <p:spPr>
            <a:xfrm>
              <a:off x="7777341" y="1865225"/>
              <a:ext cx="1734600" cy="17346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69"/>
            <p:cNvSpPr/>
            <p:nvPr/>
          </p:nvSpPr>
          <p:spPr>
            <a:xfrm>
              <a:off x="7397650" y="2338071"/>
              <a:ext cx="846600" cy="846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5" name="Google Shape;865;p69"/>
            <p:cNvGrpSpPr/>
            <p:nvPr/>
          </p:nvGrpSpPr>
          <p:grpSpPr>
            <a:xfrm>
              <a:off x="6767130" y="2764456"/>
              <a:ext cx="504011" cy="63838"/>
              <a:chOff x="33400" y="4261788"/>
              <a:chExt cx="646500" cy="78300"/>
            </a:xfrm>
          </p:grpSpPr>
          <p:sp>
            <p:nvSpPr>
              <p:cNvPr id="866" name="Google Shape;866;p69"/>
              <p:cNvSpPr/>
              <p:nvPr/>
            </p:nvSpPr>
            <p:spPr>
              <a:xfrm rot="-5400000">
                <a:off x="334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69"/>
              <p:cNvSpPr/>
              <p:nvPr/>
            </p:nvSpPr>
            <p:spPr>
              <a:xfrm rot="-5400000">
                <a:off x="3175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69"/>
              <p:cNvSpPr/>
              <p:nvPr/>
            </p:nvSpPr>
            <p:spPr>
              <a:xfrm rot="-5400000">
                <a:off x="6016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70" name="Google Shape;870;p69"/>
          <p:cNvSpPr txBox="1"/>
          <p:nvPr/>
        </p:nvSpPr>
        <p:spPr>
          <a:xfrm>
            <a:off x="8609700" y="5460133"/>
            <a:ext cx="549200" cy="57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dirty="0">
              <a:solidFill>
                <a:srgbClr val="3B4954"/>
              </a:solidFill>
              <a:latin typeface="Lexend Exa"/>
              <a:ea typeface="Lexend Exa"/>
              <a:cs typeface="Lexend Exa"/>
              <a:sym typeface="Lexend Exa"/>
            </a:endParaRPr>
          </a:p>
        </p:txBody>
      </p:sp>
      <p:pic>
        <p:nvPicPr>
          <p:cNvPr id="55" name="Picture 6" descr="Commuter line, train, transportation, front view icon - Download on Iconfinder">
            <a:extLst>
              <a:ext uri="{FF2B5EF4-FFF2-40B4-BE49-F238E27FC236}">
                <a16:creationId xmlns:a16="http://schemas.microsoft.com/office/drawing/2014/main" id="{D661B00F-2AEE-493A-8963-DB9FF7B9AC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1" y="3596274"/>
            <a:ext cx="1092497" cy="1092497"/>
          </a:xfrm>
          <a:prstGeom prst="rect">
            <a:avLst/>
          </a:prstGeom>
          <a:noFill/>
          <a:extLst>
            <a:ext uri="{909E8E84-426E-40DD-AFC4-6F175D3DCCD1}">
              <a14:hiddenFill xmlns:a14="http://schemas.microsoft.com/office/drawing/2010/main">
                <a:solidFill>
                  <a:srgbClr val="FFFFFF"/>
                </a:solidFill>
              </a14:hiddenFill>
            </a:ext>
          </a:extLst>
        </p:spPr>
      </p:pic>
      <p:sp>
        <p:nvSpPr>
          <p:cNvPr id="54" name="Google Shape;864;p69">
            <a:extLst>
              <a:ext uri="{FF2B5EF4-FFF2-40B4-BE49-F238E27FC236}">
                <a16:creationId xmlns:a16="http://schemas.microsoft.com/office/drawing/2014/main" id="{EF67685D-EEA1-496E-AC2E-B7E8B384072D}"/>
              </a:ext>
            </a:extLst>
          </p:cNvPr>
          <p:cNvSpPr/>
          <p:nvPr/>
        </p:nvSpPr>
        <p:spPr>
          <a:xfrm>
            <a:off x="8449183" y="4883164"/>
            <a:ext cx="243480" cy="240768"/>
          </a:xfrm>
          <a:prstGeom prst="ellipse">
            <a:avLst/>
          </a:prstGeom>
          <a:noFill/>
          <a:ln w="66675" cap="flat" cmpd="sng">
            <a:solidFill>
              <a:srgbClr val="6699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750170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0" name="Image 29">
            <a:extLst>
              <a:ext uri="{FF2B5EF4-FFF2-40B4-BE49-F238E27FC236}">
                <a16:creationId xmlns:a16="http://schemas.microsoft.com/office/drawing/2014/main" id="{E47C69C9-FC70-4D81-8652-CAB986D3B13A}"/>
              </a:ext>
            </a:extLst>
          </p:cNvPr>
          <p:cNvPicPr>
            <a:picLocks noChangeAspect="1"/>
          </p:cNvPicPr>
          <p:nvPr/>
        </p:nvPicPr>
        <p:blipFill>
          <a:blip r:embed="rId3"/>
          <a:stretch>
            <a:fillRect/>
          </a:stretch>
        </p:blipFill>
        <p:spPr>
          <a:xfrm>
            <a:off x="819376" y="471053"/>
            <a:ext cx="5299100" cy="59158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Ellipse 3">
            <a:extLst>
              <a:ext uri="{FF2B5EF4-FFF2-40B4-BE49-F238E27FC236}">
                <a16:creationId xmlns:a16="http://schemas.microsoft.com/office/drawing/2014/main" id="{958FC254-3819-4D4F-99EC-87879705DFB5}"/>
              </a:ext>
            </a:extLst>
          </p:cNvPr>
          <p:cNvSpPr/>
          <p:nvPr/>
        </p:nvSpPr>
        <p:spPr>
          <a:xfrm>
            <a:off x="2881526" y="4855932"/>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61E5C2D4-CEAB-4C6A-92AE-927344571869}"/>
              </a:ext>
            </a:extLst>
          </p:cNvPr>
          <p:cNvPicPr>
            <a:picLocks noChangeAspect="1"/>
          </p:cNvPicPr>
          <p:nvPr/>
        </p:nvPicPr>
        <p:blipFill>
          <a:blip r:embed="rId4"/>
          <a:stretch>
            <a:fillRect/>
          </a:stretch>
        </p:blipFill>
        <p:spPr>
          <a:xfrm>
            <a:off x="6382926" y="1907059"/>
            <a:ext cx="4953000" cy="44767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Ellipse 7">
            <a:extLst>
              <a:ext uri="{FF2B5EF4-FFF2-40B4-BE49-F238E27FC236}">
                <a16:creationId xmlns:a16="http://schemas.microsoft.com/office/drawing/2014/main" id="{C8F630BF-FEC7-4F1B-AD1B-AAB6CB1DFD67}"/>
              </a:ext>
            </a:extLst>
          </p:cNvPr>
          <p:cNvSpPr/>
          <p:nvPr/>
        </p:nvSpPr>
        <p:spPr>
          <a:xfrm>
            <a:off x="7561535" y="5048493"/>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oogle Shape;292;p35">
            <a:extLst>
              <a:ext uri="{FF2B5EF4-FFF2-40B4-BE49-F238E27FC236}">
                <a16:creationId xmlns:a16="http://schemas.microsoft.com/office/drawing/2014/main" id="{2F175AD2-262B-45AE-A55B-371920BD97FE}"/>
              </a:ext>
            </a:extLst>
          </p:cNvPr>
          <p:cNvGrpSpPr/>
          <p:nvPr/>
        </p:nvGrpSpPr>
        <p:grpSpPr>
          <a:xfrm>
            <a:off x="10218198" y="406946"/>
            <a:ext cx="1117729" cy="1395968"/>
            <a:chOff x="1558546" y="2021036"/>
            <a:chExt cx="415624" cy="451130"/>
          </a:xfrm>
        </p:grpSpPr>
        <p:sp>
          <p:nvSpPr>
            <p:cNvPr id="7" name="Google Shape;293;p35">
              <a:extLst>
                <a:ext uri="{FF2B5EF4-FFF2-40B4-BE49-F238E27FC236}">
                  <a16:creationId xmlns:a16="http://schemas.microsoft.com/office/drawing/2014/main" id="{0461B965-B58E-42B1-AD99-5A37A67B7BD7}"/>
                </a:ext>
              </a:extLst>
            </p:cNvPr>
            <p:cNvSpPr/>
            <p:nvPr/>
          </p:nvSpPr>
          <p:spPr>
            <a:xfrm>
              <a:off x="1558546" y="2021036"/>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94;p35">
              <a:extLst>
                <a:ext uri="{FF2B5EF4-FFF2-40B4-BE49-F238E27FC236}">
                  <a16:creationId xmlns:a16="http://schemas.microsoft.com/office/drawing/2014/main" id="{1CEEBADD-2FA7-402A-95BC-F0467F87E06E}"/>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043929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OSAKA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B6EA39EB-C759-47E5-8BBD-CF2015D82A54}"/>
              </a:ext>
            </a:extLst>
          </p:cNvPr>
          <p:cNvSpPr txBox="1">
            <a:spLocks/>
          </p:cNvSpPr>
          <p:nvPr/>
        </p:nvSpPr>
        <p:spPr>
          <a:xfrm>
            <a:off x="680080" y="1918250"/>
            <a:ext cx="6307200" cy="3939500"/>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En pleine période de floraison des sakura (les cerisiers), la </a:t>
            </a:r>
            <a:r>
              <a:rPr lang="fr-FR" sz="1600" b="1" kern="0" dirty="0" err="1"/>
              <a:t>Shungaten</a:t>
            </a:r>
            <a:r>
              <a:rPr lang="fr-FR" sz="1600" b="1" kern="0" dirty="0"/>
              <a:t> </a:t>
            </a:r>
            <a:r>
              <a:rPr lang="fr-FR" sz="1600" kern="0" dirty="0"/>
              <a:t>met à l’honneur les </a:t>
            </a:r>
            <a:r>
              <a:rPr lang="fr-FR" sz="1600" kern="0" dirty="0" err="1"/>
              <a:t>shohin</a:t>
            </a:r>
            <a:r>
              <a:rPr lang="fr-FR" sz="1600" kern="0" dirty="0"/>
              <a:t> fin mars à Osaka. </a:t>
            </a:r>
          </a:p>
          <a:p>
            <a:pPr marL="0" indent="0" algn="just"/>
            <a:endParaRPr lang="fr-FR" sz="800" kern="0" dirty="0"/>
          </a:p>
          <a:p>
            <a:pPr marL="0" indent="0" algn="just"/>
            <a:r>
              <a:rPr lang="fr-FR" sz="1600" kern="0" dirty="0"/>
              <a:t>Si la troisième plus grande ville du Japon est comparable à Tokyo par sa taille et son activité, l’ambiance y est souvent perçue comme plus décontractée. </a:t>
            </a:r>
          </a:p>
          <a:p>
            <a:pPr marL="0" indent="0" algn="just"/>
            <a:endParaRPr lang="fr-FR" sz="800" kern="0" dirty="0"/>
          </a:p>
          <a:p>
            <a:pPr marL="0" indent="0" algn="just"/>
            <a:r>
              <a:rPr lang="fr-FR" sz="1600" kern="0" dirty="0"/>
              <a:t>La ville abrite un superbe château médiéval, détruit pendant la seconde guerre et </a:t>
            </a:r>
            <a:r>
              <a:rPr lang="fr-FR" sz="1600" kern="0" dirty="0" err="1"/>
              <a:t>rebâtiT</a:t>
            </a:r>
            <a:r>
              <a:rPr lang="fr-FR" sz="1600" kern="0" dirty="0"/>
              <a:t> pour la visite.  </a:t>
            </a:r>
          </a:p>
          <a:p>
            <a:pPr marL="0" indent="0" algn="just"/>
            <a:endParaRPr lang="fr-FR" sz="800" kern="0" dirty="0"/>
          </a:p>
          <a:p>
            <a:pPr marL="0" indent="0" algn="just"/>
            <a:r>
              <a:rPr lang="fr-FR" sz="1600" kern="0" dirty="0"/>
              <a:t>Le quartier </a:t>
            </a:r>
            <a:r>
              <a:rPr lang="fr-FR" sz="1600" kern="0" dirty="0" err="1"/>
              <a:t>Namba</a:t>
            </a:r>
            <a:r>
              <a:rPr lang="fr-FR" sz="1600" kern="0" dirty="0"/>
              <a:t>, au sud, est le plus animé avec des restaurants et un grand complexe de </a:t>
            </a:r>
            <a:r>
              <a:rPr lang="fr-FR" sz="1600" kern="0" dirty="0" err="1"/>
              <a:t>shotengaï</a:t>
            </a:r>
            <a:r>
              <a:rPr lang="fr-FR" sz="1600" kern="0" dirty="0"/>
              <a:t> (rues couvertes avec des commerces). </a:t>
            </a:r>
          </a:p>
          <a:p>
            <a:pPr marL="0" indent="0" algn="just"/>
            <a:r>
              <a:rPr lang="fr-FR" sz="1600" kern="0" dirty="0"/>
              <a:t>Une des spécialités de </a:t>
            </a:r>
            <a:r>
              <a:rPr lang="fr-FR" sz="1600" kern="0" dirty="0" err="1"/>
              <a:t>street</a:t>
            </a:r>
            <a:r>
              <a:rPr lang="fr-FR" sz="1600" kern="0" dirty="0"/>
              <a:t> </a:t>
            </a:r>
            <a:r>
              <a:rPr lang="fr-FR" sz="1600" kern="0" dirty="0" err="1"/>
              <a:t>food</a:t>
            </a:r>
            <a:r>
              <a:rPr lang="fr-FR" sz="1600" kern="0" dirty="0"/>
              <a:t> </a:t>
            </a:r>
            <a:r>
              <a:rPr lang="fr-FR" sz="1600" kern="0" dirty="0" err="1"/>
              <a:t>iest</a:t>
            </a:r>
            <a:r>
              <a:rPr lang="fr-FR" sz="1600" kern="0" dirty="0"/>
              <a:t> le takoyaki, une préparation à base de pâte à crêpes et morceaux de poulpe cuite en forme de sphère. </a:t>
            </a:r>
          </a:p>
          <a:p>
            <a:pPr marL="0" indent="0" algn="just"/>
            <a:endParaRPr lang="fr-FR" sz="800" kern="0" dirty="0"/>
          </a:p>
          <a:p>
            <a:pPr marL="0" indent="0" algn="just"/>
            <a:r>
              <a:rPr lang="fr-FR" sz="1600" kern="0" dirty="0" err="1"/>
              <a:t>Umeda</a:t>
            </a:r>
            <a:r>
              <a:rPr lang="fr-FR" sz="1600" kern="0" dirty="0"/>
              <a:t> est l’autre quartier animé de la ville, l ascension de l'</a:t>
            </a:r>
            <a:r>
              <a:rPr lang="fr-FR" sz="1600" kern="0" dirty="0" err="1"/>
              <a:t>Umeda</a:t>
            </a:r>
            <a:r>
              <a:rPr lang="fr-FR" sz="1600" kern="0" dirty="0"/>
              <a:t> Sky Building vous </a:t>
            </a:r>
            <a:r>
              <a:rPr lang="fr-FR" sz="1600" kern="0" dirty="0" err="1"/>
              <a:t>offe</a:t>
            </a:r>
            <a:r>
              <a:rPr lang="fr-FR" sz="1600" kern="0" dirty="0"/>
              <a:t> un panorama exceptionnel !</a:t>
            </a:r>
          </a:p>
        </p:txBody>
      </p:sp>
      <p:pic>
        <p:nvPicPr>
          <p:cNvPr id="10" name="Image 9">
            <a:extLst>
              <a:ext uri="{FF2B5EF4-FFF2-40B4-BE49-F238E27FC236}">
                <a16:creationId xmlns:a16="http://schemas.microsoft.com/office/drawing/2014/main" id="{AA3F0538-3AE3-4306-92DC-1390187B97F1}"/>
              </a:ext>
            </a:extLst>
          </p:cNvPr>
          <p:cNvPicPr>
            <a:picLocks noChangeAspect="1"/>
          </p:cNvPicPr>
          <p:nvPr/>
        </p:nvPicPr>
        <p:blipFill rotWithShape="1">
          <a:blip r:embed="rId3">
            <a:extLst>
              <a:ext uri="{28A0092B-C50C-407E-A947-70E740481C1C}">
                <a14:useLocalDpi xmlns:a14="http://schemas.microsoft.com/office/drawing/2010/main" val="0"/>
              </a:ext>
            </a:extLst>
          </a:blip>
          <a:srcRect l="330" t="476" r="330" b="2381"/>
          <a:stretch/>
        </p:blipFill>
        <p:spPr bwMode="auto">
          <a:xfrm>
            <a:off x="7240536" y="2053653"/>
            <a:ext cx="4662939" cy="3520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824806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OSAKA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B6EA39EB-C759-47E5-8BBD-CF2015D82A54}"/>
              </a:ext>
            </a:extLst>
          </p:cNvPr>
          <p:cNvSpPr txBox="1">
            <a:spLocks/>
          </p:cNvSpPr>
          <p:nvPr/>
        </p:nvSpPr>
        <p:spPr>
          <a:xfrm>
            <a:off x="687627" y="566466"/>
            <a:ext cx="6307200" cy="6771044"/>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Plusieurs pépinières se trouvent près d’Osaka dont deux jardins consacrés aux </a:t>
            </a:r>
            <a:r>
              <a:rPr lang="fr-FR" sz="1600" kern="0" dirty="0" err="1"/>
              <a:t>Shohin</a:t>
            </a:r>
            <a:r>
              <a:rPr lang="fr-FR" sz="1600" kern="0" dirty="0"/>
              <a:t>. </a:t>
            </a:r>
          </a:p>
          <a:p>
            <a:pPr marL="0" indent="0" algn="just"/>
            <a:endParaRPr lang="fr-FR" sz="800" kern="0" dirty="0"/>
          </a:p>
          <a:p>
            <a:pPr marL="0" indent="0" algn="just"/>
            <a:r>
              <a:rPr lang="fr-FR" sz="1600" b="1" kern="0" dirty="0"/>
              <a:t>Masaru </a:t>
            </a:r>
            <a:r>
              <a:rPr lang="fr-FR" sz="1600" b="1" kern="0" dirty="0" err="1"/>
              <a:t>Tanibata</a:t>
            </a:r>
            <a:r>
              <a:rPr lang="fr-FR" sz="1600" kern="0" dirty="0"/>
              <a:t>, fondateur de </a:t>
            </a:r>
            <a:r>
              <a:rPr lang="fr-FR" sz="1600" b="1" kern="0" dirty="0" err="1"/>
              <a:t>Syouka</a:t>
            </a:r>
            <a:r>
              <a:rPr lang="fr-FR" sz="1600" b="1" kern="0" dirty="0"/>
              <a:t>-en</a:t>
            </a:r>
            <a:r>
              <a:rPr lang="fr-FR" sz="1600" kern="0" dirty="0"/>
              <a:t>, cultive des arbres en pleine terre pour former des </a:t>
            </a:r>
            <a:r>
              <a:rPr lang="fr-FR" sz="1600" kern="0" dirty="0" err="1"/>
              <a:t>Niwaki</a:t>
            </a:r>
            <a:r>
              <a:rPr lang="fr-FR" sz="1600" kern="0" dirty="0"/>
              <a:t> et entretient des jardins de particuliers. </a:t>
            </a:r>
          </a:p>
          <a:p>
            <a:pPr marL="0" indent="0" algn="just"/>
            <a:r>
              <a:rPr lang="fr-FR" sz="1600" kern="0" dirty="0"/>
              <a:t>La tendance étant de vendre sa maison pour s’installer en appartement, la demande en </a:t>
            </a:r>
            <a:r>
              <a:rPr lang="fr-FR" sz="1600" kern="0" dirty="0" err="1"/>
              <a:t>niwaki</a:t>
            </a:r>
            <a:r>
              <a:rPr lang="fr-FR" sz="1600" kern="0" dirty="0"/>
              <a:t> décline. </a:t>
            </a:r>
          </a:p>
          <a:p>
            <a:pPr marL="0" indent="0" algn="just"/>
            <a:r>
              <a:rPr lang="fr-FR" sz="1600" kern="0" dirty="0"/>
              <a:t>L’activité de M. </a:t>
            </a:r>
            <a:r>
              <a:rPr lang="fr-FR" sz="1600" kern="0" dirty="0" err="1"/>
              <a:t>Tanibata</a:t>
            </a:r>
            <a:r>
              <a:rPr lang="fr-FR" sz="1600" kern="0" dirty="0"/>
              <a:t> évolue donc vers le bonsaï qu’il apprend seul. </a:t>
            </a:r>
          </a:p>
          <a:p>
            <a:pPr marL="0" indent="0" algn="just"/>
            <a:r>
              <a:rPr lang="fr-FR" sz="1600" kern="0" dirty="0"/>
              <a:t>Sa spécialité est le </a:t>
            </a:r>
            <a:r>
              <a:rPr lang="fr-FR" sz="1600" kern="0" dirty="0" err="1"/>
              <a:t>Chojubaï</a:t>
            </a:r>
            <a:r>
              <a:rPr lang="fr-FR" sz="1600" kern="0" dirty="0"/>
              <a:t> (</a:t>
            </a:r>
            <a:r>
              <a:rPr lang="fr-FR" sz="1600" kern="0" dirty="0" err="1"/>
              <a:t>Chaenomeles</a:t>
            </a:r>
            <a:r>
              <a:rPr lang="fr-FR" sz="1600" kern="0" dirty="0"/>
              <a:t> </a:t>
            </a:r>
            <a:r>
              <a:rPr lang="fr-FR" sz="1600" kern="0" dirty="0" err="1"/>
              <a:t>japonica</a:t>
            </a:r>
            <a:r>
              <a:rPr lang="fr-FR" sz="1600" kern="0" dirty="0"/>
              <a:t>) et on peut encore admirer de vieux exemplaires qu’il a créé. </a:t>
            </a:r>
            <a:endParaRPr lang="fr-FR" sz="800" b="1" kern="0" dirty="0"/>
          </a:p>
          <a:p>
            <a:pPr marL="0" indent="0" algn="just"/>
            <a:r>
              <a:rPr lang="fr-FR" sz="1600" b="1" kern="0" dirty="0" err="1"/>
              <a:t>Hiroyuki</a:t>
            </a:r>
            <a:r>
              <a:rPr lang="fr-FR" sz="1600" b="1" kern="0" dirty="0"/>
              <a:t> </a:t>
            </a:r>
            <a:r>
              <a:rPr lang="fr-FR" sz="1600" b="1" kern="0" dirty="0" err="1"/>
              <a:t>Tanibata</a:t>
            </a:r>
            <a:r>
              <a:rPr lang="fr-FR" sz="1600" kern="0" dirty="0"/>
              <a:t>, le propriétaire actuel, s’est spécialisé dans les </a:t>
            </a:r>
            <a:r>
              <a:rPr lang="fr-FR" sz="1600" kern="0" dirty="0" err="1"/>
              <a:t>Shohin</a:t>
            </a:r>
            <a:r>
              <a:rPr lang="fr-FR" sz="1600" kern="0" dirty="0"/>
              <a:t>, et affectionne les </a:t>
            </a:r>
            <a:r>
              <a:rPr lang="fr-FR" sz="1600" kern="0" dirty="0" err="1"/>
              <a:t>Momiji</a:t>
            </a:r>
            <a:r>
              <a:rPr lang="fr-FR" sz="1600" kern="0" dirty="0"/>
              <a:t> (érable palmé du Japon). </a:t>
            </a:r>
          </a:p>
          <a:p>
            <a:pPr marL="0" indent="0" algn="just"/>
            <a:r>
              <a:rPr lang="fr-FR" sz="1600" kern="0" dirty="0"/>
              <a:t>Sa fille </a:t>
            </a:r>
            <a:r>
              <a:rPr lang="fr-FR" sz="1600" kern="0" dirty="0" err="1"/>
              <a:t>Miki</a:t>
            </a:r>
            <a:r>
              <a:rPr lang="fr-FR" sz="1600" kern="0" dirty="0"/>
              <a:t> a rejoint le jardin après ses études. Elle a appris à travailler le </a:t>
            </a:r>
            <a:r>
              <a:rPr lang="fr-FR" sz="1600" kern="0" dirty="0" err="1"/>
              <a:t>Chojubai</a:t>
            </a:r>
            <a:r>
              <a:rPr lang="fr-FR" sz="1600" kern="0" dirty="0"/>
              <a:t> avec son grand-père, s’intéresse à un chèvrefeuille japonais (</a:t>
            </a:r>
            <a:r>
              <a:rPr lang="fr-FR" sz="1600" kern="0" dirty="0" err="1"/>
              <a:t>Lonicera</a:t>
            </a:r>
            <a:r>
              <a:rPr lang="fr-FR" sz="1600" kern="0" dirty="0"/>
              <a:t> </a:t>
            </a:r>
            <a:r>
              <a:rPr lang="fr-FR" sz="1600" kern="0" dirty="0" err="1"/>
              <a:t>gracilipes</a:t>
            </a:r>
            <a:r>
              <a:rPr lang="fr-FR" sz="1600" kern="0" dirty="0"/>
              <a:t> var. </a:t>
            </a:r>
            <a:r>
              <a:rPr lang="fr-FR" sz="1600" kern="0" dirty="0" err="1"/>
              <a:t>glabra</a:t>
            </a:r>
            <a:r>
              <a:rPr lang="fr-FR" sz="1600" kern="0" dirty="0"/>
              <a:t>), elle parle parfaitement anglais. </a:t>
            </a:r>
          </a:p>
          <a:p>
            <a:pPr marL="0" indent="0" algn="just"/>
            <a:endParaRPr lang="fr-FR" sz="800" i="1" kern="0" dirty="0"/>
          </a:p>
          <a:p>
            <a:pPr marL="0" indent="0" algn="just"/>
            <a:r>
              <a:rPr lang="fr-FR" sz="1600" i="1" kern="0" dirty="0" err="1"/>
              <a:t>Fushio</a:t>
            </a:r>
            <a:r>
              <a:rPr lang="fr-FR" sz="1600" i="1" kern="0" dirty="0"/>
              <a:t> </a:t>
            </a:r>
            <a:r>
              <a:rPr lang="fr-FR" sz="1600" i="1" kern="0" dirty="0" err="1"/>
              <a:t>town</a:t>
            </a:r>
            <a:r>
              <a:rPr lang="fr-FR" sz="1600" i="1" kern="0" dirty="0"/>
              <a:t> 584-2, Ikeda, Osaka</a:t>
            </a:r>
          </a:p>
          <a:p>
            <a:pPr marL="0" indent="0" algn="just"/>
            <a:r>
              <a:rPr lang="fr-FR" sz="1600" kern="0" dirty="0"/>
              <a:t>À partir de la gare JR d’Osaka, rejoindre la gare voisine </a:t>
            </a:r>
            <a:r>
              <a:rPr lang="fr-FR" sz="1600" kern="0" dirty="0" err="1"/>
              <a:t>Umeda</a:t>
            </a:r>
            <a:r>
              <a:rPr lang="fr-FR" sz="1600" kern="0" dirty="0"/>
              <a:t> </a:t>
            </a:r>
            <a:r>
              <a:rPr lang="fr-FR" sz="1600" kern="0" dirty="0" err="1"/>
              <a:t>Hankyu</a:t>
            </a:r>
            <a:r>
              <a:rPr lang="fr-FR" sz="1600" kern="0" dirty="0"/>
              <a:t> en 5 minutes à pied, prendre la ligne </a:t>
            </a:r>
            <a:r>
              <a:rPr lang="fr-FR" sz="1600" kern="0" dirty="0" err="1"/>
              <a:t>Hankyu</a:t>
            </a:r>
            <a:r>
              <a:rPr lang="fr-FR" sz="1600" kern="0" dirty="0"/>
              <a:t>-Takarazuka direction Takarazuka et descendre à la gare d’Ikeda (18 minutes) puis prendre un taxi</a:t>
            </a:r>
          </a:p>
          <a:p>
            <a:pPr marL="0" indent="0" algn="just"/>
            <a:endParaRPr lang="fr-FR" sz="800" kern="0" dirty="0"/>
          </a:p>
          <a:p>
            <a:pPr marL="0" indent="0" algn="just"/>
            <a:r>
              <a:rPr lang="fr-FR" sz="1600" kern="0" dirty="0"/>
              <a:t>Sur la route entre Ikeda et </a:t>
            </a:r>
            <a:r>
              <a:rPr lang="fr-FR" sz="1600" kern="0" dirty="0" err="1"/>
              <a:t>Syoukaen</a:t>
            </a:r>
            <a:r>
              <a:rPr lang="fr-FR" sz="1600" kern="0" dirty="0"/>
              <a:t>, vous passerez devant </a:t>
            </a:r>
            <a:r>
              <a:rPr lang="fr-FR" sz="1600" kern="0" dirty="0" err="1"/>
              <a:t>Yosho</a:t>
            </a:r>
            <a:r>
              <a:rPr lang="fr-FR" sz="1600" kern="0" dirty="0"/>
              <a:t>-en, un genre de coopérative de bonsaï proposant arbres, plantes, poteries, tablettes, outils et décorations. </a:t>
            </a:r>
          </a:p>
          <a:p>
            <a:pPr marL="0" indent="0" algn="just"/>
            <a:r>
              <a:rPr lang="fr-FR" sz="1600" i="1" kern="0" dirty="0" err="1"/>
              <a:t>Kibecho</a:t>
            </a:r>
            <a:r>
              <a:rPr lang="fr-FR" sz="1600" i="1" kern="0" dirty="0"/>
              <a:t> 347-1, Ikeda, Osaka 563-0014 www.yoshoen.com </a:t>
            </a:r>
          </a:p>
          <a:p>
            <a:pPr marL="0" indent="0" algn="just"/>
            <a:endParaRPr lang="fr-FR" sz="1600" kern="0" dirty="0"/>
          </a:p>
          <a:p>
            <a:pPr marL="0" indent="0" algn="just"/>
            <a:endParaRPr lang="fr-FR" sz="1600" kern="0" dirty="0"/>
          </a:p>
        </p:txBody>
      </p:sp>
      <p:pic>
        <p:nvPicPr>
          <p:cNvPr id="4" name="Image 3">
            <a:extLst>
              <a:ext uri="{FF2B5EF4-FFF2-40B4-BE49-F238E27FC236}">
                <a16:creationId xmlns:a16="http://schemas.microsoft.com/office/drawing/2014/main" id="{3207B13E-76DA-4748-87D2-FAF62911015E}"/>
              </a:ext>
            </a:extLst>
          </p:cNvPr>
          <p:cNvPicPr>
            <a:picLocks noChangeAspect="1"/>
          </p:cNvPicPr>
          <p:nvPr/>
        </p:nvPicPr>
        <p:blipFill>
          <a:blip r:embed="rId3"/>
          <a:stretch>
            <a:fillRect/>
          </a:stretch>
        </p:blipFill>
        <p:spPr>
          <a:xfrm>
            <a:off x="7636695" y="339679"/>
            <a:ext cx="3867678" cy="2981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a:extLst>
              <a:ext uri="{FF2B5EF4-FFF2-40B4-BE49-F238E27FC236}">
                <a16:creationId xmlns:a16="http://schemas.microsoft.com/office/drawing/2014/main" id="{32348AA7-7159-4D62-9672-359F28AAB107}"/>
              </a:ext>
            </a:extLst>
          </p:cNvPr>
          <p:cNvPicPr>
            <a:picLocks noChangeAspect="1"/>
          </p:cNvPicPr>
          <p:nvPr/>
        </p:nvPicPr>
        <p:blipFill>
          <a:blip r:embed="rId4"/>
          <a:stretch>
            <a:fillRect/>
          </a:stretch>
        </p:blipFill>
        <p:spPr>
          <a:xfrm>
            <a:off x="7636695" y="3661308"/>
            <a:ext cx="3823391" cy="2878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304038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OSAKA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B6EA39EB-C759-47E5-8BBD-CF2015D82A54}"/>
              </a:ext>
            </a:extLst>
          </p:cNvPr>
          <p:cNvSpPr txBox="1">
            <a:spLocks/>
          </p:cNvSpPr>
          <p:nvPr/>
        </p:nvSpPr>
        <p:spPr>
          <a:xfrm>
            <a:off x="687627" y="593490"/>
            <a:ext cx="6307200" cy="6155491"/>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b="1" kern="0" dirty="0" err="1"/>
              <a:t>Baiju</a:t>
            </a:r>
            <a:r>
              <a:rPr lang="fr-FR" sz="1600" b="1" kern="0" dirty="0"/>
              <a:t>-en</a:t>
            </a:r>
            <a:r>
              <a:rPr lang="fr-FR" sz="1600" kern="0" dirty="0"/>
              <a:t> est la pépinière de </a:t>
            </a:r>
            <a:r>
              <a:rPr lang="fr-FR" sz="1600" b="1" kern="0" dirty="0" err="1"/>
              <a:t>Hiroki</a:t>
            </a:r>
            <a:r>
              <a:rPr lang="fr-FR" sz="1600" b="1" kern="0" dirty="0"/>
              <a:t> </a:t>
            </a:r>
            <a:r>
              <a:rPr lang="fr-FR" sz="1600" b="1" kern="0" dirty="0" err="1"/>
              <a:t>Miura</a:t>
            </a:r>
            <a:r>
              <a:rPr lang="fr-FR" sz="1600" kern="0" dirty="0"/>
              <a:t>, instructeur certifié de la All Japan </a:t>
            </a:r>
            <a:r>
              <a:rPr lang="fr-FR" sz="1600" kern="0" dirty="0" err="1"/>
              <a:t>Shohin</a:t>
            </a:r>
            <a:r>
              <a:rPr lang="fr-FR" sz="1600" kern="0" dirty="0"/>
              <a:t> </a:t>
            </a:r>
            <a:r>
              <a:rPr lang="fr-FR" sz="1600" kern="0" dirty="0" err="1"/>
              <a:t>Bonsai</a:t>
            </a:r>
            <a:r>
              <a:rPr lang="fr-FR" sz="1600" kern="0" dirty="0"/>
              <a:t> Association, spécialisée dans les </a:t>
            </a:r>
            <a:r>
              <a:rPr lang="fr-FR" sz="1600" kern="0" dirty="0" err="1"/>
              <a:t>shohin</a:t>
            </a:r>
            <a:r>
              <a:rPr lang="fr-FR" sz="1600" kern="0" dirty="0"/>
              <a:t>. Il dispense des cours au Japon et à l’étranger et collabore avec la célèbre revue japonaise </a:t>
            </a:r>
            <a:r>
              <a:rPr lang="fr-FR" sz="1600" kern="0" dirty="0" err="1"/>
              <a:t>Kindai</a:t>
            </a:r>
            <a:r>
              <a:rPr lang="fr-FR" sz="1600" kern="0" dirty="0"/>
              <a:t> </a:t>
            </a:r>
            <a:r>
              <a:rPr lang="fr-FR" sz="1600" kern="0" dirty="0" err="1"/>
              <a:t>Bonsai</a:t>
            </a:r>
            <a:r>
              <a:rPr lang="fr-FR" sz="1600" kern="0" dirty="0"/>
              <a:t>. Le jardin se trouve en pleine nature, à l’écart de la mégalopole d’Osaka. </a:t>
            </a:r>
          </a:p>
          <a:p>
            <a:pPr marL="0" indent="0" algn="just"/>
            <a:r>
              <a:rPr lang="fr-FR" sz="1600" i="1" kern="0" dirty="0"/>
              <a:t>111, </a:t>
            </a:r>
            <a:r>
              <a:rPr lang="fr-FR" sz="1600" i="1" kern="0" dirty="0" err="1"/>
              <a:t>Uesugi</a:t>
            </a:r>
            <a:r>
              <a:rPr lang="fr-FR" sz="1600" i="1" kern="0" dirty="0"/>
              <a:t>, </a:t>
            </a:r>
            <a:r>
              <a:rPr lang="fr-FR" sz="1600" i="1" kern="0" dirty="0" err="1"/>
              <a:t>Nose-cho</a:t>
            </a:r>
            <a:r>
              <a:rPr lang="fr-FR" sz="1600" i="1" kern="0" dirty="0"/>
              <a:t>, </a:t>
            </a:r>
            <a:r>
              <a:rPr lang="fr-FR" sz="1600" i="1" kern="0" dirty="0" err="1"/>
              <a:t>Toyono</a:t>
            </a:r>
            <a:r>
              <a:rPr lang="fr-FR" sz="1600" i="1" kern="0" dirty="0"/>
              <a:t>-gun, Osaka, 563-0365 miurabaijuen.com</a:t>
            </a:r>
          </a:p>
          <a:p>
            <a:pPr marL="0" indent="0" algn="just"/>
            <a:r>
              <a:rPr lang="fr-FR" sz="1600" kern="0" dirty="0"/>
              <a:t>À partir de la gare d’Ikeda, continuez la ligne Takarazuka jusqu’à Kawanishinoseguchi Station, changez de ligne et prenez la ligne </a:t>
            </a:r>
            <a:r>
              <a:rPr lang="fr-FR" sz="1600" kern="0" dirty="0" err="1"/>
              <a:t>Nose</a:t>
            </a:r>
            <a:r>
              <a:rPr lang="fr-FR" sz="1600" kern="0" dirty="0"/>
              <a:t> </a:t>
            </a:r>
            <a:r>
              <a:rPr lang="fr-FR" sz="1600" kern="0" dirty="0" err="1"/>
              <a:t>DentetsuMyouken</a:t>
            </a:r>
            <a:r>
              <a:rPr lang="fr-FR" sz="1600" kern="0" dirty="0"/>
              <a:t> jusqu’à la station </a:t>
            </a:r>
            <a:r>
              <a:rPr lang="fr-FR" sz="1600" kern="0" dirty="0" err="1"/>
              <a:t>Yamashita</a:t>
            </a:r>
            <a:r>
              <a:rPr lang="fr-FR" sz="1600" kern="0" dirty="0"/>
              <a:t>. Puis rendez vous à l’arrêt de bus </a:t>
            </a:r>
            <a:r>
              <a:rPr lang="fr-FR" sz="1600" kern="0" dirty="0" err="1"/>
              <a:t>Yamashita</a:t>
            </a:r>
            <a:r>
              <a:rPr lang="fr-FR" sz="1600" kern="0" dirty="0"/>
              <a:t> </a:t>
            </a:r>
            <a:r>
              <a:rPr lang="fr-FR" sz="1600" kern="0" dirty="0" err="1"/>
              <a:t>Ekimae</a:t>
            </a:r>
            <a:r>
              <a:rPr lang="fr-FR" sz="1600" kern="0" dirty="0"/>
              <a:t>, en 14 minutes vous arrivez à l’arrêt </a:t>
            </a:r>
            <a:r>
              <a:rPr lang="fr-FR" sz="1600" kern="0" dirty="0" err="1"/>
              <a:t>Katayamaguchi</a:t>
            </a:r>
            <a:r>
              <a:rPr lang="fr-FR" sz="1600" kern="0" dirty="0"/>
              <a:t>. À partir de là, prenez un taxi.</a:t>
            </a:r>
          </a:p>
          <a:p>
            <a:pPr marL="0" indent="0" algn="just"/>
            <a:endParaRPr lang="fr-FR" sz="1600" kern="0" dirty="0"/>
          </a:p>
          <a:p>
            <a:pPr marL="0" indent="0" algn="just"/>
            <a:r>
              <a:rPr lang="fr-FR" sz="1600" kern="0" dirty="0"/>
              <a:t>Le père de </a:t>
            </a:r>
            <a:r>
              <a:rPr lang="fr-FR" sz="1600" b="1" kern="0" dirty="0" err="1"/>
              <a:t>Keiichi</a:t>
            </a:r>
            <a:r>
              <a:rPr lang="fr-FR" sz="1600" b="1" kern="0" dirty="0"/>
              <a:t> </a:t>
            </a:r>
            <a:r>
              <a:rPr lang="fr-FR" sz="1600" b="1" kern="0" dirty="0" err="1"/>
              <a:t>Fujikawa</a:t>
            </a:r>
            <a:r>
              <a:rPr lang="fr-FR" sz="1600" kern="0" dirty="0"/>
              <a:t>, actuel propriétaire de </a:t>
            </a:r>
            <a:r>
              <a:rPr lang="fr-FR" sz="1600" b="1" kern="0" dirty="0" err="1"/>
              <a:t>Kouka</a:t>
            </a:r>
            <a:r>
              <a:rPr lang="fr-FR" sz="1600" b="1" kern="0" dirty="0"/>
              <a:t>-en</a:t>
            </a:r>
            <a:r>
              <a:rPr lang="fr-FR" sz="1600" kern="0" dirty="0"/>
              <a:t>, se spécialise dans les azalées </a:t>
            </a:r>
            <a:r>
              <a:rPr lang="fr-FR" sz="1600" kern="0" dirty="0" err="1"/>
              <a:t>satsuki</a:t>
            </a:r>
            <a:r>
              <a:rPr lang="fr-FR" sz="1600" kern="0" dirty="0"/>
              <a:t> et participe à leur déploiement dans la région du Kansaï. Aujourd’hui, la principale activité du jardin est la mise en forme d’arbres pour des clients, le travail de finition ou la préparation pour l’exposition. C’est l’une des pépinières les plus connues grâce à ses apprentis devenus célèbres : le nord-Américain Bjorn </a:t>
            </a:r>
            <a:r>
              <a:rPr lang="fr-FR" sz="1600" kern="0" dirty="0" err="1"/>
              <a:t>Bjorholm</a:t>
            </a:r>
            <a:r>
              <a:rPr lang="fr-FR" sz="1600" kern="0" dirty="0"/>
              <a:t> et le Japonais </a:t>
            </a:r>
            <a:r>
              <a:rPr lang="fr-FR" sz="1600" kern="0" dirty="0" err="1"/>
              <a:t>Naoki</a:t>
            </a:r>
            <a:r>
              <a:rPr lang="fr-FR" sz="1600" kern="0" dirty="0"/>
              <a:t> </a:t>
            </a:r>
            <a:r>
              <a:rPr lang="fr-FR" sz="1600" kern="0" dirty="0" err="1"/>
              <a:t>Maeoka</a:t>
            </a:r>
            <a:r>
              <a:rPr lang="fr-FR" sz="1600" kern="0" dirty="0"/>
              <a:t>. </a:t>
            </a:r>
            <a:r>
              <a:rPr lang="fr-FR" sz="1600" kern="0" dirty="0" err="1"/>
              <a:t>Kouka</a:t>
            </a:r>
            <a:r>
              <a:rPr lang="fr-FR" sz="1600" kern="0" dirty="0"/>
              <a:t>. Le jardin accueille des stagiaires étrangers pour des séjours d’une semaine à quelques mois. </a:t>
            </a:r>
          </a:p>
          <a:p>
            <a:pPr marL="0" indent="0" algn="just"/>
            <a:r>
              <a:rPr lang="fr-FR" sz="1600" i="1" kern="0" dirty="0"/>
              <a:t>563-0043 Ikeda City, Osaka, 3-19-13 </a:t>
            </a:r>
            <a:r>
              <a:rPr lang="fr-FR" sz="1600" i="1" kern="0" dirty="0" err="1"/>
              <a:t>Kanda</a:t>
            </a:r>
            <a:r>
              <a:rPr lang="fr-FR" sz="1600" i="1" kern="0" dirty="0"/>
              <a:t> www.kouka-en.com </a:t>
            </a:r>
          </a:p>
          <a:p>
            <a:pPr marL="0" indent="0" algn="just"/>
            <a:r>
              <a:rPr lang="fr-FR" sz="1600" kern="0" dirty="0"/>
              <a:t>Pour vous y rendre à partir de la gare JR Osaka, rejoignez la ligne </a:t>
            </a:r>
            <a:r>
              <a:rPr lang="fr-FR" sz="1600" kern="0" dirty="0" err="1"/>
              <a:t>Hankyu</a:t>
            </a:r>
            <a:r>
              <a:rPr lang="fr-FR" sz="1600" kern="0" dirty="0"/>
              <a:t> line (quelques minutes à pied), prenez la direction Takarazuka, descendez à Ishibashi et prenez un taxi. </a:t>
            </a:r>
          </a:p>
        </p:txBody>
      </p:sp>
    </p:spTree>
    <p:extLst>
      <p:ext uri="{BB962C8B-B14F-4D97-AF65-F5344CB8AC3E}">
        <p14:creationId xmlns:p14="http://schemas.microsoft.com/office/powerpoint/2010/main" val="1546163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OSAKA</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B6EA39EB-C759-47E5-8BBD-CF2015D82A54}"/>
              </a:ext>
            </a:extLst>
          </p:cNvPr>
          <p:cNvSpPr txBox="1">
            <a:spLocks/>
          </p:cNvSpPr>
          <p:nvPr/>
        </p:nvSpPr>
        <p:spPr>
          <a:xfrm>
            <a:off x="687627" y="1853141"/>
            <a:ext cx="10077128" cy="2462172"/>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b="1" kern="0" dirty="0"/>
              <a:t>SHUNGA-TEN</a:t>
            </a:r>
          </a:p>
          <a:p>
            <a:pPr marL="0" indent="0" algn="just"/>
            <a:endParaRPr lang="fr-FR" sz="1600" kern="0" dirty="0"/>
          </a:p>
          <a:p>
            <a:pPr marL="0" indent="0" algn="just"/>
            <a:endParaRPr lang="fr-FR" sz="1600" kern="0" dirty="0"/>
          </a:p>
          <a:p>
            <a:pPr marL="0" indent="0" algn="just"/>
            <a:r>
              <a:rPr lang="fr-FR" sz="1600" kern="0" dirty="0"/>
              <a:t>La </a:t>
            </a:r>
            <a:r>
              <a:rPr lang="fr-FR" sz="1600" kern="0" dirty="0" err="1"/>
              <a:t>Shunga-ten</a:t>
            </a:r>
            <a:r>
              <a:rPr lang="fr-FR" sz="1600" kern="0" dirty="0"/>
              <a:t> est une des principales expositions de </a:t>
            </a:r>
            <a:r>
              <a:rPr lang="fr-FR" sz="1600" kern="0" dirty="0" err="1"/>
              <a:t>shohin</a:t>
            </a:r>
            <a:r>
              <a:rPr lang="fr-FR" sz="1600" kern="0" dirty="0"/>
              <a:t> au Japon, avec la </a:t>
            </a:r>
            <a:r>
              <a:rPr lang="fr-FR" sz="1600" kern="0" dirty="0" err="1"/>
              <a:t>Shuga-ten</a:t>
            </a:r>
            <a:r>
              <a:rPr lang="fr-FR" sz="1600" kern="0" dirty="0"/>
              <a:t> à Tokyo début novembre et la </a:t>
            </a:r>
            <a:r>
              <a:rPr lang="fr-FR" sz="1600" kern="0" dirty="0" err="1"/>
              <a:t>Gafu-ten</a:t>
            </a:r>
            <a:r>
              <a:rPr lang="fr-FR" sz="1600" kern="0" dirty="0"/>
              <a:t> à Kyoto début janvier. </a:t>
            </a:r>
          </a:p>
          <a:p>
            <a:pPr marL="0" indent="0" algn="just"/>
            <a:endParaRPr lang="fr-FR" sz="1600" kern="0" dirty="0"/>
          </a:p>
          <a:p>
            <a:pPr marL="0" indent="0" algn="just"/>
            <a:r>
              <a:rPr lang="fr-FR" sz="1600" kern="0" dirty="0"/>
              <a:t>La 28e édition aura lieu du 27 au 29 mars au </a:t>
            </a:r>
            <a:r>
              <a:rPr lang="fr-FR" sz="1600" kern="0" dirty="0" err="1"/>
              <a:t>Hanamizuki</a:t>
            </a:r>
            <a:r>
              <a:rPr lang="fr-FR" sz="1600" kern="0" dirty="0"/>
              <a:t> hall d’Osaka, à l’est de la ville, près du château. </a:t>
            </a:r>
          </a:p>
          <a:p>
            <a:pPr marL="0" indent="0" algn="just"/>
            <a:endParaRPr lang="fr-FR" sz="1600" kern="0" dirty="0"/>
          </a:p>
          <a:p>
            <a:pPr marL="0" indent="0" algn="just"/>
            <a:r>
              <a:rPr lang="fr-FR" sz="1600" i="1" kern="0" dirty="0" err="1"/>
              <a:t>Osakashi</a:t>
            </a:r>
            <a:r>
              <a:rPr lang="fr-FR" sz="1600" i="1" kern="0" dirty="0"/>
              <a:t> Tsurumi-</a:t>
            </a:r>
            <a:r>
              <a:rPr lang="fr-FR" sz="1600" i="1" kern="0" dirty="0" err="1"/>
              <a:t>ku</a:t>
            </a:r>
            <a:r>
              <a:rPr lang="fr-FR" sz="1600" i="1" kern="0" dirty="0"/>
              <a:t> </a:t>
            </a:r>
            <a:r>
              <a:rPr lang="fr-FR" sz="1600" i="1" kern="0" dirty="0" err="1"/>
              <a:t>Ryokuchikouen</a:t>
            </a:r>
            <a:r>
              <a:rPr lang="fr-FR" sz="1600" i="1" kern="0" dirty="0"/>
              <a:t> 2-163</a:t>
            </a:r>
          </a:p>
        </p:txBody>
      </p:sp>
    </p:spTree>
    <p:extLst>
      <p:ext uri="{BB962C8B-B14F-4D97-AF65-F5344CB8AC3E}">
        <p14:creationId xmlns:p14="http://schemas.microsoft.com/office/powerpoint/2010/main" val="1661091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B4954"/>
        </a:solidFill>
        <a:effectLst/>
      </p:bgPr>
    </p:bg>
    <p:spTree>
      <p:nvGrpSpPr>
        <p:cNvPr id="1" name="Shape 238"/>
        <p:cNvGrpSpPr/>
        <p:nvPr/>
      </p:nvGrpSpPr>
      <p:grpSpPr>
        <a:xfrm>
          <a:off x="0" y="0"/>
          <a:ext cx="0" cy="0"/>
          <a:chOff x="0" y="0"/>
          <a:chExt cx="0" cy="0"/>
        </a:xfrm>
      </p:grpSpPr>
      <p:pic>
        <p:nvPicPr>
          <p:cNvPr id="30" name="Image 29">
            <a:extLst>
              <a:ext uri="{FF2B5EF4-FFF2-40B4-BE49-F238E27FC236}">
                <a16:creationId xmlns:a16="http://schemas.microsoft.com/office/drawing/2014/main" id="{E47C69C9-FC70-4D81-8652-CAB986D3B13A}"/>
              </a:ext>
            </a:extLst>
          </p:cNvPr>
          <p:cNvPicPr>
            <a:picLocks noChangeAspect="1"/>
          </p:cNvPicPr>
          <p:nvPr/>
        </p:nvPicPr>
        <p:blipFill>
          <a:blip r:embed="rId3"/>
          <a:stretch>
            <a:fillRect/>
          </a:stretch>
        </p:blipFill>
        <p:spPr>
          <a:xfrm>
            <a:off x="694712" y="471053"/>
            <a:ext cx="5299100" cy="59158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1" name="Image 30">
            <a:extLst>
              <a:ext uri="{FF2B5EF4-FFF2-40B4-BE49-F238E27FC236}">
                <a16:creationId xmlns:a16="http://schemas.microsoft.com/office/drawing/2014/main" id="{FA80C481-13EE-4260-9DBA-69DCA6758A9A}"/>
              </a:ext>
            </a:extLst>
          </p:cNvPr>
          <p:cNvPicPr>
            <a:picLocks noChangeAspect="1"/>
          </p:cNvPicPr>
          <p:nvPr/>
        </p:nvPicPr>
        <p:blipFill>
          <a:blip r:embed="rId4"/>
          <a:stretch>
            <a:fillRect/>
          </a:stretch>
        </p:blipFill>
        <p:spPr>
          <a:xfrm>
            <a:off x="6271493" y="2156402"/>
            <a:ext cx="5198979" cy="423054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Ellipse 3">
            <a:extLst>
              <a:ext uri="{FF2B5EF4-FFF2-40B4-BE49-F238E27FC236}">
                <a16:creationId xmlns:a16="http://schemas.microsoft.com/office/drawing/2014/main" id="{958FC254-3819-4D4F-99EC-87879705DFB5}"/>
              </a:ext>
            </a:extLst>
          </p:cNvPr>
          <p:cNvSpPr/>
          <p:nvPr/>
        </p:nvSpPr>
        <p:spPr>
          <a:xfrm>
            <a:off x="4046862" y="4121200"/>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A54D4133-B3FC-4468-9202-B5EBF4F99669}"/>
              </a:ext>
            </a:extLst>
          </p:cNvPr>
          <p:cNvSpPr/>
          <p:nvPr/>
        </p:nvSpPr>
        <p:spPr>
          <a:xfrm>
            <a:off x="3580425" y="4068619"/>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ACCF52C3-543A-42E4-9329-1DB4358F31C2}"/>
              </a:ext>
            </a:extLst>
          </p:cNvPr>
          <p:cNvSpPr/>
          <p:nvPr/>
        </p:nvSpPr>
        <p:spPr>
          <a:xfrm>
            <a:off x="4230598" y="3664000"/>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1" name="Google Shape;292;p35">
            <a:extLst>
              <a:ext uri="{FF2B5EF4-FFF2-40B4-BE49-F238E27FC236}">
                <a16:creationId xmlns:a16="http://schemas.microsoft.com/office/drawing/2014/main" id="{388BE78A-0E37-4ABA-9872-ACAC0E3B5AB8}"/>
              </a:ext>
            </a:extLst>
          </p:cNvPr>
          <p:cNvGrpSpPr/>
          <p:nvPr/>
        </p:nvGrpSpPr>
        <p:grpSpPr>
          <a:xfrm>
            <a:off x="10482606" y="650450"/>
            <a:ext cx="1117729" cy="1395968"/>
            <a:chOff x="1516652" y="2041752"/>
            <a:chExt cx="415624" cy="451130"/>
          </a:xfrm>
        </p:grpSpPr>
        <p:sp>
          <p:nvSpPr>
            <p:cNvPr id="22" name="Google Shape;293;p35">
              <a:extLst>
                <a:ext uri="{FF2B5EF4-FFF2-40B4-BE49-F238E27FC236}">
                  <a16:creationId xmlns:a16="http://schemas.microsoft.com/office/drawing/2014/main" id="{2DAD80DF-DB64-48CC-B95D-55D4DA717EC9}"/>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94;p35">
              <a:extLst>
                <a:ext uri="{FF2B5EF4-FFF2-40B4-BE49-F238E27FC236}">
                  <a16:creationId xmlns:a16="http://schemas.microsoft.com/office/drawing/2014/main" id="{BF527D8E-2568-4A0C-8F8A-78B960595055}"/>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6591452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9"/>
          <p:cNvSpPr txBox="1">
            <a:spLocks noGrp="1"/>
          </p:cNvSpPr>
          <p:nvPr>
            <p:ph type="title"/>
          </p:nvPr>
        </p:nvSpPr>
        <p:spPr>
          <a:xfrm>
            <a:off x="1119800" y="399174"/>
            <a:ext cx="10272000" cy="763600"/>
          </a:xfrm>
          <a:prstGeom prst="rect">
            <a:avLst/>
          </a:prstGeom>
        </p:spPr>
        <p:txBody>
          <a:bodyPr spcFirstLastPara="1" wrap="square" lIns="121900" tIns="121900" rIns="121900" bIns="121900" anchor="t" anchorCtr="0">
            <a:noAutofit/>
          </a:bodyPr>
          <a:lstStyle/>
          <a:p>
            <a:r>
              <a:rPr lang="en" sz="4800" b="1" dirty="0"/>
              <a:t>TAKAMASTU</a:t>
            </a:r>
            <a:endParaRPr sz="4800" b="1" dirty="0"/>
          </a:p>
        </p:txBody>
      </p:sp>
      <p:grpSp>
        <p:nvGrpSpPr>
          <p:cNvPr id="823" name="Google Shape;823;p69"/>
          <p:cNvGrpSpPr/>
          <p:nvPr/>
        </p:nvGrpSpPr>
        <p:grpSpPr>
          <a:xfrm>
            <a:off x="7213825" y="1634145"/>
            <a:ext cx="3167521" cy="4597308"/>
            <a:chOff x="2005150" y="238125"/>
            <a:chExt cx="3609300" cy="5238500"/>
          </a:xfrm>
        </p:grpSpPr>
        <p:sp>
          <p:nvSpPr>
            <p:cNvPr id="824" name="Google Shape;824;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5" name="Google Shape;825;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826;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827;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828;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829;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830;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1" name="Google Shape;831;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2" name="Google Shape;832;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833;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834;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835;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836;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837;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8" name="Google Shape;838;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9" name="Google Shape;839;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0" name="Google Shape;840;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1" name="Google Shape;841;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2" name="Google Shape;842;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3" name="Google Shape;843;p69"/>
            <p:cNvSpPr/>
            <p:nvPr/>
          </p:nvSpPr>
          <p:spPr>
            <a:xfrm>
              <a:off x="2949000" y="3573975"/>
              <a:ext cx="29850" cy="33050"/>
            </a:xfrm>
            <a:custGeom>
              <a:avLst/>
              <a:gdLst/>
              <a:ahLst/>
              <a:cxnLst/>
              <a:rect l="l" t="t" r="r" b="b"/>
              <a:pathLst>
                <a:path w="1194" h="1322" extrusionOk="0">
                  <a:moveTo>
                    <a:pt x="480" y="1"/>
                  </a:moveTo>
                  <a:lnTo>
                    <a:pt x="1194" y="1033"/>
                  </a:lnTo>
                  <a:lnTo>
                    <a:pt x="448" y="1321"/>
                  </a:lnTo>
                  <a:lnTo>
                    <a:pt x="1" y="101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4" name="Google Shape;844;p69"/>
            <p:cNvSpPr/>
            <p:nvPr/>
          </p:nvSpPr>
          <p:spPr>
            <a:xfrm>
              <a:off x="2990000" y="3532450"/>
              <a:ext cx="55125" cy="54325"/>
            </a:xfrm>
            <a:custGeom>
              <a:avLst/>
              <a:gdLst/>
              <a:ahLst/>
              <a:cxnLst/>
              <a:rect l="l" t="t" r="r" b="b"/>
              <a:pathLst>
                <a:path w="2205" h="2173" extrusionOk="0">
                  <a:moveTo>
                    <a:pt x="491" y="1981"/>
                  </a:moveTo>
                  <a:lnTo>
                    <a:pt x="1" y="1182"/>
                  </a:lnTo>
                  <a:lnTo>
                    <a:pt x="927" y="0"/>
                  </a:lnTo>
                  <a:lnTo>
                    <a:pt x="2088" y="22"/>
                  </a:lnTo>
                  <a:lnTo>
                    <a:pt x="2205" y="1544"/>
                  </a:lnTo>
                  <a:lnTo>
                    <a:pt x="1343" y="217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5" name="Google Shape;845;p69"/>
            <p:cNvSpPr/>
            <p:nvPr/>
          </p:nvSpPr>
          <p:spPr>
            <a:xfrm>
              <a:off x="4112250" y="1412025"/>
              <a:ext cx="69525" cy="97475"/>
            </a:xfrm>
            <a:custGeom>
              <a:avLst/>
              <a:gdLst/>
              <a:ahLst/>
              <a:cxnLst/>
              <a:rect l="l" t="t" r="r" b="b"/>
              <a:pathLst>
                <a:path w="2781" h="3899" extrusionOk="0">
                  <a:moveTo>
                    <a:pt x="672" y="3898"/>
                  </a:moveTo>
                  <a:lnTo>
                    <a:pt x="0" y="2855"/>
                  </a:lnTo>
                  <a:lnTo>
                    <a:pt x="0" y="1374"/>
                  </a:lnTo>
                  <a:lnTo>
                    <a:pt x="1704" y="202"/>
                  </a:lnTo>
                  <a:lnTo>
                    <a:pt x="2780" y="0"/>
                  </a:lnTo>
                  <a:lnTo>
                    <a:pt x="2163" y="1672"/>
                  </a:lnTo>
                  <a:lnTo>
                    <a:pt x="1886" y="32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6" name="Google Shape;846;p69"/>
            <p:cNvSpPr/>
            <p:nvPr/>
          </p:nvSpPr>
          <p:spPr>
            <a:xfrm>
              <a:off x="4231525" y="238125"/>
              <a:ext cx="1382925" cy="1546150"/>
            </a:xfrm>
            <a:custGeom>
              <a:avLst/>
              <a:gdLst/>
              <a:ahLst/>
              <a:cxnLst/>
              <a:rect l="l" t="t" r="r" b="b"/>
              <a:pathLst>
                <a:path w="55317" h="61846" extrusionOk="0">
                  <a:moveTo>
                    <a:pt x="6135" y="61845"/>
                  </a:moveTo>
                  <a:lnTo>
                    <a:pt x="4686" y="60663"/>
                  </a:lnTo>
                  <a:lnTo>
                    <a:pt x="4144" y="58970"/>
                  </a:lnTo>
                  <a:lnTo>
                    <a:pt x="4783" y="58639"/>
                  </a:lnTo>
                  <a:lnTo>
                    <a:pt x="4665" y="55146"/>
                  </a:lnTo>
                  <a:lnTo>
                    <a:pt x="3941" y="51695"/>
                  </a:lnTo>
                  <a:lnTo>
                    <a:pt x="2674" y="50151"/>
                  </a:lnTo>
                  <a:lnTo>
                    <a:pt x="1193" y="48831"/>
                  </a:lnTo>
                  <a:lnTo>
                    <a:pt x="64" y="48639"/>
                  </a:lnTo>
                  <a:lnTo>
                    <a:pt x="0" y="47329"/>
                  </a:lnTo>
                  <a:lnTo>
                    <a:pt x="554" y="44763"/>
                  </a:lnTo>
                  <a:lnTo>
                    <a:pt x="331" y="42792"/>
                  </a:lnTo>
                  <a:lnTo>
                    <a:pt x="1226" y="41333"/>
                  </a:lnTo>
                  <a:lnTo>
                    <a:pt x="2418" y="40865"/>
                  </a:lnTo>
                  <a:lnTo>
                    <a:pt x="2844" y="40044"/>
                  </a:lnTo>
                  <a:lnTo>
                    <a:pt x="4154" y="39980"/>
                  </a:lnTo>
                  <a:lnTo>
                    <a:pt x="5251" y="38191"/>
                  </a:lnTo>
                  <a:lnTo>
                    <a:pt x="6061" y="37350"/>
                  </a:lnTo>
                  <a:lnTo>
                    <a:pt x="5964" y="36487"/>
                  </a:lnTo>
                  <a:lnTo>
                    <a:pt x="4229" y="34783"/>
                  </a:lnTo>
                  <a:lnTo>
                    <a:pt x="3526" y="34570"/>
                  </a:lnTo>
                  <a:lnTo>
                    <a:pt x="3057" y="33803"/>
                  </a:lnTo>
                  <a:lnTo>
                    <a:pt x="3952" y="32451"/>
                  </a:lnTo>
                  <a:lnTo>
                    <a:pt x="5379" y="32323"/>
                  </a:lnTo>
                  <a:lnTo>
                    <a:pt x="8148" y="34389"/>
                  </a:lnTo>
                  <a:lnTo>
                    <a:pt x="11289" y="35348"/>
                  </a:lnTo>
                  <a:lnTo>
                    <a:pt x="12472" y="34634"/>
                  </a:lnTo>
                  <a:lnTo>
                    <a:pt x="12802" y="33228"/>
                  </a:lnTo>
                  <a:lnTo>
                    <a:pt x="13483" y="32685"/>
                  </a:lnTo>
                  <a:lnTo>
                    <a:pt x="13079" y="31226"/>
                  </a:lnTo>
                  <a:lnTo>
                    <a:pt x="12280" y="30629"/>
                  </a:lnTo>
                  <a:lnTo>
                    <a:pt x="12067" y="29650"/>
                  </a:lnTo>
                  <a:lnTo>
                    <a:pt x="11226" y="27808"/>
                  </a:lnTo>
                  <a:lnTo>
                    <a:pt x="10906" y="25976"/>
                  </a:lnTo>
                  <a:lnTo>
                    <a:pt x="12579" y="24506"/>
                  </a:lnTo>
                  <a:lnTo>
                    <a:pt x="13388" y="24516"/>
                  </a:lnTo>
                  <a:lnTo>
                    <a:pt x="13707" y="23750"/>
                  </a:lnTo>
                  <a:lnTo>
                    <a:pt x="13239" y="21780"/>
                  </a:lnTo>
                  <a:lnTo>
                    <a:pt x="12674" y="18755"/>
                  </a:lnTo>
                  <a:lnTo>
                    <a:pt x="13196" y="17487"/>
                  </a:lnTo>
                  <a:lnTo>
                    <a:pt x="13483" y="13877"/>
                  </a:lnTo>
                  <a:lnTo>
                    <a:pt x="13026" y="11577"/>
                  </a:lnTo>
                  <a:lnTo>
                    <a:pt x="10406" y="6028"/>
                  </a:lnTo>
                  <a:lnTo>
                    <a:pt x="10172" y="3675"/>
                  </a:lnTo>
                  <a:lnTo>
                    <a:pt x="9511" y="2333"/>
                  </a:lnTo>
                  <a:lnTo>
                    <a:pt x="10075" y="1779"/>
                  </a:lnTo>
                  <a:lnTo>
                    <a:pt x="10970" y="1896"/>
                  </a:lnTo>
                  <a:lnTo>
                    <a:pt x="12099" y="852"/>
                  </a:lnTo>
                  <a:lnTo>
                    <a:pt x="12003" y="0"/>
                  </a:lnTo>
                  <a:lnTo>
                    <a:pt x="14133" y="288"/>
                  </a:lnTo>
                  <a:lnTo>
                    <a:pt x="14623" y="1832"/>
                  </a:lnTo>
                  <a:lnTo>
                    <a:pt x="17381" y="4804"/>
                  </a:lnTo>
                  <a:lnTo>
                    <a:pt x="19916" y="5708"/>
                  </a:lnTo>
                  <a:lnTo>
                    <a:pt x="20886" y="8435"/>
                  </a:lnTo>
                  <a:lnTo>
                    <a:pt x="24645" y="13291"/>
                  </a:lnTo>
                  <a:lnTo>
                    <a:pt x="26817" y="15347"/>
                  </a:lnTo>
                  <a:lnTo>
                    <a:pt x="27382" y="16827"/>
                  </a:lnTo>
                  <a:lnTo>
                    <a:pt x="29193" y="17487"/>
                  </a:lnTo>
                  <a:lnTo>
                    <a:pt x="30598" y="19501"/>
                  </a:lnTo>
                  <a:lnTo>
                    <a:pt x="33229" y="21269"/>
                  </a:lnTo>
                  <a:lnTo>
                    <a:pt x="35540" y="21854"/>
                  </a:lnTo>
                  <a:lnTo>
                    <a:pt x="37159" y="23899"/>
                  </a:lnTo>
                  <a:lnTo>
                    <a:pt x="38639" y="23825"/>
                  </a:lnTo>
                  <a:lnTo>
                    <a:pt x="39256" y="24400"/>
                  </a:lnTo>
                  <a:lnTo>
                    <a:pt x="41717" y="24378"/>
                  </a:lnTo>
                  <a:lnTo>
                    <a:pt x="45082" y="22696"/>
                  </a:lnTo>
                  <a:lnTo>
                    <a:pt x="46914" y="20874"/>
                  </a:lnTo>
                  <a:lnTo>
                    <a:pt x="47521" y="19234"/>
                  </a:lnTo>
                  <a:lnTo>
                    <a:pt x="48043" y="18734"/>
                  </a:lnTo>
                  <a:lnTo>
                    <a:pt x="48458" y="19607"/>
                  </a:lnTo>
                  <a:lnTo>
                    <a:pt x="48235" y="21226"/>
                  </a:lnTo>
                  <a:lnTo>
                    <a:pt x="46850" y="23920"/>
                  </a:lnTo>
                  <a:lnTo>
                    <a:pt x="46467" y="26508"/>
                  </a:lnTo>
                  <a:lnTo>
                    <a:pt x="46999" y="27498"/>
                  </a:lnTo>
                  <a:lnTo>
                    <a:pt x="49108" y="29266"/>
                  </a:lnTo>
                  <a:lnTo>
                    <a:pt x="50439" y="31460"/>
                  </a:lnTo>
                  <a:lnTo>
                    <a:pt x="50375" y="32920"/>
                  </a:lnTo>
                  <a:lnTo>
                    <a:pt x="50034" y="33857"/>
                  </a:lnTo>
                  <a:lnTo>
                    <a:pt x="51483" y="34049"/>
                  </a:lnTo>
                  <a:lnTo>
                    <a:pt x="52580" y="32728"/>
                  </a:lnTo>
                  <a:lnTo>
                    <a:pt x="54135" y="31609"/>
                  </a:lnTo>
                  <a:lnTo>
                    <a:pt x="55317" y="31631"/>
                  </a:lnTo>
                  <a:lnTo>
                    <a:pt x="54518" y="32920"/>
                  </a:lnTo>
                  <a:lnTo>
                    <a:pt x="53549" y="33356"/>
                  </a:lnTo>
                  <a:lnTo>
                    <a:pt x="53155" y="35199"/>
                  </a:lnTo>
                  <a:lnTo>
                    <a:pt x="51856" y="35923"/>
                  </a:lnTo>
                  <a:lnTo>
                    <a:pt x="50109" y="36392"/>
                  </a:lnTo>
                  <a:lnTo>
                    <a:pt x="49577" y="37797"/>
                  </a:lnTo>
                  <a:lnTo>
                    <a:pt x="48746" y="38735"/>
                  </a:lnTo>
                  <a:lnTo>
                    <a:pt x="47425" y="38617"/>
                  </a:lnTo>
                  <a:lnTo>
                    <a:pt x="46808" y="37978"/>
                  </a:lnTo>
                  <a:lnTo>
                    <a:pt x="45359" y="38830"/>
                  </a:lnTo>
                  <a:lnTo>
                    <a:pt x="45370" y="39810"/>
                  </a:lnTo>
                  <a:lnTo>
                    <a:pt x="42963" y="39490"/>
                  </a:lnTo>
                  <a:lnTo>
                    <a:pt x="41163" y="38756"/>
                  </a:lnTo>
                  <a:lnTo>
                    <a:pt x="39523" y="39022"/>
                  </a:lnTo>
                  <a:lnTo>
                    <a:pt x="36487" y="42249"/>
                  </a:lnTo>
                  <a:lnTo>
                    <a:pt x="34996" y="45977"/>
                  </a:lnTo>
                  <a:lnTo>
                    <a:pt x="34144" y="49086"/>
                  </a:lnTo>
                  <a:lnTo>
                    <a:pt x="34411" y="51302"/>
                  </a:lnTo>
                  <a:lnTo>
                    <a:pt x="33846" y="52835"/>
                  </a:lnTo>
                  <a:lnTo>
                    <a:pt x="33793" y="54305"/>
                  </a:lnTo>
                  <a:lnTo>
                    <a:pt x="32227" y="53389"/>
                  </a:lnTo>
                  <a:lnTo>
                    <a:pt x="31450" y="51951"/>
                  </a:lnTo>
                  <a:lnTo>
                    <a:pt x="28596" y="50790"/>
                  </a:lnTo>
                  <a:lnTo>
                    <a:pt x="25901" y="48884"/>
                  </a:lnTo>
                  <a:lnTo>
                    <a:pt x="23665" y="46264"/>
                  </a:lnTo>
                  <a:lnTo>
                    <a:pt x="22259" y="44176"/>
                  </a:lnTo>
                  <a:lnTo>
                    <a:pt x="20512" y="44219"/>
                  </a:lnTo>
                  <a:lnTo>
                    <a:pt x="19032" y="43665"/>
                  </a:lnTo>
                  <a:lnTo>
                    <a:pt x="18382" y="42803"/>
                  </a:lnTo>
                  <a:lnTo>
                    <a:pt x="16604" y="42494"/>
                  </a:lnTo>
                  <a:lnTo>
                    <a:pt x="14250" y="43793"/>
                  </a:lnTo>
                  <a:lnTo>
                    <a:pt x="11556" y="46583"/>
                  </a:lnTo>
                  <a:lnTo>
                    <a:pt x="10683" y="45828"/>
                  </a:lnTo>
                  <a:lnTo>
                    <a:pt x="8478" y="43985"/>
                  </a:lnTo>
                  <a:lnTo>
                    <a:pt x="7147" y="43942"/>
                  </a:lnTo>
                  <a:lnTo>
                    <a:pt x="5763" y="44879"/>
                  </a:lnTo>
                  <a:lnTo>
                    <a:pt x="5507" y="46743"/>
                  </a:lnTo>
                  <a:lnTo>
                    <a:pt x="5922" y="48341"/>
                  </a:lnTo>
                  <a:lnTo>
                    <a:pt x="7765" y="49714"/>
                  </a:lnTo>
                  <a:lnTo>
                    <a:pt x="9905" y="49437"/>
                  </a:lnTo>
                  <a:lnTo>
                    <a:pt x="11950" y="52452"/>
                  </a:lnTo>
                  <a:lnTo>
                    <a:pt x="13942" y="53283"/>
                  </a:lnTo>
                  <a:lnTo>
                    <a:pt x="16146" y="53591"/>
                  </a:lnTo>
                  <a:lnTo>
                    <a:pt x="16753" y="54795"/>
                  </a:lnTo>
                  <a:lnTo>
                    <a:pt x="15049" y="56520"/>
                  </a:lnTo>
                  <a:lnTo>
                    <a:pt x="14378" y="57830"/>
                  </a:lnTo>
                  <a:lnTo>
                    <a:pt x="13206" y="56627"/>
                  </a:lnTo>
                  <a:lnTo>
                    <a:pt x="10683" y="56137"/>
                  </a:lnTo>
                  <a:lnTo>
                    <a:pt x="9618" y="56701"/>
                  </a:lnTo>
                  <a:lnTo>
                    <a:pt x="9639" y="58107"/>
                  </a:lnTo>
                  <a:lnTo>
                    <a:pt x="8745" y="5958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7" name="Google Shape;847;p69"/>
            <p:cNvSpPr/>
            <p:nvPr/>
          </p:nvSpPr>
          <p:spPr>
            <a:xfrm>
              <a:off x="4113575" y="2908600"/>
              <a:ext cx="80700" cy="187750"/>
            </a:xfrm>
            <a:custGeom>
              <a:avLst/>
              <a:gdLst/>
              <a:ahLst/>
              <a:cxnLst/>
              <a:rect l="l" t="t" r="r" b="b"/>
              <a:pathLst>
                <a:path w="3228" h="7510" extrusionOk="0">
                  <a:moveTo>
                    <a:pt x="565" y="7510"/>
                  </a:moveTo>
                  <a:lnTo>
                    <a:pt x="906" y="5688"/>
                  </a:lnTo>
                  <a:lnTo>
                    <a:pt x="1651" y="4666"/>
                  </a:lnTo>
                  <a:lnTo>
                    <a:pt x="1268" y="4336"/>
                  </a:lnTo>
                  <a:lnTo>
                    <a:pt x="1" y="4868"/>
                  </a:lnTo>
                  <a:lnTo>
                    <a:pt x="1" y="3633"/>
                  </a:lnTo>
                  <a:lnTo>
                    <a:pt x="1258" y="566"/>
                  </a:lnTo>
                  <a:lnTo>
                    <a:pt x="2003" y="1"/>
                  </a:lnTo>
                  <a:lnTo>
                    <a:pt x="2131" y="1385"/>
                  </a:lnTo>
                  <a:lnTo>
                    <a:pt x="1811" y="2749"/>
                  </a:lnTo>
                  <a:lnTo>
                    <a:pt x="3057" y="3345"/>
                  </a:lnTo>
                  <a:lnTo>
                    <a:pt x="3227" y="4421"/>
                  </a:lnTo>
                  <a:lnTo>
                    <a:pt x="2461" y="6466"/>
                  </a:lnTo>
                  <a:lnTo>
                    <a:pt x="1279" y="736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8" name="Google Shape;848;p69"/>
            <p:cNvSpPr/>
            <p:nvPr/>
          </p:nvSpPr>
          <p:spPr>
            <a:xfrm>
              <a:off x="2146000" y="4465925"/>
              <a:ext cx="40500" cy="32225"/>
            </a:xfrm>
            <a:custGeom>
              <a:avLst/>
              <a:gdLst/>
              <a:ahLst/>
              <a:cxnLst/>
              <a:rect l="l" t="t" r="r" b="b"/>
              <a:pathLst>
                <a:path w="1620" h="1289" extrusionOk="0">
                  <a:moveTo>
                    <a:pt x="22" y="351"/>
                  </a:moveTo>
                  <a:lnTo>
                    <a:pt x="948" y="1288"/>
                  </a:lnTo>
                  <a:lnTo>
                    <a:pt x="1619" y="990"/>
                  </a:lnTo>
                  <a:lnTo>
                    <a:pt x="554" y="43"/>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9" name="Google Shape;849;p69"/>
            <p:cNvSpPr/>
            <p:nvPr/>
          </p:nvSpPr>
          <p:spPr>
            <a:xfrm>
              <a:off x="2130275" y="4505050"/>
              <a:ext cx="15200" cy="14150"/>
            </a:xfrm>
            <a:custGeom>
              <a:avLst/>
              <a:gdLst/>
              <a:ahLst/>
              <a:cxnLst/>
              <a:rect l="l" t="t" r="r" b="b"/>
              <a:pathLst>
                <a:path w="608" h="566" extrusionOk="0">
                  <a:moveTo>
                    <a:pt x="1" y="0"/>
                  </a:moveTo>
                  <a:lnTo>
                    <a:pt x="235" y="565"/>
                  </a:lnTo>
                  <a:lnTo>
                    <a:pt x="608" y="16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0" name="Google Shape;850;p69"/>
            <p:cNvSpPr/>
            <p:nvPr/>
          </p:nvSpPr>
          <p:spPr>
            <a:xfrm>
              <a:off x="2097800" y="4528475"/>
              <a:ext cx="29300" cy="12550"/>
            </a:xfrm>
            <a:custGeom>
              <a:avLst/>
              <a:gdLst/>
              <a:ahLst/>
              <a:cxnLst/>
              <a:rect l="l" t="t" r="r" b="b"/>
              <a:pathLst>
                <a:path w="1172" h="502" extrusionOk="0">
                  <a:moveTo>
                    <a:pt x="0" y="54"/>
                  </a:moveTo>
                  <a:lnTo>
                    <a:pt x="714" y="502"/>
                  </a:lnTo>
                  <a:lnTo>
                    <a:pt x="11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1" name="Google Shape;851;p69"/>
            <p:cNvSpPr/>
            <p:nvPr/>
          </p:nvSpPr>
          <p:spPr>
            <a:xfrm>
              <a:off x="2065050" y="4550050"/>
              <a:ext cx="32225" cy="22125"/>
            </a:xfrm>
            <a:custGeom>
              <a:avLst/>
              <a:gdLst/>
              <a:ahLst/>
              <a:cxnLst/>
              <a:rect l="l" t="t" r="r" b="b"/>
              <a:pathLst>
                <a:path w="1289" h="885" extrusionOk="0">
                  <a:moveTo>
                    <a:pt x="1" y="1"/>
                  </a:moveTo>
                  <a:lnTo>
                    <a:pt x="96" y="884"/>
                  </a:lnTo>
                  <a:lnTo>
                    <a:pt x="1289" y="41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2" name="Google Shape;852;p69"/>
            <p:cNvSpPr/>
            <p:nvPr/>
          </p:nvSpPr>
          <p:spPr>
            <a:xfrm>
              <a:off x="2005150" y="4570825"/>
              <a:ext cx="70575" cy="101200"/>
            </a:xfrm>
            <a:custGeom>
              <a:avLst/>
              <a:gdLst/>
              <a:ahLst/>
              <a:cxnLst/>
              <a:rect l="l" t="t" r="r" b="b"/>
              <a:pathLst>
                <a:path w="2823" h="4048" extrusionOk="0">
                  <a:moveTo>
                    <a:pt x="383" y="3717"/>
                  </a:moveTo>
                  <a:lnTo>
                    <a:pt x="0" y="1587"/>
                  </a:lnTo>
                  <a:lnTo>
                    <a:pt x="245" y="351"/>
                  </a:lnTo>
                  <a:lnTo>
                    <a:pt x="1310" y="0"/>
                  </a:lnTo>
                  <a:lnTo>
                    <a:pt x="1289" y="1161"/>
                  </a:lnTo>
                  <a:lnTo>
                    <a:pt x="2311" y="1906"/>
                  </a:lnTo>
                  <a:lnTo>
                    <a:pt x="2823" y="3302"/>
                  </a:lnTo>
                  <a:lnTo>
                    <a:pt x="1598" y="4047"/>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3" name="Google Shape;853;p69"/>
            <p:cNvSpPr/>
            <p:nvPr/>
          </p:nvSpPr>
          <p:spPr>
            <a:xfrm>
              <a:off x="2373625" y="4702350"/>
              <a:ext cx="32800" cy="40750"/>
            </a:xfrm>
            <a:custGeom>
              <a:avLst/>
              <a:gdLst/>
              <a:ahLst/>
              <a:cxnLst/>
              <a:rect l="l" t="t" r="r" b="b"/>
              <a:pathLst>
                <a:path w="1312" h="1630" extrusionOk="0">
                  <a:moveTo>
                    <a:pt x="1" y="1598"/>
                  </a:moveTo>
                  <a:lnTo>
                    <a:pt x="1" y="543"/>
                  </a:lnTo>
                  <a:lnTo>
                    <a:pt x="672" y="0"/>
                  </a:lnTo>
                  <a:lnTo>
                    <a:pt x="1311" y="479"/>
                  </a:lnTo>
                  <a:lnTo>
                    <a:pt x="980" y="163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4" name="Google Shape;854;p69"/>
            <p:cNvSpPr/>
            <p:nvPr/>
          </p:nvSpPr>
          <p:spPr>
            <a:xfrm>
              <a:off x="2323050" y="4793950"/>
              <a:ext cx="34625" cy="34625"/>
            </a:xfrm>
            <a:custGeom>
              <a:avLst/>
              <a:gdLst/>
              <a:ahLst/>
              <a:cxnLst/>
              <a:rect l="l" t="t" r="r" b="b"/>
              <a:pathLst>
                <a:path w="1385" h="1385" extrusionOk="0">
                  <a:moveTo>
                    <a:pt x="0" y="724"/>
                  </a:moveTo>
                  <a:lnTo>
                    <a:pt x="873" y="0"/>
                  </a:lnTo>
                  <a:lnTo>
                    <a:pt x="1385" y="351"/>
                  </a:lnTo>
                  <a:lnTo>
                    <a:pt x="533" y="138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5" name="Google Shape;855;p69"/>
            <p:cNvSpPr/>
            <p:nvPr/>
          </p:nvSpPr>
          <p:spPr>
            <a:xfrm>
              <a:off x="2300425" y="4685850"/>
              <a:ext cx="50600" cy="105975"/>
            </a:xfrm>
            <a:custGeom>
              <a:avLst/>
              <a:gdLst/>
              <a:ahLst/>
              <a:cxnLst/>
              <a:rect l="l" t="t" r="r" b="b"/>
              <a:pathLst>
                <a:path w="2024" h="4239" extrusionOk="0">
                  <a:moveTo>
                    <a:pt x="841" y="0"/>
                  </a:moveTo>
                  <a:lnTo>
                    <a:pt x="0" y="810"/>
                  </a:lnTo>
                  <a:lnTo>
                    <a:pt x="32" y="2673"/>
                  </a:lnTo>
                  <a:lnTo>
                    <a:pt x="533" y="4079"/>
                  </a:lnTo>
                  <a:lnTo>
                    <a:pt x="1427" y="4239"/>
                  </a:lnTo>
                  <a:lnTo>
                    <a:pt x="2024" y="2705"/>
                  </a:lnTo>
                  <a:lnTo>
                    <a:pt x="1203" y="724"/>
                  </a:lnTo>
                  <a:lnTo>
                    <a:pt x="1246" y="12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6" name="Google Shape;856;p69"/>
            <p:cNvSpPr/>
            <p:nvPr/>
          </p:nvSpPr>
          <p:spPr>
            <a:xfrm>
              <a:off x="3413075" y="4134950"/>
              <a:ext cx="57000" cy="115325"/>
            </a:xfrm>
            <a:custGeom>
              <a:avLst/>
              <a:gdLst/>
              <a:ahLst/>
              <a:cxnLst/>
              <a:rect l="l" t="t" r="r" b="b"/>
              <a:pathLst>
                <a:path w="2280" h="4613" extrusionOk="0">
                  <a:moveTo>
                    <a:pt x="608" y="4516"/>
                  </a:moveTo>
                  <a:lnTo>
                    <a:pt x="0" y="2493"/>
                  </a:lnTo>
                  <a:lnTo>
                    <a:pt x="235" y="981"/>
                  </a:lnTo>
                  <a:lnTo>
                    <a:pt x="1034" y="33"/>
                  </a:lnTo>
                  <a:lnTo>
                    <a:pt x="2056" y="1"/>
                  </a:lnTo>
                  <a:lnTo>
                    <a:pt x="2279" y="1258"/>
                  </a:lnTo>
                  <a:lnTo>
                    <a:pt x="1853" y="2611"/>
                  </a:lnTo>
                  <a:lnTo>
                    <a:pt x="2056" y="3441"/>
                  </a:lnTo>
                  <a:lnTo>
                    <a:pt x="1609" y="461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7" name="Google Shape;857;p69"/>
            <p:cNvSpPr/>
            <p:nvPr/>
          </p:nvSpPr>
          <p:spPr>
            <a:xfrm>
              <a:off x="3264250" y="4151475"/>
              <a:ext cx="71900" cy="45275"/>
            </a:xfrm>
            <a:custGeom>
              <a:avLst/>
              <a:gdLst/>
              <a:ahLst/>
              <a:cxnLst/>
              <a:rect l="l" t="t" r="r" b="b"/>
              <a:pathLst>
                <a:path w="2876" h="1811" extrusionOk="0">
                  <a:moveTo>
                    <a:pt x="0" y="1247"/>
                  </a:moveTo>
                  <a:lnTo>
                    <a:pt x="1704" y="0"/>
                  </a:lnTo>
                  <a:lnTo>
                    <a:pt x="2876" y="426"/>
                  </a:lnTo>
                  <a:lnTo>
                    <a:pt x="2684" y="1353"/>
                  </a:lnTo>
                  <a:lnTo>
                    <a:pt x="1385" y="181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8" name="Google Shape;858;p69"/>
            <p:cNvSpPr/>
            <p:nvPr/>
          </p:nvSpPr>
          <p:spPr>
            <a:xfrm>
              <a:off x="2847025" y="4211650"/>
              <a:ext cx="582050" cy="455575"/>
            </a:xfrm>
            <a:custGeom>
              <a:avLst/>
              <a:gdLst/>
              <a:ahLst/>
              <a:cxnLst/>
              <a:rect l="l" t="t" r="r" b="b"/>
              <a:pathLst>
                <a:path w="23282" h="18223" extrusionOk="0">
                  <a:moveTo>
                    <a:pt x="5273" y="17764"/>
                  </a:moveTo>
                  <a:lnTo>
                    <a:pt x="5986" y="18223"/>
                  </a:lnTo>
                  <a:lnTo>
                    <a:pt x="6700" y="17605"/>
                  </a:lnTo>
                  <a:lnTo>
                    <a:pt x="7817" y="18180"/>
                  </a:lnTo>
                  <a:lnTo>
                    <a:pt x="8744" y="18031"/>
                  </a:lnTo>
                  <a:lnTo>
                    <a:pt x="8766" y="16838"/>
                  </a:lnTo>
                  <a:lnTo>
                    <a:pt x="7306" y="14751"/>
                  </a:lnTo>
                  <a:lnTo>
                    <a:pt x="8350" y="13206"/>
                  </a:lnTo>
                  <a:lnTo>
                    <a:pt x="9554" y="10565"/>
                  </a:lnTo>
                  <a:lnTo>
                    <a:pt x="12014" y="9490"/>
                  </a:lnTo>
                  <a:lnTo>
                    <a:pt x="12770" y="8541"/>
                  </a:lnTo>
                  <a:lnTo>
                    <a:pt x="14868" y="9116"/>
                  </a:lnTo>
                  <a:lnTo>
                    <a:pt x="17328" y="11194"/>
                  </a:lnTo>
                  <a:lnTo>
                    <a:pt x="17892" y="12610"/>
                  </a:lnTo>
                  <a:lnTo>
                    <a:pt x="19149" y="12226"/>
                  </a:lnTo>
                  <a:lnTo>
                    <a:pt x="20491" y="8967"/>
                  </a:lnTo>
                  <a:lnTo>
                    <a:pt x="22909" y="7263"/>
                  </a:lnTo>
                  <a:lnTo>
                    <a:pt x="23281" y="6049"/>
                  </a:lnTo>
                  <a:lnTo>
                    <a:pt x="22685" y="5261"/>
                  </a:lnTo>
                  <a:lnTo>
                    <a:pt x="22451" y="3898"/>
                  </a:lnTo>
                  <a:lnTo>
                    <a:pt x="20609" y="1971"/>
                  </a:lnTo>
                  <a:lnTo>
                    <a:pt x="19170" y="1704"/>
                  </a:lnTo>
                  <a:lnTo>
                    <a:pt x="17935" y="490"/>
                  </a:lnTo>
                  <a:lnTo>
                    <a:pt x="15475" y="0"/>
                  </a:lnTo>
                  <a:lnTo>
                    <a:pt x="12866" y="1619"/>
                  </a:lnTo>
                  <a:lnTo>
                    <a:pt x="12716" y="2790"/>
                  </a:lnTo>
                  <a:lnTo>
                    <a:pt x="11630" y="4047"/>
                  </a:lnTo>
                  <a:lnTo>
                    <a:pt x="9831" y="4356"/>
                  </a:lnTo>
                  <a:lnTo>
                    <a:pt x="8243" y="5197"/>
                  </a:lnTo>
                  <a:lnTo>
                    <a:pt x="7391" y="4804"/>
                  </a:lnTo>
                  <a:lnTo>
                    <a:pt x="6636" y="2099"/>
                  </a:lnTo>
                  <a:lnTo>
                    <a:pt x="5730" y="2045"/>
                  </a:lnTo>
                  <a:lnTo>
                    <a:pt x="2791" y="4601"/>
                  </a:lnTo>
                  <a:lnTo>
                    <a:pt x="2482" y="6305"/>
                  </a:lnTo>
                  <a:lnTo>
                    <a:pt x="672" y="7253"/>
                  </a:lnTo>
                  <a:lnTo>
                    <a:pt x="0" y="9128"/>
                  </a:lnTo>
                  <a:lnTo>
                    <a:pt x="2589" y="10181"/>
                  </a:lnTo>
                  <a:lnTo>
                    <a:pt x="2823" y="12110"/>
                  </a:lnTo>
                  <a:lnTo>
                    <a:pt x="2194" y="12578"/>
                  </a:lnTo>
                  <a:lnTo>
                    <a:pt x="2066" y="13547"/>
                  </a:lnTo>
                  <a:lnTo>
                    <a:pt x="3270" y="16018"/>
                  </a:lnTo>
                  <a:lnTo>
                    <a:pt x="5571" y="1661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9" name="Google Shape;859;p69"/>
            <p:cNvSpPr/>
            <p:nvPr/>
          </p:nvSpPr>
          <p:spPr>
            <a:xfrm>
              <a:off x="2487325" y="5383425"/>
              <a:ext cx="74825" cy="93200"/>
            </a:xfrm>
            <a:custGeom>
              <a:avLst/>
              <a:gdLst/>
              <a:ahLst/>
              <a:cxnLst/>
              <a:rect l="l" t="t" r="r" b="b"/>
              <a:pathLst>
                <a:path w="2993" h="3728" extrusionOk="0">
                  <a:moveTo>
                    <a:pt x="2812" y="1608"/>
                  </a:moveTo>
                  <a:lnTo>
                    <a:pt x="1843" y="0"/>
                  </a:lnTo>
                  <a:lnTo>
                    <a:pt x="597" y="74"/>
                  </a:lnTo>
                  <a:lnTo>
                    <a:pt x="1" y="1161"/>
                  </a:lnTo>
                  <a:lnTo>
                    <a:pt x="810" y="3206"/>
                  </a:lnTo>
                  <a:lnTo>
                    <a:pt x="2386" y="3728"/>
                  </a:lnTo>
                  <a:lnTo>
                    <a:pt x="2993" y="294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0" name="Google Shape;860;p69"/>
            <p:cNvSpPr/>
            <p:nvPr/>
          </p:nvSpPr>
          <p:spPr>
            <a:xfrm>
              <a:off x="2604725" y="5265450"/>
              <a:ext cx="29850" cy="110000"/>
            </a:xfrm>
            <a:custGeom>
              <a:avLst/>
              <a:gdLst/>
              <a:ahLst/>
              <a:cxnLst/>
              <a:rect l="l" t="t" r="r" b="b"/>
              <a:pathLst>
                <a:path w="1194" h="4400" extrusionOk="0">
                  <a:moveTo>
                    <a:pt x="1" y="4400"/>
                  </a:moveTo>
                  <a:lnTo>
                    <a:pt x="12" y="1269"/>
                  </a:lnTo>
                  <a:lnTo>
                    <a:pt x="246" y="1"/>
                  </a:lnTo>
                  <a:lnTo>
                    <a:pt x="1194" y="1077"/>
                  </a:lnTo>
                  <a:lnTo>
                    <a:pt x="1141" y="2727"/>
                  </a:lnTo>
                  <a:lnTo>
                    <a:pt x="512" y="394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1" name="Google Shape;861;p69"/>
            <p:cNvSpPr/>
            <p:nvPr/>
          </p:nvSpPr>
          <p:spPr>
            <a:xfrm>
              <a:off x="2219725" y="1757075"/>
              <a:ext cx="2702750" cy="3473000"/>
            </a:xfrm>
            <a:custGeom>
              <a:avLst/>
              <a:gdLst/>
              <a:ahLst/>
              <a:cxnLst/>
              <a:rect l="l" t="t" r="r" b="b"/>
              <a:pathLst>
                <a:path w="108110" h="138920" extrusionOk="0">
                  <a:moveTo>
                    <a:pt x="12749" y="138920"/>
                  </a:moveTo>
                  <a:lnTo>
                    <a:pt x="14666" y="138078"/>
                  </a:lnTo>
                  <a:lnTo>
                    <a:pt x="16882" y="135714"/>
                  </a:lnTo>
                  <a:lnTo>
                    <a:pt x="15401" y="133754"/>
                  </a:lnTo>
                  <a:lnTo>
                    <a:pt x="15465" y="132722"/>
                  </a:lnTo>
                  <a:lnTo>
                    <a:pt x="16413" y="132434"/>
                  </a:lnTo>
                  <a:lnTo>
                    <a:pt x="17734" y="133030"/>
                  </a:lnTo>
                  <a:lnTo>
                    <a:pt x="18479" y="133765"/>
                  </a:lnTo>
                  <a:lnTo>
                    <a:pt x="19225" y="131901"/>
                  </a:lnTo>
                  <a:lnTo>
                    <a:pt x="19565" y="128855"/>
                  </a:lnTo>
                  <a:lnTo>
                    <a:pt x="19225" y="127269"/>
                  </a:lnTo>
                  <a:lnTo>
                    <a:pt x="20098" y="121859"/>
                  </a:lnTo>
                  <a:lnTo>
                    <a:pt x="20290" y="118929"/>
                  </a:lnTo>
                  <a:lnTo>
                    <a:pt x="21557" y="117343"/>
                  </a:lnTo>
                  <a:lnTo>
                    <a:pt x="23580" y="115798"/>
                  </a:lnTo>
                  <a:lnTo>
                    <a:pt x="23367" y="114297"/>
                  </a:lnTo>
                  <a:lnTo>
                    <a:pt x="22441" y="113892"/>
                  </a:lnTo>
                  <a:lnTo>
                    <a:pt x="22622" y="112092"/>
                  </a:lnTo>
                  <a:lnTo>
                    <a:pt x="21610" y="111741"/>
                  </a:lnTo>
                  <a:lnTo>
                    <a:pt x="22121" y="110548"/>
                  </a:lnTo>
                  <a:lnTo>
                    <a:pt x="18979" y="110175"/>
                  </a:lnTo>
                  <a:lnTo>
                    <a:pt x="18617" y="109419"/>
                  </a:lnTo>
                  <a:lnTo>
                    <a:pt x="20257" y="108695"/>
                  </a:lnTo>
                  <a:lnTo>
                    <a:pt x="20939" y="107555"/>
                  </a:lnTo>
                  <a:lnTo>
                    <a:pt x="20801" y="104999"/>
                  </a:lnTo>
                  <a:lnTo>
                    <a:pt x="19661" y="104073"/>
                  </a:lnTo>
                  <a:lnTo>
                    <a:pt x="18106" y="104147"/>
                  </a:lnTo>
                  <a:lnTo>
                    <a:pt x="18021" y="104765"/>
                  </a:lnTo>
                  <a:lnTo>
                    <a:pt x="16626" y="105521"/>
                  </a:lnTo>
                  <a:lnTo>
                    <a:pt x="15305" y="105138"/>
                  </a:lnTo>
                  <a:lnTo>
                    <a:pt x="13505" y="102571"/>
                  </a:lnTo>
                  <a:lnTo>
                    <a:pt x="14006" y="101261"/>
                  </a:lnTo>
                  <a:lnTo>
                    <a:pt x="17137" y="100175"/>
                  </a:lnTo>
                  <a:lnTo>
                    <a:pt x="19821" y="100047"/>
                  </a:lnTo>
                  <a:lnTo>
                    <a:pt x="22515" y="101432"/>
                  </a:lnTo>
                  <a:lnTo>
                    <a:pt x="23868" y="102284"/>
                  </a:lnTo>
                  <a:lnTo>
                    <a:pt x="24262" y="101527"/>
                  </a:lnTo>
                  <a:lnTo>
                    <a:pt x="24368" y="100207"/>
                  </a:lnTo>
                  <a:lnTo>
                    <a:pt x="24773" y="98290"/>
                  </a:lnTo>
                  <a:lnTo>
                    <a:pt x="24677" y="96937"/>
                  </a:lnTo>
                  <a:lnTo>
                    <a:pt x="25359" y="95979"/>
                  </a:lnTo>
                  <a:lnTo>
                    <a:pt x="26690" y="96064"/>
                  </a:lnTo>
                  <a:lnTo>
                    <a:pt x="27297" y="97300"/>
                  </a:lnTo>
                  <a:lnTo>
                    <a:pt x="28522" y="97534"/>
                  </a:lnTo>
                  <a:lnTo>
                    <a:pt x="30237" y="96895"/>
                  </a:lnTo>
                  <a:lnTo>
                    <a:pt x="33453" y="96724"/>
                  </a:lnTo>
                  <a:lnTo>
                    <a:pt x="36584" y="96160"/>
                  </a:lnTo>
                  <a:lnTo>
                    <a:pt x="38522" y="96362"/>
                  </a:lnTo>
                  <a:lnTo>
                    <a:pt x="39236" y="96777"/>
                  </a:lnTo>
                  <a:lnTo>
                    <a:pt x="40343" y="96436"/>
                  </a:lnTo>
                  <a:lnTo>
                    <a:pt x="40492" y="95819"/>
                  </a:lnTo>
                  <a:lnTo>
                    <a:pt x="42612" y="94978"/>
                  </a:lnTo>
                  <a:lnTo>
                    <a:pt x="43240" y="94008"/>
                  </a:lnTo>
                  <a:lnTo>
                    <a:pt x="45690" y="92475"/>
                  </a:lnTo>
                  <a:lnTo>
                    <a:pt x="48075" y="92027"/>
                  </a:lnTo>
                  <a:lnTo>
                    <a:pt x="50865" y="92933"/>
                  </a:lnTo>
                  <a:lnTo>
                    <a:pt x="52580" y="92709"/>
                  </a:lnTo>
                  <a:lnTo>
                    <a:pt x="53251" y="93508"/>
                  </a:lnTo>
                  <a:lnTo>
                    <a:pt x="53038" y="95095"/>
                  </a:lnTo>
                  <a:lnTo>
                    <a:pt x="51345" y="96937"/>
                  </a:lnTo>
                  <a:lnTo>
                    <a:pt x="50706" y="98514"/>
                  </a:lnTo>
                  <a:lnTo>
                    <a:pt x="51483" y="99217"/>
                  </a:lnTo>
                  <a:lnTo>
                    <a:pt x="51462" y="100973"/>
                  </a:lnTo>
                  <a:lnTo>
                    <a:pt x="51355" y="102784"/>
                  </a:lnTo>
                  <a:lnTo>
                    <a:pt x="50983" y="103477"/>
                  </a:lnTo>
                  <a:lnTo>
                    <a:pt x="51217" y="105340"/>
                  </a:lnTo>
                  <a:lnTo>
                    <a:pt x="53038" y="106469"/>
                  </a:lnTo>
                  <a:lnTo>
                    <a:pt x="55350" y="109313"/>
                  </a:lnTo>
                  <a:lnTo>
                    <a:pt x="57075" y="110068"/>
                  </a:lnTo>
                  <a:lnTo>
                    <a:pt x="58332" y="109611"/>
                  </a:lnTo>
                  <a:lnTo>
                    <a:pt x="60568" y="107065"/>
                  </a:lnTo>
                  <a:lnTo>
                    <a:pt x="60994" y="105255"/>
                  </a:lnTo>
                  <a:lnTo>
                    <a:pt x="62123" y="104743"/>
                  </a:lnTo>
                  <a:lnTo>
                    <a:pt x="62528" y="103849"/>
                  </a:lnTo>
                  <a:lnTo>
                    <a:pt x="62315" y="102518"/>
                  </a:lnTo>
                  <a:lnTo>
                    <a:pt x="63870" y="100367"/>
                  </a:lnTo>
                  <a:lnTo>
                    <a:pt x="65562" y="100356"/>
                  </a:lnTo>
                  <a:lnTo>
                    <a:pt x="67043" y="100558"/>
                  </a:lnTo>
                  <a:lnTo>
                    <a:pt x="67692" y="99664"/>
                  </a:lnTo>
                  <a:lnTo>
                    <a:pt x="67341" y="98907"/>
                  </a:lnTo>
                  <a:lnTo>
                    <a:pt x="67192" y="96884"/>
                  </a:lnTo>
                  <a:lnTo>
                    <a:pt x="63976" y="94935"/>
                  </a:lnTo>
                  <a:lnTo>
                    <a:pt x="63667" y="93902"/>
                  </a:lnTo>
                  <a:lnTo>
                    <a:pt x="64774" y="91442"/>
                  </a:lnTo>
                  <a:lnTo>
                    <a:pt x="66000" y="90633"/>
                  </a:lnTo>
                  <a:lnTo>
                    <a:pt x="66755" y="90484"/>
                  </a:lnTo>
                  <a:lnTo>
                    <a:pt x="66276" y="91229"/>
                  </a:lnTo>
                  <a:lnTo>
                    <a:pt x="66201" y="93338"/>
                  </a:lnTo>
                  <a:lnTo>
                    <a:pt x="66788" y="93977"/>
                  </a:lnTo>
                  <a:lnTo>
                    <a:pt x="67725" y="93508"/>
                  </a:lnTo>
                  <a:lnTo>
                    <a:pt x="68215" y="93007"/>
                  </a:lnTo>
                  <a:lnTo>
                    <a:pt x="69482" y="93497"/>
                  </a:lnTo>
                  <a:lnTo>
                    <a:pt x="70355" y="94285"/>
                  </a:lnTo>
                  <a:lnTo>
                    <a:pt x="71399" y="94115"/>
                  </a:lnTo>
                  <a:lnTo>
                    <a:pt x="72027" y="94370"/>
                  </a:lnTo>
                  <a:lnTo>
                    <a:pt x="71548" y="95116"/>
                  </a:lnTo>
                  <a:lnTo>
                    <a:pt x="69759" y="95329"/>
                  </a:lnTo>
                  <a:lnTo>
                    <a:pt x="69493" y="95787"/>
                  </a:lnTo>
                  <a:lnTo>
                    <a:pt x="70068" y="96181"/>
                  </a:lnTo>
                  <a:lnTo>
                    <a:pt x="71569" y="95958"/>
                  </a:lnTo>
                  <a:lnTo>
                    <a:pt x="74094" y="95031"/>
                  </a:lnTo>
                  <a:lnTo>
                    <a:pt x="78865" y="96096"/>
                  </a:lnTo>
                  <a:lnTo>
                    <a:pt x="81378" y="96171"/>
                  </a:lnTo>
                  <a:lnTo>
                    <a:pt x="80771" y="95457"/>
                  </a:lnTo>
                  <a:lnTo>
                    <a:pt x="80558" y="93454"/>
                  </a:lnTo>
                  <a:lnTo>
                    <a:pt x="81336" y="91314"/>
                  </a:lnTo>
                  <a:lnTo>
                    <a:pt x="83540" y="90569"/>
                  </a:lnTo>
                  <a:lnTo>
                    <a:pt x="85095" y="91059"/>
                  </a:lnTo>
                  <a:lnTo>
                    <a:pt x="85170" y="93040"/>
                  </a:lnTo>
                  <a:lnTo>
                    <a:pt x="84370" y="94744"/>
                  </a:lnTo>
                  <a:lnTo>
                    <a:pt x="84945" y="96223"/>
                  </a:lnTo>
                  <a:lnTo>
                    <a:pt x="86415" y="96287"/>
                  </a:lnTo>
                  <a:lnTo>
                    <a:pt x="88130" y="94488"/>
                  </a:lnTo>
                  <a:lnTo>
                    <a:pt x="87480" y="91026"/>
                  </a:lnTo>
                  <a:lnTo>
                    <a:pt x="88311" y="89045"/>
                  </a:lnTo>
                  <a:lnTo>
                    <a:pt x="90899" y="87565"/>
                  </a:lnTo>
                  <a:lnTo>
                    <a:pt x="92209" y="87682"/>
                  </a:lnTo>
                  <a:lnTo>
                    <a:pt x="92741" y="86841"/>
                  </a:lnTo>
                  <a:lnTo>
                    <a:pt x="92007" y="85616"/>
                  </a:lnTo>
                  <a:lnTo>
                    <a:pt x="92795" y="83412"/>
                  </a:lnTo>
                  <a:lnTo>
                    <a:pt x="94062" y="82815"/>
                  </a:lnTo>
                  <a:lnTo>
                    <a:pt x="95808" y="83401"/>
                  </a:lnTo>
                  <a:lnTo>
                    <a:pt x="96075" y="84487"/>
                  </a:lnTo>
                  <a:lnTo>
                    <a:pt x="95010" y="85680"/>
                  </a:lnTo>
                  <a:lnTo>
                    <a:pt x="94168" y="88226"/>
                  </a:lnTo>
                  <a:lnTo>
                    <a:pt x="93977" y="93742"/>
                  </a:lnTo>
                  <a:lnTo>
                    <a:pt x="94818" y="94275"/>
                  </a:lnTo>
                  <a:lnTo>
                    <a:pt x="96171" y="93615"/>
                  </a:lnTo>
                  <a:lnTo>
                    <a:pt x="97247" y="91942"/>
                  </a:lnTo>
                  <a:lnTo>
                    <a:pt x="98844" y="92017"/>
                  </a:lnTo>
                  <a:lnTo>
                    <a:pt x="100899" y="90334"/>
                  </a:lnTo>
                  <a:lnTo>
                    <a:pt x="101922" y="87949"/>
                  </a:lnTo>
                  <a:lnTo>
                    <a:pt x="101730" y="86309"/>
                  </a:lnTo>
                  <a:lnTo>
                    <a:pt x="104052" y="84658"/>
                  </a:lnTo>
                  <a:lnTo>
                    <a:pt x="103945" y="83380"/>
                  </a:lnTo>
                  <a:lnTo>
                    <a:pt x="103040" y="82283"/>
                  </a:lnTo>
                  <a:lnTo>
                    <a:pt x="101251" y="78949"/>
                  </a:lnTo>
                  <a:lnTo>
                    <a:pt x="100804" y="76575"/>
                  </a:lnTo>
                  <a:lnTo>
                    <a:pt x="100814" y="71877"/>
                  </a:lnTo>
                  <a:lnTo>
                    <a:pt x="102231" y="66595"/>
                  </a:lnTo>
                  <a:lnTo>
                    <a:pt x="102859" y="62964"/>
                  </a:lnTo>
                  <a:lnTo>
                    <a:pt x="102124" y="56063"/>
                  </a:lnTo>
                  <a:lnTo>
                    <a:pt x="100207" y="52580"/>
                  </a:lnTo>
                  <a:lnTo>
                    <a:pt x="100335" y="50066"/>
                  </a:lnTo>
                  <a:lnTo>
                    <a:pt x="101315" y="47053"/>
                  </a:lnTo>
                  <a:lnTo>
                    <a:pt x="104456" y="46073"/>
                  </a:lnTo>
                  <a:lnTo>
                    <a:pt x="105905" y="46265"/>
                  </a:lnTo>
                  <a:lnTo>
                    <a:pt x="106480" y="47681"/>
                  </a:lnTo>
                  <a:lnTo>
                    <a:pt x="107130" y="47063"/>
                  </a:lnTo>
                  <a:lnTo>
                    <a:pt x="106948" y="44795"/>
                  </a:lnTo>
                  <a:lnTo>
                    <a:pt x="106799" y="43304"/>
                  </a:lnTo>
                  <a:lnTo>
                    <a:pt x="106278" y="42473"/>
                  </a:lnTo>
                  <a:lnTo>
                    <a:pt x="106054" y="40514"/>
                  </a:lnTo>
                  <a:lnTo>
                    <a:pt x="106331" y="39555"/>
                  </a:lnTo>
                  <a:lnTo>
                    <a:pt x="106491" y="38107"/>
                  </a:lnTo>
                  <a:lnTo>
                    <a:pt x="107343" y="37020"/>
                  </a:lnTo>
                  <a:lnTo>
                    <a:pt x="107385" y="36434"/>
                  </a:lnTo>
                  <a:lnTo>
                    <a:pt x="107790" y="34976"/>
                  </a:lnTo>
                  <a:lnTo>
                    <a:pt x="107353" y="34070"/>
                  </a:lnTo>
                  <a:lnTo>
                    <a:pt x="107535" y="31695"/>
                  </a:lnTo>
                  <a:lnTo>
                    <a:pt x="108110" y="30577"/>
                  </a:lnTo>
                  <a:lnTo>
                    <a:pt x="107535" y="29097"/>
                  </a:lnTo>
                  <a:lnTo>
                    <a:pt x="107492" y="25305"/>
                  </a:lnTo>
                  <a:lnTo>
                    <a:pt x="106182" y="22046"/>
                  </a:lnTo>
                  <a:lnTo>
                    <a:pt x="105223" y="21908"/>
                  </a:lnTo>
                  <a:lnTo>
                    <a:pt x="104265" y="21216"/>
                  </a:lnTo>
                  <a:lnTo>
                    <a:pt x="104605" y="17126"/>
                  </a:lnTo>
                  <a:lnTo>
                    <a:pt x="103040" y="15230"/>
                  </a:lnTo>
                  <a:lnTo>
                    <a:pt x="99760" y="10342"/>
                  </a:lnTo>
                  <a:lnTo>
                    <a:pt x="98951" y="8265"/>
                  </a:lnTo>
                  <a:lnTo>
                    <a:pt x="98599" y="5187"/>
                  </a:lnTo>
                  <a:lnTo>
                    <a:pt x="98780" y="2259"/>
                  </a:lnTo>
                  <a:lnTo>
                    <a:pt x="99057" y="1300"/>
                  </a:lnTo>
                  <a:lnTo>
                    <a:pt x="97864" y="1843"/>
                  </a:lnTo>
                  <a:lnTo>
                    <a:pt x="96980" y="1833"/>
                  </a:lnTo>
                  <a:lnTo>
                    <a:pt x="96608" y="1215"/>
                  </a:lnTo>
                  <a:lnTo>
                    <a:pt x="95020" y="224"/>
                  </a:lnTo>
                  <a:lnTo>
                    <a:pt x="94104" y="1"/>
                  </a:lnTo>
                  <a:lnTo>
                    <a:pt x="94158" y="607"/>
                  </a:lnTo>
                  <a:lnTo>
                    <a:pt x="92912" y="2823"/>
                  </a:lnTo>
                  <a:lnTo>
                    <a:pt x="92720" y="4453"/>
                  </a:lnTo>
                  <a:lnTo>
                    <a:pt x="93444" y="5368"/>
                  </a:lnTo>
                  <a:lnTo>
                    <a:pt x="94392" y="5070"/>
                  </a:lnTo>
                  <a:lnTo>
                    <a:pt x="96788" y="3462"/>
                  </a:lnTo>
                  <a:lnTo>
                    <a:pt x="97427" y="5975"/>
                  </a:lnTo>
                  <a:lnTo>
                    <a:pt x="96480" y="7605"/>
                  </a:lnTo>
                  <a:lnTo>
                    <a:pt x="95233" y="8180"/>
                  </a:lnTo>
                  <a:lnTo>
                    <a:pt x="94126" y="7072"/>
                  </a:lnTo>
                  <a:lnTo>
                    <a:pt x="93678" y="7019"/>
                  </a:lnTo>
                  <a:lnTo>
                    <a:pt x="93955" y="9341"/>
                  </a:lnTo>
                  <a:lnTo>
                    <a:pt x="92976" y="10118"/>
                  </a:lnTo>
                  <a:lnTo>
                    <a:pt x="91698" y="9415"/>
                  </a:lnTo>
                  <a:lnTo>
                    <a:pt x="91612" y="7722"/>
                  </a:lnTo>
                  <a:lnTo>
                    <a:pt x="91560" y="5741"/>
                  </a:lnTo>
                  <a:lnTo>
                    <a:pt x="91112" y="4697"/>
                  </a:lnTo>
                  <a:lnTo>
                    <a:pt x="89887" y="4921"/>
                  </a:lnTo>
                  <a:lnTo>
                    <a:pt x="88929" y="4186"/>
                  </a:lnTo>
                  <a:lnTo>
                    <a:pt x="88343" y="5656"/>
                  </a:lnTo>
                  <a:lnTo>
                    <a:pt x="88652" y="8552"/>
                  </a:lnTo>
                  <a:lnTo>
                    <a:pt x="88460" y="10491"/>
                  </a:lnTo>
                  <a:lnTo>
                    <a:pt x="87257" y="10789"/>
                  </a:lnTo>
                  <a:lnTo>
                    <a:pt x="85894" y="12323"/>
                  </a:lnTo>
                  <a:lnTo>
                    <a:pt x="85776" y="13399"/>
                  </a:lnTo>
                  <a:lnTo>
                    <a:pt x="87832" y="16146"/>
                  </a:lnTo>
                  <a:lnTo>
                    <a:pt x="88428" y="17701"/>
                  </a:lnTo>
                  <a:lnTo>
                    <a:pt x="87246" y="20182"/>
                  </a:lnTo>
                  <a:lnTo>
                    <a:pt x="85851" y="20843"/>
                  </a:lnTo>
                  <a:lnTo>
                    <a:pt x="84413" y="20321"/>
                  </a:lnTo>
                  <a:lnTo>
                    <a:pt x="83966" y="21322"/>
                  </a:lnTo>
                  <a:lnTo>
                    <a:pt x="85106" y="23271"/>
                  </a:lnTo>
                  <a:lnTo>
                    <a:pt x="86607" y="23122"/>
                  </a:lnTo>
                  <a:lnTo>
                    <a:pt x="88034" y="21886"/>
                  </a:lnTo>
                  <a:lnTo>
                    <a:pt x="89323" y="26338"/>
                  </a:lnTo>
                  <a:lnTo>
                    <a:pt x="89387" y="31045"/>
                  </a:lnTo>
                  <a:lnTo>
                    <a:pt x="88630" y="33537"/>
                  </a:lnTo>
                  <a:lnTo>
                    <a:pt x="88215" y="38117"/>
                  </a:lnTo>
                  <a:lnTo>
                    <a:pt x="85659" y="44571"/>
                  </a:lnTo>
                  <a:lnTo>
                    <a:pt x="85797" y="47180"/>
                  </a:lnTo>
                  <a:lnTo>
                    <a:pt x="84647" y="49971"/>
                  </a:lnTo>
                  <a:lnTo>
                    <a:pt x="82134" y="50897"/>
                  </a:lnTo>
                  <a:lnTo>
                    <a:pt x="80718" y="53571"/>
                  </a:lnTo>
                  <a:lnTo>
                    <a:pt x="80420" y="56754"/>
                  </a:lnTo>
                  <a:lnTo>
                    <a:pt x="79003" y="58458"/>
                  </a:lnTo>
                  <a:lnTo>
                    <a:pt x="78396" y="60344"/>
                  </a:lnTo>
                  <a:lnTo>
                    <a:pt x="75808" y="62197"/>
                  </a:lnTo>
                  <a:lnTo>
                    <a:pt x="70887" y="64306"/>
                  </a:lnTo>
                  <a:lnTo>
                    <a:pt x="69024" y="64583"/>
                  </a:lnTo>
                  <a:lnTo>
                    <a:pt x="67874" y="66287"/>
                  </a:lnTo>
                  <a:lnTo>
                    <a:pt x="65744" y="64657"/>
                  </a:lnTo>
                  <a:lnTo>
                    <a:pt x="63870" y="61590"/>
                  </a:lnTo>
                  <a:lnTo>
                    <a:pt x="64104" y="60429"/>
                  </a:lnTo>
                  <a:lnTo>
                    <a:pt x="65169" y="60077"/>
                  </a:lnTo>
                  <a:lnTo>
                    <a:pt x="66404" y="58448"/>
                  </a:lnTo>
                  <a:lnTo>
                    <a:pt x="66372" y="57426"/>
                  </a:lnTo>
                  <a:lnTo>
                    <a:pt x="67714" y="56382"/>
                  </a:lnTo>
                  <a:lnTo>
                    <a:pt x="67671" y="55871"/>
                  </a:lnTo>
                  <a:lnTo>
                    <a:pt x="65392" y="56094"/>
                  </a:lnTo>
                  <a:lnTo>
                    <a:pt x="63582" y="57500"/>
                  </a:lnTo>
                  <a:lnTo>
                    <a:pt x="61441" y="58022"/>
                  </a:lnTo>
                  <a:lnTo>
                    <a:pt x="60813" y="59800"/>
                  </a:lnTo>
                  <a:lnTo>
                    <a:pt x="61846" y="62271"/>
                  </a:lnTo>
                  <a:lnTo>
                    <a:pt x="61515" y="66798"/>
                  </a:lnTo>
                  <a:lnTo>
                    <a:pt x="60940" y="68928"/>
                  </a:lnTo>
                  <a:lnTo>
                    <a:pt x="58427" y="70919"/>
                  </a:lnTo>
                  <a:lnTo>
                    <a:pt x="58225" y="72154"/>
                  </a:lnTo>
                  <a:lnTo>
                    <a:pt x="57309" y="72942"/>
                  </a:lnTo>
                  <a:lnTo>
                    <a:pt x="56542" y="76255"/>
                  </a:lnTo>
                  <a:lnTo>
                    <a:pt x="57245" y="77299"/>
                  </a:lnTo>
                  <a:lnTo>
                    <a:pt x="57192" y="78705"/>
                  </a:lnTo>
                  <a:lnTo>
                    <a:pt x="56500" y="79141"/>
                  </a:lnTo>
                  <a:lnTo>
                    <a:pt x="56841" y="79737"/>
                  </a:lnTo>
                  <a:lnTo>
                    <a:pt x="56190" y="80856"/>
                  </a:lnTo>
                  <a:lnTo>
                    <a:pt x="55253" y="80824"/>
                  </a:lnTo>
                  <a:lnTo>
                    <a:pt x="55754" y="81782"/>
                  </a:lnTo>
                  <a:lnTo>
                    <a:pt x="54231" y="82165"/>
                  </a:lnTo>
                  <a:lnTo>
                    <a:pt x="53326" y="81271"/>
                  </a:lnTo>
                  <a:lnTo>
                    <a:pt x="51814" y="82123"/>
                  </a:lnTo>
                  <a:lnTo>
                    <a:pt x="51026" y="81697"/>
                  </a:lnTo>
                  <a:lnTo>
                    <a:pt x="50951" y="79609"/>
                  </a:lnTo>
                  <a:lnTo>
                    <a:pt x="50439" y="79301"/>
                  </a:lnTo>
                  <a:lnTo>
                    <a:pt x="49076" y="80025"/>
                  </a:lnTo>
                  <a:lnTo>
                    <a:pt x="47894" y="79897"/>
                  </a:lnTo>
                  <a:lnTo>
                    <a:pt x="47362" y="79407"/>
                  </a:lnTo>
                  <a:lnTo>
                    <a:pt x="43027" y="80291"/>
                  </a:lnTo>
                  <a:lnTo>
                    <a:pt x="40738" y="80824"/>
                  </a:lnTo>
                  <a:lnTo>
                    <a:pt x="38469" y="81292"/>
                  </a:lnTo>
                  <a:lnTo>
                    <a:pt x="35988" y="81133"/>
                  </a:lnTo>
                  <a:lnTo>
                    <a:pt x="33548" y="81537"/>
                  </a:lnTo>
                  <a:lnTo>
                    <a:pt x="32793" y="80909"/>
                  </a:lnTo>
                  <a:lnTo>
                    <a:pt x="30758" y="80877"/>
                  </a:lnTo>
                  <a:lnTo>
                    <a:pt x="26829" y="82879"/>
                  </a:lnTo>
                  <a:lnTo>
                    <a:pt x="25870" y="85031"/>
                  </a:lnTo>
                  <a:lnTo>
                    <a:pt x="24432" y="85755"/>
                  </a:lnTo>
                  <a:lnTo>
                    <a:pt x="23942" y="87097"/>
                  </a:lnTo>
                  <a:lnTo>
                    <a:pt x="20918" y="89717"/>
                  </a:lnTo>
                  <a:lnTo>
                    <a:pt x="19214" y="90110"/>
                  </a:lnTo>
                  <a:lnTo>
                    <a:pt x="17573" y="91825"/>
                  </a:lnTo>
                  <a:lnTo>
                    <a:pt x="16988" y="93018"/>
                  </a:lnTo>
                  <a:lnTo>
                    <a:pt x="15369" y="94264"/>
                  </a:lnTo>
                  <a:lnTo>
                    <a:pt x="12749" y="94445"/>
                  </a:lnTo>
                  <a:lnTo>
                    <a:pt x="11673" y="95627"/>
                  </a:lnTo>
                  <a:lnTo>
                    <a:pt x="11886" y="98716"/>
                  </a:lnTo>
                  <a:lnTo>
                    <a:pt x="12781" y="99366"/>
                  </a:lnTo>
                  <a:lnTo>
                    <a:pt x="12941" y="100483"/>
                  </a:lnTo>
                  <a:lnTo>
                    <a:pt x="12217" y="101442"/>
                  </a:lnTo>
                  <a:lnTo>
                    <a:pt x="10619" y="101325"/>
                  </a:lnTo>
                  <a:lnTo>
                    <a:pt x="8404" y="102613"/>
                  </a:lnTo>
                  <a:lnTo>
                    <a:pt x="7733" y="103647"/>
                  </a:lnTo>
                  <a:lnTo>
                    <a:pt x="6370" y="104445"/>
                  </a:lnTo>
                  <a:lnTo>
                    <a:pt x="4304" y="106139"/>
                  </a:lnTo>
                  <a:lnTo>
                    <a:pt x="3420" y="107534"/>
                  </a:lnTo>
                  <a:lnTo>
                    <a:pt x="1865" y="107353"/>
                  </a:lnTo>
                  <a:lnTo>
                    <a:pt x="1" y="108077"/>
                  </a:lnTo>
                  <a:lnTo>
                    <a:pt x="864" y="108194"/>
                  </a:lnTo>
                  <a:lnTo>
                    <a:pt x="1748" y="108428"/>
                  </a:lnTo>
                  <a:lnTo>
                    <a:pt x="2174" y="110207"/>
                  </a:lnTo>
                  <a:lnTo>
                    <a:pt x="2696" y="112572"/>
                  </a:lnTo>
                  <a:lnTo>
                    <a:pt x="1950" y="113104"/>
                  </a:lnTo>
                  <a:lnTo>
                    <a:pt x="1844" y="111581"/>
                  </a:lnTo>
                  <a:lnTo>
                    <a:pt x="1205" y="110324"/>
                  </a:lnTo>
                  <a:lnTo>
                    <a:pt x="555" y="111784"/>
                  </a:lnTo>
                  <a:lnTo>
                    <a:pt x="800" y="113583"/>
                  </a:lnTo>
                  <a:lnTo>
                    <a:pt x="1939" y="114254"/>
                  </a:lnTo>
                  <a:lnTo>
                    <a:pt x="1993" y="115394"/>
                  </a:lnTo>
                  <a:lnTo>
                    <a:pt x="1205" y="116522"/>
                  </a:lnTo>
                  <a:lnTo>
                    <a:pt x="2216" y="116129"/>
                  </a:lnTo>
                  <a:lnTo>
                    <a:pt x="3047" y="114936"/>
                  </a:lnTo>
                  <a:lnTo>
                    <a:pt x="4559" y="114648"/>
                  </a:lnTo>
                  <a:lnTo>
                    <a:pt x="5444" y="115117"/>
                  </a:lnTo>
                  <a:lnTo>
                    <a:pt x="4623" y="115724"/>
                  </a:lnTo>
                  <a:lnTo>
                    <a:pt x="5241" y="116331"/>
                  </a:lnTo>
                  <a:lnTo>
                    <a:pt x="6785" y="116086"/>
                  </a:lnTo>
                  <a:lnTo>
                    <a:pt x="6860" y="114297"/>
                  </a:lnTo>
                  <a:lnTo>
                    <a:pt x="5944" y="113221"/>
                  </a:lnTo>
                  <a:lnTo>
                    <a:pt x="4154" y="113434"/>
                  </a:lnTo>
                  <a:lnTo>
                    <a:pt x="4367" y="112688"/>
                  </a:lnTo>
                  <a:lnTo>
                    <a:pt x="4954" y="111922"/>
                  </a:lnTo>
                  <a:lnTo>
                    <a:pt x="4741" y="110409"/>
                  </a:lnTo>
                  <a:lnTo>
                    <a:pt x="5678" y="109493"/>
                  </a:lnTo>
                  <a:lnTo>
                    <a:pt x="7179" y="110324"/>
                  </a:lnTo>
                  <a:lnTo>
                    <a:pt x="8457" y="113381"/>
                  </a:lnTo>
                  <a:lnTo>
                    <a:pt x="8404" y="115521"/>
                  </a:lnTo>
                  <a:lnTo>
                    <a:pt x="9075" y="116597"/>
                  </a:lnTo>
                  <a:lnTo>
                    <a:pt x="8766" y="119867"/>
                  </a:lnTo>
                  <a:lnTo>
                    <a:pt x="6977" y="122721"/>
                  </a:lnTo>
                  <a:lnTo>
                    <a:pt x="5294" y="122668"/>
                  </a:lnTo>
                  <a:lnTo>
                    <a:pt x="5560" y="123797"/>
                  </a:lnTo>
                  <a:lnTo>
                    <a:pt x="6668" y="126523"/>
                  </a:lnTo>
                  <a:lnTo>
                    <a:pt x="6838" y="129920"/>
                  </a:lnTo>
                  <a:lnTo>
                    <a:pt x="8170" y="131997"/>
                  </a:lnTo>
                  <a:lnTo>
                    <a:pt x="7914" y="133616"/>
                  </a:lnTo>
                  <a:lnTo>
                    <a:pt x="6987" y="134511"/>
                  </a:lnTo>
                  <a:lnTo>
                    <a:pt x="7988" y="136161"/>
                  </a:lnTo>
                  <a:lnTo>
                    <a:pt x="9533" y="136161"/>
                  </a:lnTo>
                  <a:lnTo>
                    <a:pt x="10715" y="137098"/>
                  </a:lnTo>
                  <a:lnTo>
                    <a:pt x="11429" y="136449"/>
                  </a:lnTo>
                  <a:lnTo>
                    <a:pt x="11567" y="135448"/>
                  </a:lnTo>
                  <a:lnTo>
                    <a:pt x="10449" y="133084"/>
                  </a:lnTo>
                  <a:lnTo>
                    <a:pt x="10875" y="130005"/>
                  </a:lnTo>
                  <a:lnTo>
                    <a:pt x="11865" y="129164"/>
                  </a:lnTo>
                  <a:lnTo>
                    <a:pt x="12717" y="130080"/>
                  </a:lnTo>
                  <a:lnTo>
                    <a:pt x="12057" y="130836"/>
                  </a:lnTo>
                  <a:lnTo>
                    <a:pt x="11897" y="131731"/>
                  </a:lnTo>
                  <a:lnTo>
                    <a:pt x="13143" y="133456"/>
                  </a:lnTo>
                  <a:lnTo>
                    <a:pt x="13377" y="136087"/>
                  </a:lnTo>
                  <a:lnTo>
                    <a:pt x="12686" y="13754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62" name="Google Shape;862;p69"/>
          <p:cNvGrpSpPr/>
          <p:nvPr/>
        </p:nvGrpSpPr>
        <p:grpSpPr>
          <a:xfrm>
            <a:off x="9258941" y="-259600"/>
            <a:ext cx="3659748" cy="2312800"/>
            <a:chOff x="6767130" y="1865225"/>
            <a:chExt cx="2744811" cy="1734600"/>
          </a:xfrm>
        </p:grpSpPr>
        <p:sp>
          <p:nvSpPr>
            <p:cNvPr id="863" name="Google Shape;863;p69"/>
            <p:cNvSpPr/>
            <p:nvPr/>
          </p:nvSpPr>
          <p:spPr>
            <a:xfrm>
              <a:off x="7777341" y="1865225"/>
              <a:ext cx="1734600" cy="17346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4" name="Google Shape;864;p69"/>
            <p:cNvSpPr/>
            <p:nvPr/>
          </p:nvSpPr>
          <p:spPr>
            <a:xfrm>
              <a:off x="7397650" y="2338071"/>
              <a:ext cx="846600" cy="846600"/>
            </a:xfrm>
            <a:prstGeom prst="ellipse">
              <a:avLst/>
            </a:prstGeom>
            <a:no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65" name="Google Shape;865;p69"/>
            <p:cNvGrpSpPr/>
            <p:nvPr/>
          </p:nvGrpSpPr>
          <p:grpSpPr>
            <a:xfrm>
              <a:off x="6767130" y="2764456"/>
              <a:ext cx="504011" cy="63838"/>
              <a:chOff x="33400" y="4261788"/>
              <a:chExt cx="646500" cy="78300"/>
            </a:xfrm>
          </p:grpSpPr>
          <p:sp>
            <p:nvSpPr>
              <p:cNvPr id="866" name="Google Shape;866;p69"/>
              <p:cNvSpPr/>
              <p:nvPr/>
            </p:nvSpPr>
            <p:spPr>
              <a:xfrm rot="-5400000">
                <a:off x="334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7" name="Google Shape;867;p69"/>
              <p:cNvSpPr/>
              <p:nvPr/>
            </p:nvSpPr>
            <p:spPr>
              <a:xfrm rot="-5400000">
                <a:off x="3175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8" name="Google Shape;868;p69"/>
              <p:cNvSpPr/>
              <p:nvPr/>
            </p:nvSpPr>
            <p:spPr>
              <a:xfrm rot="-5400000">
                <a:off x="601600" y="4261788"/>
                <a:ext cx="78300" cy="783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870" name="Google Shape;870;p69"/>
          <p:cNvSpPr txBox="1"/>
          <p:nvPr/>
        </p:nvSpPr>
        <p:spPr>
          <a:xfrm>
            <a:off x="8609700" y="5460133"/>
            <a:ext cx="549200" cy="5736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800" kern="0" dirty="0">
              <a:solidFill>
                <a:srgbClr val="3B4954"/>
              </a:solidFill>
              <a:latin typeface="Lexend Exa"/>
              <a:ea typeface="Lexend Exa"/>
              <a:cs typeface="Lexend Exa"/>
              <a:sym typeface="Lexend Exa"/>
            </a:endParaRPr>
          </a:p>
        </p:txBody>
      </p:sp>
      <p:pic>
        <p:nvPicPr>
          <p:cNvPr id="52" name="Picture 6" descr="Commuter line, train, transportation, front view icon - Download on Iconfinder">
            <a:extLst>
              <a:ext uri="{FF2B5EF4-FFF2-40B4-BE49-F238E27FC236}">
                <a16:creationId xmlns:a16="http://schemas.microsoft.com/office/drawing/2014/main" id="{63AF4707-ED55-43FB-B98F-87B6FC4D38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11" y="3596274"/>
            <a:ext cx="1092497" cy="1092497"/>
          </a:xfrm>
          <a:prstGeom prst="rect">
            <a:avLst/>
          </a:prstGeom>
          <a:noFill/>
          <a:extLst>
            <a:ext uri="{909E8E84-426E-40DD-AFC4-6F175D3DCCD1}">
              <a14:hiddenFill xmlns:a14="http://schemas.microsoft.com/office/drawing/2010/main">
                <a:solidFill>
                  <a:srgbClr val="FFFFFF"/>
                </a:solidFill>
              </a14:hiddenFill>
            </a:ext>
          </a:extLst>
        </p:spPr>
      </p:pic>
      <p:sp>
        <p:nvSpPr>
          <p:cNvPr id="53" name="Google Shape;864;p69">
            <a:extLst>
              <a:ext uri="{FF2B5EF4-FFF2-40B4-BE49-F238E27FC236}">
                <a16:creationId xmlns:a16="http://schemas.microsoft.com/office/drawing/2014/main" id="{D9923685-A888-44F7-ABBE-3804382DBCD8}"/>
              </a:ext>
            </a:extLst>
          </p:cNvPr>
          <p:cNvSpPr/>
          <p:nvPr/>
        </p:nvSpPr>
        <p:spPr>
          <a:xfrm>
            <a:off x="8165297" y="5026981"/>
            <a:ext cx="243480" cy="240768"/>
          </a:xfrm>
          <a:prstGeom prst="ellipse">
            <a:avLst/>
          </a:prstGeom>
          <a:noFill/>
          <a:ln w="66675" cap="flat" cmpd="sng">
            <a:solidFill>
              <a:srgbClr val="6699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ZoneTexte 53">
            <a:extLst>
              <a:ext uri="{FF2B5EF4-FFF2-40B4-BE49-F238E27FC236}">
                <a16:creationId xmlns:a16="http://schemas.microsoft.com/office/drawing/2014/main" id="{C2D1F874-0D96-4934-9EA3-C142DD467DD3}"/>
              </a:ext>
            </a:extLst>
          </p:cNvPr>
          <p:cNvSpPr txBox="1"/>
          <p:nvPr/>
        </p:nvSpPr>
        <p:spPr>
          <a:xfrm>
            <a:off x="100920" y="4592771"/>
            <a:ext cx="6460760" cy="1815882"/>
          </a:xfrm>
          <a:prstGeom prst="rect">
            <a:avLst/>
          </a:prstGeom>
          <a:noFill/>
        </p:spPr>
        <p:txBody>
          <a:bodyPr wrap="square">
            <a:spAutoFit/>
          </a:bodyPr>
          <a:lstStyle/>
          <a:p>
            <a:pPr algn="just"/>
            <a:r>
              <a:rPr lang="fr-FR" sz="1600" dirty="0"/>
              <a:t>On s’y rend en avion à partir de Tokyo (environ 1 heure de vol) ou par le train Marine Liner (les voies vont d’île en île) de Okayama jusqu’à Takamatsu (1 heure). On peut aussi s’y rendre en bus à partir de la gare de Kyoto (compter 3 heures) ou de </a:t>
            </a:r>
            <a:r>
              <a:rPr lang="fr-FR" sz="1600" dirty="0" err="1"/>
              <a:t>Namba</a:t>
            </a:r>
            <a:r>
              <a:rPr lang="fr-FR" sz="1600" dirty="0"/>
              <a:t> Osaka (compter 2 heures). Le bus est moins cher, sauf à avoir un JR </a:t>
            </a:r>
            <a:r>
              <a:rPr lang="fr-FR" sz="1600" dirty="0" err="1"/>
              <a:t>pass</a:t>
            </a:r>
            <a:r>
              <a:rPr lang="fr-FR" sz="1600" dirty="0"/>
              <a:t> : le trajet peut se faire alors depuis Tokyo en Shinkansen (train rapide) jusqu’à Okayama en 4 heures 30 environ.</a:t>
            </a:r>
          </a:p>
        </p:txBody>
      </p:sp>
    </p:spTree>
    <p:extLst>
      <p:ext uri="{BB962C8B-B14F-4D97-AF65-F5344CB8AC3E}">
        <p14:creationId xmlns:p14="http://schemas.microsoft.com/office/powerpoint/2010/main" val="1463230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0" name="Image 29">
            <a:extLst>
              <a:ext uri="{FF2B5EF4-FFF2-40B4-BE49-F238E27FC236}">
                <a16:creationId xmlns:a16="http://schemas.microsoft.com/office/drawing/2014/main" id="{E47C69C9-FC70-4D81-8652-CAB986D3B13A}"/>
              </a:ext>
            </a:extLst>
          </p:cNvPr>
          <p:cNvPicPr>
            <a:picLocks noChangeAspect="1"/>
          </p:cNvPicPr>
          <p:nvPr/>
        </p:nvPicPr>
        <p:blipFill>
          <a:blip r:embed="rId3"/>
          <a:stretch>
            <a:fillRect/>
          </a:stretch>
        </p:blipFill>
        <p:spPr>
          <a:xfrm>
            <a:off x="941923" y="471053"/>
            <a:ext cx="5299100" cy="59158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Ellipse 3">
            <a:extLst>
              <a:ext uri="{FF2B5EF4-FFF2-40B4-BE49-F238E27FC236}">
                <a16:creationId xmlns:a16="http://schemas.microsoft.com/office/drawing/2014/main" id="{958FC254-3819-4D4F-99EC-87879705DFB5}"/>
              </a:ext>
            </a:extLst>
          </p:cNvPr>
          <p:cNvSpPr/>
          <p:nvPr/>
        </p:nvSpPr>
        <p:spPr>
          <a:xfrm>
            <a:off x="2518297" y="4951280"/>
            <a:ext cx="108000" cy="108000"/>
          </a:xfrm>
          <a:prstGeom prst="ellipse">
            <a:avLst/>
          </a:prstGeom>
          <a:solidFill>
            <a:srgbClr val="FF660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A6697566-80F8-452B-B04B-DA13FFC11971}"/>
              </a:ext>
            </a:extLst>
          </p:cNvPr>
          <p:cNvPicPr>
            <a:picLocks noChangeAspect="1"/>
          </p:cNvPicPr>
          <p:nvPr/>
        </p:nvPicPr>
        <p:blipFill>
          <a:blip r:embed="rId4"/>
          <a:stretch>
            <a:fillRect/>
          </a:stretch>
        </p:blipFill>
        <p:spPr>
          <a:xfrm>
            <a:off x="6495167" y="2062594"/>
            <a:ext cx="4724400" cy="4324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5" name="Google Shape;292;p35">
            <a:extLst>
              <a:ext uri="{FF2B5EF4-FFF2-40B4-BE49-F238E27FC236}">
                <a16:creationId xmlns:a16="http://schemas.microsoft.com/office/drawing/2014/main" id="{BAE5041B-CB41-451E-9FFE-6CDEAA89D28C}"/>
              </a:ext>
            </a:extLst>
          </p:cNvPr>
          <p:cNvGrpSpPr/>
          <p:nvPr/>
        </p:nvGrpSpPr>
        <p:grpSpPr>
          <a:xfrm>
            <a:off x="10148973" y="562929"/>
            <a:ext cx="1117729" cy="1395968"/>
            <a:chOff x="1516652" y="2041752"/>
            <a:chExt cx="415624" cy="451130"/>
          </a:xfrm>
        </p:grpSpPr>
        <p:sp>
          <p:nvSpPr>
            <p:cNvPr id="6" name="Google Shape;293;p35">
              <a:extLst>
                <a:ext uri="{FF2B5EF4-FFF2-40B4-BE49-F238E27FC236}">
                  <a16:creationId xmlns:a16="http://schemas.microsoft.com/office/drawing/2014/main" id="{DE658DD1-A52E-4F03-A27C-8F0292AB7D50}"/>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294;p35">
              <a:extLst>
                <a:ext uri="{FF2B5EF4-FFF2-40B4-BE49-F238E27FC236}">
                  <a16:creationId xmlns:a16="http://schemas.microsoft.com/office/drawing/2014/main" id="{F93AAD7A-2B62-4848-A58A-39203C4F0D91}"/>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240742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9" name="Google Shape;349;p42"/>
          <p:cNvSpPr txBox="1">
            <a:spLocks noGrp="1" noChangeAspect="1"/>
          </p:cNvSpPr>
          <p:nvPr>
            <p:ph type="subTitle" idx="2"/>
          </p:nvPr>
        </p:nvSpPr>
        <p:spPr>
          <a:xfrm>
            <a:off x="960000" y="2415507"/>
            <a:ext cx="9828074" cy="2646878"/>
          </a:xfrm>
          <a:prstGeom prst="rect">
            <a:avLst/>
          </a:prstGeom>
        </p:spPr>
        <p:txBody>
          <a:bodyPr spcFirstLastPara="1" wrap="square" lIns="0" tIns="0" rIns="0" bIns="0" anchor="t" anchorCtr="0">
            <a:spAutoFit/>
          </a:bodyPr>
          <a:lstStyle/>
          <a:p>
            <a:pPr algn="l"/>
            <a:r>
              <a:rPr lang="fr-FR" sz="1800" dirty="0">
                <a:effectLst/>
                <a:latin typeface="Calibri" panose="020F0502020204030204" pitchFamily="34" charset="0"/>
                <a:ea typeface="Calibri" panose="020F0502020204030204" pitchFamily="34" charset="0"/>
                <a:cs typeface="Times New Roman" panose="02020603050405020304" pitchFamily="18" charset="0"/>
              </a:rPr>
              <a:t>Au Nord de l’île de Shikoku, la plus petite et la plus sauvage des quatre principales îles japonaises,</a:t>
            </a:r>
          </a:p>
          <a:p>
            <a:pPr algn="l"/>
            <a:r>
              <a:rPr lang="fr-FR" sz="1800" dirty="0">
                <a:effectLst/>
                <a:latin typeface="Calibri" panose="020F0502020204030204" pitchFamily="34" charset="0"/>
                <a:ea typeface="Calibri" panose="020F0502020204030204" pitchFamily="34" charset="0"/>
                <a:cs typeface="Times New Roman" panose="02020603050405020304" pitchFamily="18" charset="0"/>
              </a:rPr>
              <a:t>Takamatsu, Préfecture de Kagawa, est un paradis pour les amateurs de bonsaïs. </a:t>
            </a:r>
          </a:p>
          <a:p>
            <a:pPr algn="l"/>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fr-FR" sz="1800" dirty="0">
                <a:effectLst/>
                <a:latin typeface="Calibri" panose="020F0502020204030204" pitchFamily="34" charset="0"/>
                <a:ea typeface="Calibri" panose="020F0502020204030204" pitchFamily="34" charset="0"/>
                <a:cs typeface="Times New Roman" panose="02020603050405020304" pitchFamily="18" charset="0"/>
              </a:rPr>
              <a:t>Le district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Kinashi</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Kokubunji</a:t>
            </a:r>
            <a:r>
              <a:rPr lang="fr-FR" sz="1800" dirty="0">
                <a:effectLst/>
                <a:latin typeface="Calibri" panose="020F0502020204030204" pitchFamily="34" charset="0"/>
                <a:ea typeface="Calibri" panose="020F0502020204030204" pitchFamily="34" charset="0"/>
                <a:cs typeface="Times New Roman" panose="02020603050405020304" pitchFamily="18" charset="0"/>
              </a:rPr>
              <a:t>, à l’ouest de Takamatsu, est la région de production de pins de</a:t>
            </a:r>
          </a:p>
          <a:p>
            <a:pPr algn="l"/>
            <a:r>
              <a:rPr lang="fr-FR" sz="1800" dirty="0">
                <a:effectLst/>
                <a:latin typeface="Calibri" panose="020F0502020204030204" pitchFamily="34" charset="0"/>
                <a:ea typeface="Calibri" panose="020F0502020204030204" pitchFamily="34" charset="0"/>
                <a:cs typeface="Times New Roman" panose="02020603050405020304" pitchFamily="18" charset="0"/>
              </a:rPr>
              <a:t>pleine terre – pins noirs (Pinus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thunbergii</a:t>
            </a:r>
            <a:r>
              <a:rPr lang="fr-FR" sz="1800" dirty="0">
                <a:effectLst/>
                <a:latin typeface="Calibri" panose="020F0502020204030204" pitchFamily="34" charset="0"/>
                <a:ea typeface="Calibri" panose="020F0502020204030204" pitchFamily="34" charset="0"/>
                <a:cs typeface="Times New Roman" panose="02020603050405020304" pitchFamily="18" charset="0"/>
              </a:rPr>
              <a:t>), pins noirs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corticosa</a:t>
            </a:r>
            <a:r>
              <a:rPr lang="fr-FR" sz="1800" dirty="0">
                <a:effectLst/>
                <a:latin typeface="Calibri" panose="020F0502020204030204" pitchFamily="34" charset="0"/>
                <a:ea typeface="Calibri" panose="020F0502020204030204" pitchFamily="34" charset="0"/>
                <a:cs typeface="Times New Roman" panose="02020603050405020304" pitchFamily="18" charset="0"/>
              </a:rPr>
              <a:t> (P.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thunbergii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corticosa</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pins</a:t>
            </a:r>
          </a:p>
          <a:p>
            <a:pPr algn="l"/>
            <a:r>
              <a:rPr lang="fr-FR" sz="1800" dirty="0">
                <a:effectLst/>
                <a:latin typeface="Calibri" panose="020F0502020204030204" pitchFamily="34" charset="0"/>
                <a:ea typeface="Calibri" panose="020F0502020204030204" pitchFamily="34" charset="0"/>
                <a:cs typeface="Times New Roman" panose="02020603050405020304" pitchFamily="18" charset="0"/>
              </a:rPr>
              <a:t>blancs (P.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pentaphylla</a:t>
            </a:r>
            <a:r>
              <a:rPr lang="fr-FR" sz="1800" dirty="0">
                <a:effectLst/>
                <a:latin typeface="Calibri" panose="020F0502020204030204" pitchFamily="34" charset="0"/>
                <a:ea typeface="Calibri" panose="020F0502020204030204" pitchFamily="34" charset="0"/>
                <a:cs typeface="Times New Roman" panose="02020603050405020304" pitchFamily="18" charset="0"/>
              </a:rPr>
              <a:t>) : environ 80 % de la production de pins destinés au bonsaï au Japon.</a:t>
            </a:r>
          </a:p>
          <a:p>
            <a:pPr algn="l"/>
            <a:r>
              <a:rPr lang="fr-FR" sz="1800" dirty="0">
                <a:effectLst/>
                <a:latin typeface="Calibri" panose="020F0502020204030204" pitchFamily="34" charset="0"/>
                <a:ea typeface="Calibri" panose="020F0502020204030204" pitchFamily="34" charset="0"/>
                <a:cs typeface="Times New Roman" panose="02020603050405020304" pitchFamily="18" charset="0"/>
              </a:rPr>
              <a:t>Octobre et novembre sont les meilleurs mois pour visiter la région avec de belles journées de </a:t>
            </a:r>
          </a:p>
          <a:p>
            <a:pPr algn="l"/>
            <a:r>
              <a:rPr lang="fr-FR" sz="1800" dirty="0">
                <a:latin typeface="Calibri" panose="020F0502020204030204" pitchFamily="34" charset="0"/>
                <a:ea typeface="Calibri" panose="020F0502020204030204" pitchFamily="34" charset="0"/>
                <a:cs typeface="Times New Roman" panose="02020603050405020304" pitchFamily="18" charset="0"/>
              </a:rPr>
              <a:t>s</a:t>
            </a:r>
            <a:r>
              <a:rPr lang="fr-FR" sz="1800" dirty="0">
                <a:effectLst/>
                <a:latin typeface="Calibri" panose="020F0502020204030204" pitchFamily="34" charset="0"/>
                <a:ea typeface="Calibri" panose="020F0502020204030204" pitchFamily="34" charset="0"/>
                <a:cs typeface="Times New Roman" panose="02020603050405020304" pitchFamily="18" charset="0"/>
              </a:rPr>
              <a:t>oleil et des températures clémentes. </a:t>
            </a:r>
          </a:p>
          <a:p>
            <a:pPr algn="l"/>
            <a:endParaRPr lang="en"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7;p42">
            <a:extLst>
              <a:ext uri="{FF2B5EF4-FFF2-40B4-BE49-F238E27FC236}">
                <a16:creationId xmlns:a16="http://schemas.microsoft.com/office/drawing/2014/main" id="{CB829434-A7BA-4C29-89C6-E761E0DBD78F}"/>
              </a:ext>
            </a:extLst>
          </p:cNvPr>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TAKAMATSU</a:t>
            </a:r>
            <a:endParaRPr sz="3600" b="1" dirty="0"/>
          </a:p>
        </p:txBody>
      </p:sp>
    </p:spTree>
    <p:extLst>
      <p:ext uri="{BB962C8B-B14F-4D97-AF65-F5344CB8AC3E}">
        <p14:creationId xmlns:p14="http://schemas.microsoft.com/office/powerpoint/2010/main" val="4269344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fr-FR" sz="3600" b="1" dirty="0"/>
              <a:t>TAKAMATSU</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B6EA39EB-C759-47E5-8BBD-CF2015D82A54}"/>
              </a:ext>
            </a:extLst>
          </p:cNvPr>
          <p:cNvSpPr txBox="1">
            <a:spLocks/>
          </p:cNvSpPr>
          <p:nvPr/>
        </p:nvSpPr>
        <p:spPr>
          <a:xfrm>
            <a:off x="763827" y="672418"/>
            <a:ext cx="6307200" cy="5909270"/>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La collecte d’arbres et de graines pour la pleine terre bat son plein.</a:t>
            </a:r>
          </a:p>
          <a:p>
            <a:pPr marL="0" indent="0" algn="just"/>
            <a:endParaRPr lang="fr-FR" sz="1600" kern="0" dirty="0"/>
          </a:p>
          <a:p>
            <a:pPr marL="0" indent="0" algn="just"/>
            <a:r>
              <a:rPr lang="fr-FR" sz="1600" b="1" kern="0" dirty="0"/>
              <a:t>M. </a:t>
            </a:r>
            <a:r>
              <a:rPr lang="fr-FR" sz="1600" b="1" kern="0" dirty="0" err="1"/>
              <a:t>Suezawa</a:t>
            </a:r>
            <a:r>
              <a:rPr lang="fr-FR" sz="1600" kern="0" dirty="0"/>
              <a:t>, à </a:t>
            </a:r>
            <a:r>
              <a:rPr lang="fr-FR" sz="1600" kern="0" dirty="0" err="1"/>
              <a:t>Kokubunji</a:t>
            </a:r>
            <a:r>
              <a:rPr lang="fr-FR" sz="1600" kern="0" dirty="0"/>
              <a:t>, prélève un pin noir </a:t>
            </a:r>
            <a:r>
              <a:rPr lang="fr-FR" sz="1600" kern="0" dirty="0" err="1"/>
              <a:t>Corticosa</a:t>
            </a:r>
            <a:r>
              <a:rPr lang="fr-FR" sz="1600" kern="0" dirty="0"/>
              <a:t> avec de bonnes caractéristiques qu’il cultive et multiplie par greffe. </a:t>
            </a:r>
          </a:p>
          <a:p>
            <a:pPr marL="0" indent="0" algn="just"/>
            <a:endParaRPr lang="fr-FR" sz="1600" kern="0" dirty="0"/>
          </a:p>
          <a:p>
            <a:pPr marL="0" indent="0" algn="just"/>
            <a:r>
              <a:rPr lang="fr-FR" sz="1600" b="1" kern="0" dirty="0" err="1"/>
              <a:t>M.Kitadini</a:t>
            </a:r>
            <a:r>
              <a:rPr lang="fr-FR" sz="1600" kern="0" dirty="0"/>
              <a:t>, à </a:t>
            </a:r>
            <a:r>
              <a:rPr lang="fr-FR" sz="1600" kern="0" dirty="0" err="1"/>
              <a:t>Kinashi</a:t>
            </a:r>
            <a:r>
              <a:rPr lang="fr-FR" sz="1600" kern="0" dirty="0"/>
              <a:t>, introduit une belle variété de pins blancs provenant de Takarazuka (région montagneuse entre Osaka et Kobe) et développe des techniques de ligature et de torsion des troncs. Les visiteurs de temples – Shikoku abrite 88 temples bouddhistes – achètent un bonsaï en souvenir. </a:t>
            </a:r>
          </a:p>
          <a:p>
            <a:pPr marL="0" indent="0" algn="just"/>
            <a:endParaRPr lang="fr-FR" sz="1600" kern="0" dirty="0"/>
          </a:p>
          <a:p>
            <a:pPr marL="0" indent="0" algn="just"/>
            <a:r>
              <a:rPr lang="fr-FR" sz="1600" kern="0" dirty="0"/>
              <a:t>Ces arbres sont visibles à </a:t>
            </a:r>
            <a:r>
              <a:rPr lang="fr-FR" sz="1600" kern="0" dirty="0" err="1"/>
              <a:t>Kinashi</a:t>
            </a:r>
            <a:r>
              <a:rPr lang="fr-FR" sz="1600" kern="0" dirty="0"/>
              <a:t> chez </a:t>
            </a:r>
            <a:r>
              <a:rPr lang="fr-FR" sz="1600" b="1" kern="0" dirty="0" err="1"/>
              <a:t>Keiji</a:t>
            </a:r>
            <a:r>
              <a:rPr lang="fr-FR" sz="1600" b="1" kern="0" dirty="0"/>
              <a:t> </a:t>
            </a:r>
            <a:r>
              <a:rPr lang="fr-FR" sz="1600" b="1" kern="0" dirty="0" err="1"/>
              <a:t>Kandaka</a:t>
            </a:r>
            <a:r>
              <a:rPr lang="fr-FR" sz="1600" b="1" kern="0" dirty="0"/>
              <a:t> </a:t>
            </a:r>
            <a:r>
              <a:rPr lang="fr-FR" sz="1600" kern="0" dirty="0"/>
              <a:t>à</a:t>
            </a:r>
            <a:r>
              <a:rPr lang="fr-FR" sz="1600" b="1" kern="0" dirty="0"/>
              <a:t> </a:t>
            </a:r>
            <a:r>
              <a:rPr lang="fr-FR" sz="1600" b="1" kern="0" dirty="0" err="1"/>
              <a:t>Shoju</a:t>
            </a:r>
            <a:r>
              <a:rPr lang="fr-FR" sz="1600" b="1" kern="0" dirty="0"/>
              <a:t>-en</a:t>
            </a:r>
            <a:r>
              <a:rPr lang="fr-FR" sz="1600" kern="0" dirty="0"/>
              <a:t> , une des pépinières les plus vastes où l’on trouve toutes sortes d’espèces de toutes tailles. Un des plus impressionnants </a:t>
            </a:r>
            <a:r>
              <a:rPr lang="fr-FR" sz="1600" kern="0" dirty="0" err="1"/>
              <a:t>Niwaki</a:t>
            </a:r>
            <a:r>
              <a:rPr lang="fr-FR" sz="1600" kern="0" dirty="0"/>
              <a:t> que j’ai pu voir au Japon se trouve à l’entrée de ce jardin, ses branches basses couvrant environ 60 m². </a:t>
            </a:r>
          </a:p>
          <a:p>
            <a:pPr marL="0" indent="0" algn="just"/>
            <a:endParaRPr lang="fr-FR" sz="1600" kern="0" dirty="0"/>
          </a:p>
          <a:p>
            <a:pPr marL="0" indent="0" algn="just"/>
            <a:r>
              <a:rPr lang="fr-FR" sz="1600" kern="0" dirty="0" err="1"/>
              <a:t>Shoju</a:t>
            </a:r>
            <a:r>
              <a:rPr lang="fr-FR" sz="1600" kern="0" dirty="0"/>
              <a:t>-en est accessible à pied à partir de la gare de </a:t>
            </a:r>
            <a:r>
              <a:rPr lang="fr-FR" sz="1600" kern="0" dirty="0" err="1"/>
              <a:t>Kinashi</a:t>
            </a:r>
            <a:r>
              <a:rPr lang="fr-FR" sz="1600" kern="0" dirty="0"/>
              <a:t>, et plusieurs autres pépinières sont sur la route. La gare de </a:t>
            </a:r>
            <a:r>
              <a:rPr lang="fr-FR" sz="1600" kern="0" dirty="0" err="1"/>
              <a:t>Kinashi</a:t>
            </a:r>
            <a:r>
              <a:rPr lang="fr-FR" sz="1600" kern="0" dirty="0"/>
              <a:t> est la deuxième station à partir de la gare de Takamatsu direction Kotohira. </a:t>
            </a:r>
          </a:p>
          <a:p>
            <a:pPr marL="0" indent="0" algn="just"/>
            <a:endParaRPr lang="fr-FR" sz="1600" kern="0" dirty="0"/>
          </a:p>
          <a:p>
            <a:pPr marL="0" indent="0" algn="just"/>
            <a:r>
              <a:rPr lang="fr-FR" sz="1600" i="1" kern="0" dirty="0"/>
              <a:t>428-1 Yamaguchi, </a:t>
            </a:r>
            <a:r>
              <a:rPr lang="fr-FR" sz="1600" i="1" kern="0" dirty="0" err="1"/>
              <a:t>Kinashi-cho</a:t>
            </a:r>
            <a:r>
              <a:rPr lang="fr-FR" sz="1600" i="1" kern="0" dirty="0"/>
              <a:t>, Takamatsu, Kagawa, 761-8025, Japon </a:t>
            </a:r>
          </a:p>
          <a:p>
            <a:pPr marL="0" indent="0" algn="just"/>
            <a:r>
              <a:rPr lang="fr-FR" sz="1600" i="1" kern="0" dirty="0"/>
              <a:t>www.kinashi-bonsai.com/shojuen</a:t>
            </a:r>
          </a:p>
        </p:txBody>
      </p:sp>
      <p:pic>
        <p:nvPicPr>
          <p:cNvPr id="2" name="Image 1">
            <a:extLst>
              <a:ext uri="{FF2B5EF4-FFF2-40B4-BE49-F238E27FC236}">
                <a16:creationId xmlns:a16="http://schemas.microsoft.com/office/drawing/2014/main" id="{539EB9C9-EA48-4B94-8237-D1DCF89FCE25}"/>
              </a:ext>
            </a:extLst>
          </p:cNvPr>
          <p:cNvPicPr>
            <a:picLocks noChangeAspect="1"/>
          </p:cNvPicPr>
          <p:nvPr/>
        </p:nvPicPr>
        <p:blipFill>
          <a:blip r:embed="rId3"/>
          <a:stretch>
            <a:fillRect/>
          </a:stretch>
        </p:blipFill>
        <p:spPr>
          <a:xfrm>
            <a:off x="7245198" y="2614255"/>
            <a:ext cx="4739973" cy="2666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53689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fr-FR" sz="3600" b="1" dirty="0"/>
              <a:t>TAKAMATSU</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Google Shape;349;p42">
            <a:extLst>
              <a:ext uri="{FF2B5EF4-FFF2-40B4-BE49-F238E27FC236}">
                <a16:creationId xmlns:a16="http://schemas.microsoft.com/office/drawing/2014/main" id="{B6EA39EB-C759-47E5-8BBD-CF2015D82A54}"/>
              </a:ext>
            </a:extLst>
          </p:cNvPr>
          <p:cNvSpPr txBox="1">
            <a:spLocks/>
          </p:cNvSpPr>
          <p:nvPr/>
        </p:nvSpPr>
        <p:spPr>
          <a:xfrm>
            <a:off x="687627" y="927978"/>
            <a:ext cx="6307200" cy="1969730"/>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À </a:t>
            </a:r>
            <a:r>
              <a:rPr lang="fr-FR" sz="1600" kern="0" dirty="0" err="1"/>
              <a:t>Kokubunji</a:t>
            </a:r>
            <a:r>
              <a:rPr lang="fr-FR" sz="1600" kern="0" dirty="0"/>
              <a:t>, la spécialité du jardin </a:t>
            </a:r>
            <a:r>
              <a:rPr lang="fr-FR" sz="1600" b="1" kern="0" dirty="0" err="1"/>
              <a:t>Syunsyou</a:t>
            </a:r>
            <a:r>
              <a:rPr lang="fr-FR" sz="1600" b="1" kern="0" dirty="0"/>
              <a:t>-en</a:t>
            </a:r>
            <a:r>
              <a:rPr lang="fr-FR" sz="1600" kern="0" dirty="0"/>
              <a:t> de </a:t>
            </a:r>
            <a:r>
              <a:rPr lang="fr-FR" sz="1600" b="1" kern="0" dirty="0"/>
              <a:t>Koji </a:t>
            </a:r>
            <a:r>
              <a:rPr lang="fr-FR" sz="1600" b="1" kern="0" dirty="0" err="1"/>
              <a:t>Hiramatsu</a:t>
            </a:r>
            <a:r>
              <a:rPr lang="fr-FR" sz="1600" b="1" kern="0" dirty="0"/>
              <a:t> </a:t>
            </a:r>
            <a:r>
              <a:rPr lang="fr-FR" sz="1600" kern="0" dirty="0"/>
              <a:t>est le </a:t>
            </a:r>
            <a:r>
              <a:rPr lang="fr-FR" sz="1600" kern="0" dirty="0" err="1"/>
              <a:t>shohin</a:t>
            </a:r>
            <a:r>
              <a:rPr lang="fr-FR" sz="1600" kern="0" dirty="0"/>
              <a:t> : Koji et son père </a:t>
            </a:r>
            <a:r>
              <a:rPr lang="fr-FR" sz="1600" kern="0" dirty="0" err="1"/>
              <a:t>Kuniaki</a:t>
            </a:r>
            <a:r>
              <a:rPr lang="fr-FR" sz="1600" kern="0" dirty="0"/>
              <a:t> sont connus pour avoir l’une des meilleures techniques de ligature des conifères </a:t>
            </a:r>
            <a:r>
              <a:rPr lang="fr-FR" sz="1600" kern="0" dirty="0" err="1"/>
              <a:t>shohin</a:t>
            </a:r>
            <a:r>
              <a:rPr lang="fr-FR" sz="1600" kern="0" dirty="0"/>
              <a:t> au Japon. Beaucoup de pins noirs, mais aussi des blancs et tous types d’espèces de toutes tailles sont disponibles. </a:t>
            </a:r>
          </a:p>
          <a:p>
            <a:pPr marL="0" indent="0" algn="just"/>
            <a:r>
              <a:rPr lang="fr-FR" sz="1600" kern="0" dirty="0"/>
              <a:t>De grands arbres semés il y a trois générations poussent en pleine terre. Koji </a:t>
            </a:r>
            <a:r>
              <a:rPr lang="fr-FR" sz="1600" kern="0" dirty="0" err="1"/>
              <a:t>Hiramatsu</a:t>
            </a:r>
            <a:r>
              <a:rPr lang="fr-FR" sz="1600" kern="0" dirty="0"/>
              <a:t> accueille étudiants et apprentis, même pour une journée.</a:t>
            </a:r>
          </a:p>
        </p:txBody>
      </p:sp>
      <p:pic>
        <p:nvPicPr>
          <p:cNvPr id="6" name="Image 5">
            <a:extLst>
              <a:ext uri="{FF2B5EF4-FFF2-40B4-BE49-F238E27FC236}">
                <a16:creationId xmlns:a16="http://schemas.microsoft.com/office/drawing/2014/main" id="{92F009BC-7DBF-4188-91E3-A6DC0D48AF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9230" y="552490"/>
            <a:ext cx="3744133" cy="2808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a:extLst>
              <a:ext uri="{FF2B5EF4-FFF2-40B4-BE49-F238E27FC236}">
                <a16:creationId xmlns:a16="http://schemas.microsoft.com/office/drawing/2014/main" id="{5AD767D6-ED15-4350-87B2-D48365AD70D6}"/>
              </a:ext>
            </a:extLst>
          </p:cNvPr>
          <p:cNvPicPr>
            <a:picLocks noChangeAspect="1"/>
          </p:cNvPicPr>
          <p:nvPr/>
        </p:nvPicPr>
        <p:blipFill>
          <a:blip r:embed="rId4"/>
          <a:stretch>
            <a:fillRect/>
          </a:stretch>
        </p:blipFill>
        <p:spPr>
          <a:xfrm>
            <a:off x="7669230" y="3491897"/>
            <a:ext cx="3747360" cy="2808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a:extLst>
              <a:ext uri="{FF2B5EF4-FFF2-40B4-BE49-F238E27FC236}">
                <a16:creationId xmlns:a16="http://schemas.microsoft.com/office/drawing/2014/main" id="{AFAF9ADD-3628-4AEB-92D1-39B83153881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6197" y="3121508"/>
            <a:ext cx="3743834" cy="2808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ZoneTexte 9">
            <a:extLst>
              <a:ext uri="{FF2B5EF4-FFF2-40B4-BE49-F238E27FC236}">
                <a16:creationId xmlns:a16="http://schemas.microsoft.com/office/drawing/2014/main" id="{15079D1B-45C1-4460-9079-E8BF33415EF2}"/>
              </a:ext>
            </a:extLst>
          </p:cNvPr>
          <p:cNvSpPr txBox="1"/>
          <p:nvPr/>
        </p:nvSpPr>
        <p:spPr>
          <a:xfrm>
            <a:off x="687627" y="3248492"/>
            <a:ext cx="2905693" cy="2554545"/>
          </a:xfrm>
          <a:prstGeom prst="rect">
            <a:avLst/>
          </a:prstGeom>
          <a:noFill/>
        </p:spPr>
        <p:txBody>
          <a:bodyPr wrap="square">
            <a:spAutoFit/>
          </a:bodyPr>
          <a:lstStyle/>
          <a:p>
            <a:pPr algn="just"/>
            <a:r>
              <a:rPr lang="fr-FR" sz="1600" dirty="0">
                <a:latin typeface="Lexend Exa"/>
              </a:rPr>
              <a:t>L’atelier de Koji se trouve sous la terrasse où sont conservés les arbres des clients du jardin.</a:t>
            </a:r>
          </a:p>
          <a:p>
            <a:pPr algn="just"/>
            <a:r>
              <a:rPr lang="fr-FR" sz="1600" dirty="0">
                <a:latin typeface="Lexend Exa"/>
              </a:rPr>
              <a:t>C’est toujours un grand plaisir de travailler ici dans une ambiance sérieuse mais plus décontractée, la TV est toujours allumée et nous pouvons regarder les tournois de Sumotori en travaillant. </a:t>
            </a:r>
          </a:p>
        </p:txBody>
      </p:sp>
    </p:spTree>
    <p:extLst>
      <p:ext uri="{BB962C8B-B14F-4D97-AF65-F5344CB8AC3E}">
        <p14:creationId xmlns:p14="http://schemas.microsoft.com/office/powerpoint/2010/main" val="25211064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fr-FR" sz="3600" b="1" dirty="0"/>
              <a:t>TAKAMATSU</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0DE0F8DF-9D22-4F67-9FA3-6F23E1B2CAD8}"/>
              </a:ext>
            </a:extLst>
          </p:cNvPr>
          <p:cNvSpPr/>
          <p:nvPr/>
        </p:nvSpPr>
        <p:spPr>
          <a:xfrm>
            <a:off x="5750348" y="2639506"/>
            <a:ext cx="691301" cy="12254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22" name="ZoneTexte 21">
            <a:extLst>
              <a:ext uri="{FF2B5EF4-FFF2-40B4-BE49-F238E27FC236}">
                <a16:creationId xmlns:a16="http://schemas.microsoft.com/office/drawing/2014/main" id="{0404D0F9-64E7-4612-85C7-D49A14C0F549}"/>
              </a:ext>
            </a:extLst>
          </p:cNvPr>
          <p:cNvSpPr txBox="1"/>
          <p:nvPr/>
        </p:nvSpPr>
        <p:spPr>
          <a:xfrm>
            <a:off x="954464" y="651039"/>
            <a:ext cx="6697744" cy="375552"/>
          </a:xfrm>
          <a:prstGeom prst="rect">
            <a:avLst/>
          </a:prstGeom>
          <a:noFill/>
        </p:spPr>
        <p:txBody>
          <a:bodyPr wrap="square">
            <a:spAutoFit/>
          </a:bodyPr>
          <a:lstStyle/>
          <a:p>
            <a:pPr algn="just">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J</a:t>
            </a:r>
            <a:r>
              <a:rPr lang="fr-FR" sz="1800" b="1" dirty="0">
                <a:effectLst/>
                <a:latin typeface="Calibri" panose="020F0502020204030204" pitchFamily="34" charset="0"/>
                <a:ea typeface="Calibri" panose="020F0502020204030204" pitchFamily="34" charset="0"/>
                <a:cs typeface="Times New Roman" panose="02020603050405020304" pitchFamily="18" charset="0"/>
              </a:rPr>
              <a:t>ournée type d’un apprenti à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Syunsyou</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e 4">
            <a:extLst>
              <a:ext uri="{FF2B5EF4-FFF2-40B4-BE49-F238E27FC236}">
                <a16:creationId xmlns:a16="http://schemas.microsoft.com/office/drawing/2014/main" id="{0B5E0D63-269A-44EC-AAD7-343F01C2B2ED}"/>
              </a:ext>
            </a:extLst>
          </p:cNvPr>
          <p:cNvGrpSpPr/>
          <p:nvPr/>
        </p:nvGrpSpPr>
        <p:grpSpPr>
          <a:xfrm>
            <a:off x="1003610" y="955288"/>
            <a:ext cx="850776" cy="850776"/>
            <a:chOff x="1025159" y="1521358"/>
            <a:chExt cx="850776" cy="850776"/>
          </a:xfrm>
        </p:grpSpPr>
        <p:pic>
          <p:nvPicPr>
            <p:cNvPr id="13" name="Picture 4">
              <a:extLst>
                <a:ext uri="{FF2B5EF4-FFF2-40B4-BE49-F238E27FC236}">
                  <a16:creationId xmlns:a16="http://schemas.microsoft.com/office/drawing/2014/main" id="{1B4FE8FE-2C17-4EC2-AA31-386F5E490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159" y="1521358"/>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3A687288-C163-485C-9FDF-217C23D546B6}"/>
                </a:ext>
              </a:extLst>
            </p:cNvPr>
            <p:cNvSpPr/>
            <p:nvPr/>
          </p:nvSpPr>
          <p:spPr>
            <a:xfrm>
              <a:off x="1126135" y="1832854"/>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07:00</a:t>
              </a:r>
            </a:p>
          </p:txBody>
        </p:sp>
      </p:grpSp>
      <p:sp>
        <p:nvSpPr>
          <p:cNvPr id="38" name="ZoneTexte 37">
            <a:extLst>
              <a:ext uri="{FF2B5EF4-FFF2-40B4-BE49-F238E27FC236}">
                <a16:creationId xmlns:a16="http://schemas.microsoft.com/office/drawing/2014/main" id="{3062D7D0-E3EE-4BED-BCCD-A3B95AEB06F8}"/>
              </a:ext>
            </a:extLst>
          </p:cNvPr>
          <p:cNvSpPr txBox="1"/>
          <p:nvPr/>
        </p:nvSpPr>
        <p:spPr>
          <a:xfrm>
            <a:off x="1966253" y="1153851"/>
            <a:ext cx="9298778" cy="5205336"/>
          </a:xfrm>
          <a:prstGeom prst="rect">
            <a:avLst/>
          </a:prstGeom>
          <a:noFill/>
        </p:spPr>
        <p:txBody>
          <a:bodyPr wrap="square">
            <a:spAutoFit/>
          </a:bodyPr>
          <a:lstStyle/>
          <a:p>
            <a:pPr algn="just">
              <a:lnSpc>
                <a:spcPct val="107000"/>
              </a:lnSpc>
              <a:spcAft>
                <a:spcPts val="800"/>
              </a:spcAft>
            </a:pPr>
            <a:r>
              <a:rPr lang="fr-FR" sz="1400" dirty="0">
                <a:solidFill>
                  <a:srgbClr val="000000"/>
                </a:solidFill>
                <a:latin typeface="Lexend Exa"/>
                <a:ea typeface="Calibri" panose="020F0502020204030204" pitchFamily="34" charset="0"/>
                <a:cs typeface="Times New Roman" panose="02020603050405020304" pitchFamily="18" charset="0"/>
              </a:rPr>
              <a:t>A</a:t>
            </a:r>
            <a:r>
              <a:rPr lang="fr-FR" sz="1400" dirty="0">
                <a:solidFill>
                  <a:srgbClr val="000000"/>
                </a:solidFill>
                <a:effectLst/>
                <a:latin typeface="Lexend Exa"/>
                <a:ea typeface="Calibri" panose="020F0502020204030204" pitchFamily="34" charset="0"/>
                <a:cs typeface="Times New Roman" panose="02020603050405020304" pitchFamily="18" charset="0"/>
              </a:rPr>
              <a:t>rrivée à l’atelier, on se sert un café et on fait un petit tour de jardin en fumant une cigarette. </a:t>
            </a:r>
          </a:p>
          <a:p>
            <a:pPr algn="just">
              <a:lnSpc>
                <a:spcPct val="107000"/>
              </a:lnSpc>
              <a:spcAft>
                <a:spcPts val="800"/>
              </a:spcAft>
            </a:pPr>
            <a:r>
              <a:rPr lang="fr-FR" sz="1400" dirty="0">
                <a:solidFill>
                  <a:srgbClr val="000000"/>
                </a:solidFill>
                <a:effectLst/>
                <a:latin typeface="Lexend Exa"/>
                <a:ea typeface="Calibri" panose="020F0502020204030204" pitchFamily="34" charset="0"/>
                <a:cs typeface="Times New Roman" panose="02020603050405020304" pitchFamily="18" charset="0"/>
              </a:rPr>
              <a:t>Les levers de soleil à </a:t>
            </a:r>
            <a:r>
              <a:rPr lang="fr-FR" sz="1400" dirty="0" err="1">
                <a:solidFill>
                  <a:srgbClr val="000000"/>
                </a:solidFill>
                <a:effectLst/>
                <a:latin typeface="Lexend Exa"/>
                <a:ea typeface="Calibri" panose="020F0502020204030204" pitchFamily="34" charset="0"/>
                <a:cs typeface="Times New Roman" panose="02020603050405020304" pitchFamily="18" charset="0"/>
              </a:rPr>
              <a:t>Kokobunji</a:t>
            </a:r>
            <a:r>
              <a:rPr lang="fr-FR" sz="1400" dirty="0">
                <a:solidFill>
                  <a:srgbClr val="000000"/>
                </a:solidFill>
                <a:effectLst/>
                <a:latin typeface="Lexend Exa"/>
                <a:ea typeface="Calibri" panose="020F0502020204030204" pitchFamily="34" charset="0"/>
                <a:cs typeface="Times New Roman" panose="02020603050405020304" pitchFamily="18" charset="0"/>
              </a:rPr>
              <a:t> sont magnifiques, le jardin est entouré de petites collines boisées qui changent de couleur au fil des saisons. </a:t>
            </a:r>
          </a:p>
          <a:p>
            <a:pPr algn="just">
              <a:lnSpc>
                <a:spcPct val="107000"/>
              </a:lnSpc>
              <a:spcAft>
                <a:spcPts val="800"/>
              </a:spcAft>
            </a:pPr>
            <a:r>
              <a:rPr lang="fr-FR" sz="1400" dirty="0">
                <a:solidFill>
                  <a:srgbClr val="000000"/>
                </a:solidFill>
                <a:latin typeface="Lexend Exa"/>
                <a:ea typeface="Calibri" panose="020F0502020204030204" pitchFamily="34" charset="0"/>
                <a:cs typeface="Times New Roman" panose="02020603050405020304" pitchFamily="18" charset="0"/>
              </a:rPr>
              <a:t>O</a:t>
            </a:r>
            <a:r>
              <a:rPr lang="fr-FR" sz="1400" dirty="0">
                <a:solidFill>
                  <a:srgbClr val="000000"/>
                </a:solidFill>
                <a:effectLst/>
                <a:latin typeface="Lexend Exa"/>
                <a:ea typeface="Calibri" panose="020F0502020204030204" pitchFamily="34" charset="0"/>
                <a:cs typeface="Times New Roman" panose="02020603050405020304" pitchFamily="18" charset="0"/>
              </a:rPr>
              <a:t>n peut travailler soit des pré </a:t>
            </a:r>
            <a:r>
              <a:rPr lang="fr-FR" sz="1400" dirty="0" err="1">
                <a:solidFill>
                  <a:srgbClr val="000000"/>
                </a:solidFill>
                <a:latin typeface="Lexend Exa"/>
                <a:ea typeface="Calibri" panose="020F0502020204030204" pitchFamily="34" charset="0"/>
                <a:cs typeface="Times New Roman" panose="02020603050405020304" pitchFamily="18" charset="0"/>
              </a:rPr>
              <a:t>S</a:t>
            </a:r>
            <a:r>
              <a:rPr lang="fr-FR" sz="1400" dirty="0" err="1">
                <a:solidFill>
                  <a:srgbClr val="000000"/>
                </a:solidFill>
                <a:effectLst/>
                <a:latin typeface="Lexend Exa"/>
                <a:ea typeface="Calibri" panose="020F0502020204030204" pitchFamily="34" charset="0"/>
                <a:cs typeface="Times New Roman" panose="02020603050405020304" pitchFamily="18" charset="0"/>
              </a:rPr>
              <a:t>hohin</a:t>
            </a:r>
            <a:r>
              <a:rPr lang="fr-FR" sz="1400" dirty="0">
                <a:solidFill>
                  <a:srgbClr val="000000"/>
                </a:solidFill>
                <a:effectLst/>
                <a:latin typeface="Lexend Exa"/>
                <a:ea typeface="Calibri" panose="020F0502020204030204" pitchFamily="34" charset="0"/>
                <a:cs typeface="Times New Roman" panose="02020603050405020304" pitchFamily="18" charset="0"/>
              </a:rPr>
              <a:t> de pins noirs ou de genévriers qu’on nettoie et ligature entièrement, chaque rameau portera du fil. Les arbres sont regroupés en caisse de 8/10 arbres. Il faut compter 4h par arbre. On en choisit un, on détermine un projet qu’on soumet à Koji qui le valide ou le réoriente. On lui rapporte l’arbre quand on le pense terminé. Si Koji valide le travail exécuté sur l’arbre, on lui taille les aiguilles avec des ciseaux très affutés qui ne servent qu’à cela, on l’arrose puis on passe au suivant sinon on fait les corrections demandées. Ces arbres sont destinés à la vente dans les marchés des expositions. En fonction de nos compétences, on travaille des arbres de meilleure qualité mais la confiance du maitre s’acquiert avec le temps et il faut d’abord faire ses preuves avant de passer à des arbres qui ont plus de valeur.</a:t>
            </a:r>
          </a:p>
          <a:p>
            <a:pPr algn="just">
              <a:lnSpc>
                <a:spcPct val="107000"/>
              </a:lnSpc>
              <a:spcAft>
                <a:spcPts val="800"/>
              </a:spcAft>
            </a:pPr>
            <a:r>
              <a:rPr lang="fr-FR" sz="1400" dirty="0">
                <a:solidFill>
                  <a:srgbClr val="000000"/>
                </a:solidFill>
                <a:effectLst/>
                <a:latin typeface="Lexend Exa"/>
                <a:ea typeface="Calibri" panose="020F0502020204030204" pitchFamily="34" charset="0"/>
                <a:cs typeface="Times New Roman" panose="02020603050405020304" pitchFamily="18" charset="0"/>
              </a:rPr>
              <a:t>La maison est bordée par un champ où poussent des centaines de pins noir semés il y a 80/100 ans. Quelques arbres sont prélevés chaque années et passés en pot. On peut également travailler sur ces arbres, ici encore on détermine un projet à faire valider par Koji et on travaille en taillant certaines branches inutiles, en créant des bois morts, en ligaturant complètement au cuivre et au </a:t>
            </a:r>
            <a:r>
              <a:rPr lang="fr-FR" sz="1400" dirty="0" err="1">
                <a:solidFill>
                  <a:srgbClr val="000000"/>
                </a:solidFill>
                <a:effectLst/>
                <a:latin typeface="Lexend Exa"/>
                <a:ea typeface="Calibri" panose="020F0502020204030204" pitchFamily="34" charset="0"/>
                <a:cs typeface="Times New Roman" panose="02020603050405020304" pitchFamily="18" charset="0"/>
              </a:rPr>
              <a:t>bending</a:t>
            </a:r>
            <a:r>
              <a:rPr lang="fr-FR" sz="1400" dirty="0">
                <a:solidFill>
                  <a:srgbClr val="000000"/>
                </a:solidFill>
                <a:effectLst/>
                <a:latin typeface="Lexend Exa"/>
                <a:ea typeface="Calibri" panose="020F0502020204030204" pitchFamily="34" charset="0"/>
                <a:cs typeface="Times New Roman" panose="02020603050405020304" pitchFamily="18" charset="0"/>
              </a:rPr>
              <a:t> assisté de tords tronc sous le regard bienveillant de Koji ou de son père . Les branches haubanées et protégées par du raphia sont repositionnées doucement en tendant l’oreille et en étant vigilant à chaque petit craquement. Il est nécessaire de faire des pauses pendant cette opération pour laisser les fibres s’adapter à la </a:t>
            </a:r>
            <a:r>
              <a:rPr lang="fr-FR" sz="1400" dirty="0" err="1">
                <a:solidFill>
                  <a:srgbClr val="000000"/>
                </a:solidFill>
                <a:effectLst/>
                <a:latin typeface="Lexend Exa"/>
                <a:ea typeface="Calibri" panose="020F0502020204030204" pitchFamily="34" charset="0"/>
                <a:cs typeface="Times New Roman" panose="02020603050405020304" pitchFamily="18" charset="0"/>
              </a:rPr>
              <a:t>torsio</a:t>
            </a:r>
            <a:r>
              <a:rPr lang="fr-FR" sz="1400" dirty="0">
                <a:solidFill>
                  <a:srgbClr val="000000"/>
                </a:solidFill>
                <a:effectLst/>
                <a:latin typeface="Lexend Exa"/>
                <a:ea typeface="Calibri" panose="020F0502020204030204" pitchFamily="34" charset="0"/>
                <a:cs typeface="Times New Roman" panose="02020603050405020304" pitchFamily="18" charset="0"/>
              </a:rPr>
              <a:t> car cela évite la casse. Une fois terminé, ces arbres retournent au jardin et sont généralement vendus.</a:t>
            </a:r>
          </a:p>
          <a:p>
            <a:pPr algn="just">
              <a:lnSpc>
                <a:spcPct val="107000"/>
              </a:lnSpc>
              <a:spcAft>
                <a:spcPts val="800"/>
              </a:spcAft>
            </a:pPr>
            <a:r>
              <a:rPr lang="fr-FR" sz="1400" dirty="0">
                <a:solidFill>
                  <a:srgbClr val="000000"/>
                </a:solidFill>
                <a:effectLst/>
                <a:latin typeface="Lexend Exa"/>
                <a:ea typeface="Calibri" panose="020F0502020204030204" pitchFamily="34" charset="0"/>
                <a:cs typeface="Times New Roman" panose="02020603050405020304" pitchFamily="18" charset="0"/>
              </a:rPr>
              <a:t>Il faut compter plusieurs jours de travail sur ces arbres.</a:t>
            </a:r>
          </a:p>
          <a:p>
            <a:pPr algn="just">
              <a:lnSpc>
                <a:spcPct val="107000"/>
              </a:lnSpc>
              <a:spcAft>
                <a:spcPts val="800"/>
              </a:spcAft>
            </a:pPr>
            <a:r>
              <a:rPr lang="fr-FR" sz="1400" dirty="0">
                <a:solidFill>
                  <a:srgbClr val="000000"/>
                </a:solidFill>
                <a:effectLst/>
                <a:latin typeface="Lexend Exa"/>
                <a:ea typeface="Calibri" panose="020F0502020204030204" pitchFamily="34" charset="0"/>
                <a:cs typeface="Times New Roman" panose="02020603050405020304" pitchFamily="18" charset="0"/>
              </a:rPr>
              <a:t>Je peux </a:t>
            </a:r>
            <a:r>
              <a:rPr lang="fr-FR" sz="1400" dirty="0">
                <a:solidFill>
                  <a:srgbClr val="000000"/>
                </a:solidFill>
                <a:latin typeface="Lexend Exa"/>
                <a:ea typeface="Calibri" panose="020F0502020204030204" pitchFamily="34" charset="0"/>
                <a:cs typeface="Times New Roman" panose="02020603050405020304" pitchFamily="18" charset="0"/>
              </a:rPr>
              <a:t>dans ce jardin </a:t>
            </a:r>
            <a:r>
              <a:rPr lang="fr-FR" sz="1400" dirty="0">
                <a:solidFill>
                  <a:srgbClr val="000000"/>
                </a:solidFill>
                <a:effectLst/>
                <a:latin typeface="Lexend Exa"/>
                <a:ea typeface="Calibri" panose="020F0502020204030204" pitchFamily="34" charset="0"/>
                <a:cs typeface="Times New Roman" panose="02020603050405020304" pitchFamily="18" charset="0"/>
              </a:rPr>
              <a:t>faire une pause quand j’en éprouve le besoin, environ une fois par heure, pause duran</a:t>
            </a:r>
            <a:r>
              <a:rPr lang="fr-FR" sz="1400" dirty="0">
                <a:solidFill>
                  <a:srgbClr val="000000"/>
                </a:solidFill>
                <a:latin typeface="Lexend Exa"/>
                <a:ea typeface="Calibri" panose="020F0502020204030204" pitchFamily="34" charset="0"/>
                <a:cs typeface="Times New Roman" panose="02020603050405020304" pitchFamily="18" charset="0"/>
              </a:rPr>
              <a:t>t laquelle </a:t>
            </a:r>
            <a:r>
              <a:rPr lang="fr-FR" sz="1400" dirty="0">
                <a:solidFill>
                  <a:srgbClr val="000000"/>
                </a:solidFill>
                <a:effectLst/>
                <a:latin typeface="Lexend Exa"/>
                <a:ea typeface="Calibri" panose="020F0502020204030204" pitchFamily="34" charset="0"/>
                <a:cs typeface="Times New Roman" panose="02020603050405020304" pitchFamily="18" charset="0"/>
              </a:rPr>
              <a:t>je sors voir les arbres et </a:t>
            </a:r>
            <a:r>
              <a:rPr lang="fr-FR" sz="1400" dirty="0" err="1">
                <a:solidFill>
                  <a:srgbClr val="000000"/>
                </a:solidFill>
                <a:effectLst/>
                <a:latin typeface="Lexend Exa"/>
                <a:ea typeface="Calibri" panose="020F0502020204030204" pitchFamily="34" charset="0"/>
                <a:cs typeface="Times New Roman" panose="02020603050405020304" pitchFamily="18" charset="0"/>
              </a:rPr>
              <a:t>Maru</a:t>
            </a:r>
            <a:r>
              <a:rPr lang="fr-FR" sz="1400" dirty="0">
                <a:solidFill>
                  <a:srgbClr val="000000"/>
                </a:solidFill>
                <a:effectLst/>
                <a:latin typeface="Lexend Exa"/>
                <a:ea typeface="Calibri" panose="020F0502020204030204" pitchFamily="34" charset="0"/>
                <a:cs typeface="Times New Roman" panose="02020603050405020304" pitchFamily="18" charset="0"/>
              </a:rPr>
              <a:t>, le </a:t>
            </a:r>
            <a:r>
              <a:rPr lang="fr-FR" sz="1400" dirty="0" err="1">
                <a:solidFill>
                  <a:srgbClr val="000000"/>
                </a:solidFill>
                <a:effectLst/>
                <a:latin typeface="Lexend Exa"/>
                <a:ea typeface="Calibri" panose="020F0502020204030204" pitchFamily="34" charset="0"/>
                <a:cs typeface="Times New Roman" panose="02020603050405020304" pitchFamily="18" charset="0"/>
              </a:rPr>
              <a:t>shiba</a:t>
            </a:r>
            <a:r>
              <a:rPr lang="fr-FR" sz="1400" dirty="0">
                <a:solidFill>
                  <a:srgbClr val="000000"/>
                </a:solidFill>
                <a:effectLst/>
                <a:latin typeface="Lexend Exa"/>
                <a:ea typeface="Calibri" panose="020F0502020204030204" pitchFamily="34" charset="0"/>
                <a:cs typeface="Times New Roman" panose="02020603050405020304" pitchFamily="18" charset="0"/>
              </a:rPr>
              <a:t> </a:t>
            </a:r>
            <a:r>
              <a:rPr lang="fr-FR" sz="1400" dirty="0" err="1">
                <a:solidFill>
                  <a:srgbClr val="000000"/>
                </a:solidFill>
                <a:effectLst/>
                <a:latin typeface="Lexend Exa"/>
                <a:ea typeface="Calibri" panose="020F0502020204030204" pitchFamily="34" charset="0"/>
                <a:cs typeface="Times New Roman" panose="02020603050405020304" pitchFamily="18" charset="0"/>
              </a:rPr>
              <a:t>inu</a:t>
            </a:r>
            <a:r>
              <a:rPr lang="fr-FR" sz="1400" dirty="0">
                <a:solidFill>
                  <a:srgbClr val="000000"/>
                </a:solidFill>
                <a:effectLst/>
                <a:latin typeface="Lexend Exa"/>
                <a:ea typeface="Calibri" panose="020F0502020204030204" pitchFamily="34" charset="0"/>
                <a:cs typeface="Times New Roman" panose="02020603050405020304" pitchFamily="18" charset="0"/>
              </a:rPr>
              <a:t> que j’ai connu chiot en 2013 et qui monte la garde au jardin.</a:t>
            </a:r>
          </a:p>
        </p:txBody>
      </p:sp>
    </p:spTree>
    <p:extLst>
      <p:ext uri="{BB962C8B-B14F-4D97-AF65-F5344CB8AC3E}">
        <p14:creationId xmlns:p14="http://schemas.microsoft.com/office/powerpoint/2010/main" val="1319555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fr-FR" sz="3600" b="1" dirty="0"/>
              <a:t>TAKAMATSU</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a:extLst>
              <a:ext uri="{FF2B5EF4-FFF2-40B4-BE49-F238E27FC236}">
                <a16:creationId xmlns:a16="http://schemas.microsoft.com/office/drawing/2014/main" id="{0DE0F8DF-9D22-4F67-9FA3-6F23E1B2CAD8}"/>
              </a:ext>
            </a:extLst>
          </p:cNvPr>
          <p:cNvSpPr/>
          <p:nvPr/>
        </p:nvSpPr>
        <p:spPr>
          <a:xfrm>
            <a:off x="5750348" y="2639506"/>
            <a:ext cx="691301" cy="12254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6" name="Picture 4">
            <a:extLst>
              <a:ext uri="{FF2B5EF4-FFF2-40B4-BE49-F238E27FC236}">
                <a16:creationId xmlns:a16="http://schemas.microsoft.com/office/drawing/2014/main" id="{A06E9181-EAE3-4420-88EE-D01F37828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816" y="1958565"/>
            <a:ext cx="850776" cy="8507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6EAD5952-80AB-4360-B614-F878CD731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87" y="2542540"/>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0404D0F9-64E7-4612-85C7-D49A14C0F549}"/>
              </a:ext>
            </a:extLst>
          </p:cNvPr>
          <p:cNvSpPr txBox="1"/>
          <p:nvPr/>
        </p:nvSpPr>
        <p:spPr>
          <a:xfrm>
            <a:off x="954464" y="651039"/>
            <a:ext cx="6697744" cy="375552"/>
          </a:xfrm>
          <a:prstGeom prst="rect">
            <a:avLst/>
          </a:prstGeom>
          <a:noFill/>
        </p:spPr>
        <p:txBody>
          <a:bodyPr wrap="square">
            <a:spAutoFit/>
          </a:bodyPr>
          <a:lstStyle/>
          <a:p>
            <a:pPr algn="just">
              <a:lnSpc>
                <a:spcPct val="107000"/>
              </a:lnSpc>
              <a:spcAft>
                <a:spcPts val="800"/>
              </a:spcAft>
            </a:pPr>
            <a:r>
              <a:rPr lang="fr-FR" b="1" dirty="0">
                <a:latin typeface="Calibri" panose="020F0502020204030204" pitchFamily="34" charset="0"/>
                <a:ea typeface="Calibri" panose="020F0502020204030204" pitchFamily="34" charset="0"/>
                <a:cs typeface="Times New Roman" panose="02020603050405020304" pitchFamily="18" charset="0"/>
              </a:rPr>
              <a:t>J</a:t>
            </a:r>
            <a:r>
              <a:rPr lang="fr-FR" sz="1800" b="1" dirty="0">
                <a:effectLst/>
                <a:latin typeface="Calibri" panose="020F0502020204030204" pitchFamily="34" charset="0"/>
                <a:ea typeface="Calibri" panose="020F0502020204030204" pitchFamily="34" charset="0"/>
                <a:cs typeface="Times New Roman" panose="02020603050405020304" pitchFamily="18" charset="0"/>
              </a:rPr>
              <a:t>ournée type d’un apprenti à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Syunsyou</a:t>
            </a:r>
            <a:r>
              <a:rPr lang="fr-FR" sz="1800" b="1" dirty="0">
                <a:effectLst/>
                <a:latin typeface="Calibri" panose="020F0502020204030204" pitchFamily="34" charset="0"/>
                <a:ea typeface="Calibri" panose="020F0502020204030204" pitchFamily="34" charset="0"/>
                <a:cs typeface="Times New Roman" panose="02020603050405020304" pitchFamily="18" charset="0"/>
              </a:rPr>
              <a:t>-en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e 1">
            <a:extLst>
              <a:ext uri="{FF2B5EF4-FFF2-40B4-BE49-F238E27FC236}">
                <a16:creationId xmlns:a16="http://schemas.microsoft.com/office/drawing/2014/main" id="{BC06C98F-EFD6-4E84-B800-6F21C2398AEE}"/>
              </a:ext>
            </a:extLst>
          </p:cNvPr>
          <p:cNvGrpSpPr/>
          <p:nvPr/>
        </p:nvGrpSpPr>
        <p:grpSpPr>
          <a:xfrm>
            <a:off x="999662" y="950803"/>
            <a:ext cx="850776" cy="850776"/>
            <a:chOff x="967004" y="2737856"/>
            <a:chExt cx="850776" cy="850776"/>
          </a:xfrm>
        </p:grpSpPr>
        <p:pic>
          <p:nvPicPr>
            <p:cNvPr id="15" name="Picture 4">
              <a:extLst>
                <a:ext uri="{FF2B5EF4-FFF2-40B4-BE49-F238E27FC236}">
                  <a16:creationId xmlns:a16="http://schemas.microsoft.com/office/drawing/2014/main" id="{93B21D7A-BEC5-41D3-8BA5-E2C120098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004" y="2737856"/>
              <a:ext cx="850776" cy="85077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F568A6D-BBB7-421A-9508-4462596C19CF}"/>
                </a:ext>
              </a:extLst>
            </p:cNvPr>
            <p:cNvSpPr/>
            <p:nvPr/>
          </p:nvSpPr>
          <p:spPr>
            <a:xfrm>
              <a:off x="1086392" y="3041359"/>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12:00</a:t>
              </a:r>
            </a:p>
          </p:txBody>
        </p:sp>
      </p:grpSp>
      <p:sp>
        <p:nvSpPr>
          <p:cNvPr id="27" name="Rectangle 26">
            <a:extLst>
              <a:ext uri="{FF2B5EF4-FFF2-40B4-BE49-F238E27FC236}">
                <a16:creationId xmlns:a16="http://schemas.microsoft.com/office/drawing/2014/main" id="{44851850-FD17-4FED-B6A9-3A2708F2F51D}"/>
              </a:ext>
            </a:extLst>
          </p:cNvPr>
          <p:cNvSpPr/>
          <p:nvPr/>
        </p:nvSpPr>
        <p:spPr>
          <a:xfrm>
            <a:off x="1104363" y="2249324"/>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13:00</a:t>
            </a:r>
          </a:p>
        </p:txBody>
      </p:sp>
      <p:sp>
        <p:nvSpPr>
          <p:cNvPr id="29" name="Rectangle 28">
            <a:extLst>
              <a:ext uri="{FF2B5EF4-FFF2-40B4-BE49-F238E27FC236}">
                <a16:creationId xmlns:a16="http://schemas.microsoft.com/office/drawing/2014/main" id="{C8241F22-8482-4979-9A81-301D1BE24657}"/>
              </a:ext>
            </a:extLst>
          </p:cNvPr>
          <p:cNvSpPr/>
          <p:nvPr/>
        </p:nvSpPr>
        <p:spPr>
          <a:xfrm>
            <a:off x="1119204" y="2845510"/>
            <a:ext cx="612000" cy="252000"/>
          </a:xfrm>
          <a:prstGeom prst="rect">
            <a:avLst/>
          </a:prstGeom>
          <a:solidFill>
            <a:srgbClr val="000000"/>
          </a:solidFill>
          <a:ln>
            <a:noFill/>
          </a:ln>
        </p:spPr>
        <p:style>
          <a:lnRef idx="2">
            <a:schemeClr val="dk1">
              <a:shade val="50000"/>
            </a:schemeClr>
          </a:lnRef>
          <a:fillRef idx="1">
            <a:schemeClr val="dk1"/>
          </a:fillRef>
          <a:effectRef idx="0">
            <a:schemeClr val="dk1"/>
          </a:effectRef>
          <a:fontRef idx="minor">
            <a:schemeClr val="lt1"/>
          </a:fontRef>
        </p:style>
        <p:txBody>
          <a:bodyPr lIns="36000" tIns="36000" rIns="36000" bIns="36000" rtlCol="0" anchor="ctr"/>
          <a:lstStyle/>
          <a:p>
            <a:pPr algn="ctr"/>
            <a:r>
              <a:rPr lang="fr-FR" b="1" dirty="0">
                <a:solidFill>
                  <a:srgbClr val="F5E2CF"/>
                </a:solidFill>
                <a:latin typeface="Lexend Exa"/>
              </a:rPr>
              <a:t>18:30</a:t>
            </a:r>
          </a:p>
        </p:txBody>
      </p:sp>
      <p:sp>
        <p:nvSpPr>
          <p:cNvPr id="45" name="ZoneTexte 44">
            <a:extLst>
              <a:ext uri="{FF2B5EF4-FFF2-40B4-BE49-F238E27FC236}">
                <a16:creationId xmlns:a16="http://schemas.microsoft.com/office/drawing/2014/main" id="{5C44DE70-BF27-44E1-9E33-9D40C1FE5C22}"/>
              </a:ext>
            </a:extLst>
          </p:cNvPr>
          <p:cNvSpPr txBox="1"/>
          <p:nvPr/>
        </p:nvSpPr>
        <p:spPr>
          <a:xfrm>
            <a:off x="1966253" y="1153851"/>
            <a:ext cx="9298778" cy="3028137"/>
          </a:xfrm>
          <a:prstGeom prst="rect">
            <a:avLst/>
          </a:prstGeom>
          <a:noFill/>
        </p:spPr>
        <p:txBody>
          <a:bodyPr wrap="square">
            <a:spAutoFit/>
          </a:bodyPr>
          <a:lstStyle/>
          <a:p>
            <a:pPr algn="just">
              <a:lnSpc>
                <a:spcPct val="107000"/>
              </a:lnSpc>
              <a:spcAft>
                <a:spcPts val="800"/>
              </a:spcAft>
            </a:pPr>
            <a:r>
              <a:rPr lang="fr-FR" sz="1400" dirty="0">
                <a:solidFill>
                  <a:srgbClr val="000000"/>
                </a:solidFill>
                <a:latin typeface="Lexend Exa"/>
                <a:ea typeface="Calibri" panose="020F0502020204030204" pitchFamily="34" charset="0"/>
                <a:cs typeface="Times New Roman" panose="02020603050405020304" pitchFamily="18" charset="0"/>
              </a:rPr>
              <a:t>On sort déjeuner généralement dans un restaurant de </a:t>
            </a:r>
            <a:r>
              <a:rPr lang="fr-FR" sz="1400" dirty="0" err="1">
                <a:solidFill>
                  <a:srgbClr val="000000"/>
                </a:solidFill>
                <a:latin typeface="Lexend Exa"/>
                <a:ea typeface="Calibri" panose="020F0502020204030204" pitchFamily="34" charset="0"/>
                <a:cs typeface="Times New Roman" panose="02020603050405020304" pitchFamily="18" charset="0"/>
              </a:rPr>
              <a:t>Sanuki</a:t>
            </a:r>
            <a:r>
              <a:rPr lang="fr-FR" sz="1400" dirty="0">
                <a:solidFill>
                  <a:srgbClr val="000000"/>
                </a:solidFill>
                <a:latin typeface="Lexend Exa"/>
                <a:ea typeface="Calibri" panose="020F0502020204030204" pitchFamily="34" charset="0"/>
                <a:cs typeface="Times New Roman" panose="02020603050405020304" pitchFamily="18" charset="0"/>
              </a:rPr>
              <a:t> </a:t>
            </a:r>
            <a:r>
              <a:rPr lang="fr-FR" sz="1400" dirty="0" err="1">
                <a:solidFill>
                  <a:srgbClr val="000000"/>
                </a:solidFill>
                <a:latin typeface="Lexend Exa"/>
                <a:ea typeface="Calibri" panose="020F0502020204030204" pitchFamily="34" charset="0"/>
                <a:cs typeface="Times New Roman" panose="02020603050405020304" pitchFamily="18" charset="0"/>
              </a:rPr>
              <a:t>Udon</a:t>
            </a:r>
            <a:r>
              <a:rPr lang="fr-FR" sz="1400" dirty="0">
                <a:solidFill>
                  <a:srgbClr val="000000"/>
                </a:solidFill>
                <a:latin typeface="Lexend Exa"/>
                <a:ea typeface="Calibri" panose="020F0502020204030204" pitchFamily="34" charset="0"/>
                <a:cs typeface="Times New Roman" panose="02020603050405020304" pitchFamily="18" charset="0"/>
              </a:rPr>
              <a:t> qui est une spécialité locale, délicieux et nourrissant tout en restant très bon marché. Les </a:t>
            </a:r>
            <a:r>
              <a:rPr lang="fr-FR" sz="1400" dirty="0" err="1">
                <a:solidFill>
                  <a:srgbClr val="000000"/>
                </a:solidFill>
                <a:latin typeface="Lexend Exa"/>
                <a:ea typeface="Calibri" panose="020F0502020204030204" pitchFamily="34" charset="0"/>
                <a:cs typeface="Times New Roman" panose="02020603050405020304" pitchFamily="18" charset="0"/>
              </a:rPr>
              <a:t>Udons</a:t>
            </a:r>
            <a:r>
              <a:rPr lang="fr-FR" sz="1400" dirty="0">
                <a:solidFill>
                  <a:srgbClr val="000000"/>
                </a:solidFill>
                <a:latin typeface="Lexend Exa"/>
                <a:ea typeface="Calibri" panose="020F0502020204030204" pitchFamily="34" charset="0"/>
                <a:cs typeface="Times New Roman" panose="02020603050405020304" pitchFamily="18" charset="0"/>
              </a:rPr>
              <a:t> sont des nouilles épaisses (5mm) de blé, trempées dans un bouillon dashi (bouillon de </a:t>
            </a:r>
            <a:r>
              <a:rPr lang="fr-FR" sz="1400" dirty="0" err="1">
                <a:solidFill>
                  <a:srgbClr val="000000"/>
                </a:solidFill>
                <a:latin typeface="Lexend Exa"/>
                <a:ea typeface="Calibri" panose="020F0502020204030204" pitchFamily="34" charset="0"/>
                <a:cs typeface="Times New Roman" panose="02020603050405020304" pitchFamily="18" charset="0"/>
              </a:rPr>
              <a:t>Katsuobushi</a:t>
            </a:r>
            <a:r>
              <a:rPr lang="fr-FR" sz="1400" dirty="0">
                <a:solidFill>
                  <a:srgbClr val="000000"/>
                </a:solidFill>
                <a:latin typeface="Lexend Exa"/>
                <a:ea typeface="Calibri" panose="020F0502020204030204" pitchFamily="34" charset="0"/>
                <a:cs typeface="Times New Roman" panose="02020603050405020304" pitchFamily="18" charset="0"/>
              </a:rPr>
              <a:t> et d’algues Kombu) et recouvertes de ciboule ciselée et de gingembre râpé, le tout accompagné de beignets de légumes, de poissons et de calamars. </a:t>
            </a:r>
          </a:p>
          <a:p>
            <a:pPr algn="just">
              <a:lnSpc>
                <a:spcPct val="107000"/>
              </a:lnSpc>
              <a:spcAft>
                <a:spcPts val="800"/>
              </a:spcAft>
            </a:pPr>
            <a:r>
              <a:rPr lang="fr-FR" sz="1400" dirty="0">
                <a:solidFill>
                  <a:srgbClr val="000000"/>
                </a:solidFill>
                <a:latin typeface="Lexend Exa"/>
                <a:ea typeface="Calibri" panose="020F0502020204030204" pitchFamily="34" charset="0"/>
                <a:cs typeface="Times New Roman" panose="02020603050405020304" pitchFamily="18" charset="0"/>
              </a:rPr>
              <a:t>Retour à l’atelier et reprise du travail en cours sur le même rythme que le matin jusqu’à 18h30.</a:t>
            </a:r>
          </a:p>
          <a:p>
            <a:pPr algn="just">
              <a:lnSpc>
                <a:spcPct val="107000"/>
              </a:lnSpc>
              <a:spcAft>
                <a:spcPts val="800"/>
              </a:spcAft>
            </a:pPr>
            <a:endParaRPr lang="fr-FR" sz="1400" dirty="0">
              <a:solidFill>
                <a:srgbClr val="000000"/>
              </a:solidFill>
              <a:latin typeface="Lexend Exa"/>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solidFill>
                  <a:srgbClr val="000000"/>
                </a:solidFill>
                <a:latin typeface="Lexend Exa"/>
                <a:ea typeface="Calibri" panose="020F0502020204030204" pitchFamily="34" charset="0"/>
                <a:cs typeface="Times New Roman" panose="02020603050405020304" pitchFamily="18" charset="0"/>
              </a:rPr>
              <a:t>On partage quelques bières et un délicieux repas préparé par </a:t>
            </a:r>
            <a:r>
              <a:rPr lang="fr-FR" sz="1400" dirty="0" err="1">
                <a:solidFill>
                  <a:srgbClr val="000000"/>
                </a:solidFill>
                <a:latin typeface="Lexend Exa"/>
                <a:ea typeface="Calibri" panose="020F0502020204030204" pitchFamily="34" charset="0"/>
                <a:cs typeface="Times New Roman" panose="02020603050405020304" pitchFamily="18" charset="0"/>
              </a:rPr>
              <a:t>Eiko</a:t>
            </a:r>
            <a:r>
              <a:rPr lang="fr-FR" sz="1400" dirty="0">
                <a:solidFill>
                  <a:srgbClr val="000000"/>
                </a:solidFill>
                <a:latin typeface="Lexend Exa"/>
                <a:ea typeface="Calibri" panose="020F0502020204030204" pitchFamily="34" charset="0"/>
                <a:cs typeface="Times New Roman" panose="02020603050405020304" pitchFamily="18" charset="0"/>
              </a:rPr>
              <a:t>, l’épouse de Koji. </a:t>
            </a:r>
          </a:p>
          <a:p>
            <a:pPr algn="just">
              <a:lnSpc>
                <a:spcPct val="107000"/>
              </a:lnSpc>
            </a:pPr>
            <a:r>
              <a:rPr lang="fr-FR" sz="1400" dirty="0">
                <a:solidFill>
                  <a:srgbClr val="000000"/>
                </a:solidFill>
                <a:latin typeface="Lexend Exa"/>
                <a:ea typeface="Calibri" panose="020F0502020204030204" pitchFamily="34" charset="0"/>
                <a:cs typeface="Times New Roman" panose="02020603050405020304" pitchFamily="18" charset="0"/>
              </a:rPr>
              <a:t>On travaille 7 jours sur 7 / 365 jours par dans tous les jardins de bonsaï. Il faut à minima arroser tous les jours.</a:t>
            </a:r>
          </a:p>
          <a:p>
            <a:pPr algn="just">
              <a:lnSpc>
                <a:spcPct val="107000"/>
              </a:lnSpc>
            </a:pPr>
            <a:r>
              <a:rPr lang="fr-FR" sz="1400" dirty="0">
                <a:solidFill>
                  <a:srgbClr val="000000"/>
                </a:solidFill>
                <a:latin typeface="Lexend Exa"/>
                <a:ea typeface="Calibri" panose="020F0502020204030204" pitchFamily="34" charset="0"/>
                <a:cs typeface="Times New Roman" panose="02020603050405020304" pitchFamily="18" charset="0"/>
              </a:rPr>
              <a:t>la sœur de Koji prend le relai quand il est en déplacement avec son équipe pour une exposition  ou une vente aux enchères. Koji a 55 ans mais c’est toujours son père qui commande au jardin même si il est de moins en moins présent.</a:t>
            </a:r>
          </a:p>
          <a:p>
            <a:pPr algn="just">
              <a:lnSpc>
                <a:spcPct val="107000"/>
              </a:lnSpc>
              <a:spcAft>
                <a:spcPts val="800"/>
              </a:spcAft>
            </a:pPr>
            <a:endParaRPr lang="fr-FR" sz="1400" dirty="0">
              <a:solidFill>
                <a:srgbClr val="000000"/>
              </a:solidFill>
              <a:effectLst/>
              <a:latin typeface="Lexend Exa"/>
              <a:ea typeface="Calibri" panose="020F0502020204030204" pitchFamily="34" charset="0"/>
              <a:cs typeface="Times New Roman" panose="02020603050405020304" pitchFamily="18" charset="0"/>
            </a:endParaRPr>
          </a:p>
        </p:txBody>
      </p:sp>
      <p:pic>
        <p:nvPicPr>
          <p:cNvPr id="9" name="Image 8">
            <a:extLst>
              <a:ext uri="{FF2B5EF4-FFF2-40B4-BE49-F238E27FC236}">
                <a16:creationId xmlns:a16="http://schemas.microsoft.com/office/drawing/2014/main" id="{5C5DC5DA-76BA-4368-9D90-239862EE47A9}"/>
              </a:ext>
            </a:extLst>
          </p:cNvPr>
          <p:cNvPicPr>
            <a:picLocks noChangeAspect="1"/>
          </p:cNvPicPr>
          <p:nvPr/>
        </p:nvPicPr>
        <p:blipFill>
          <a:blip r:embed="rId4"/>
          <a:stretch>
            <a:fillRect/>
          </a:stretch>
        </p:blipFill>
        <p:spPr>
          <a:xfrm>
            <a:off x="999662" y="4134275"/>
            <a:ext cx="2723745"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a:extLst>
              <a:ext uri="{FF2B5EF4-FFF2-40B4-BE49-F238E27FC236}">
                <a16:creationId xmlns:a16="http://schemas.microsoft.com/office/drawing/2014/main" id="{05338D13-E88F-4BB7-9ED3-F8F8AD657828}"/>
              </a:ext>
            </a:extLst>
          </p:cNvPr>
          <p:cNvPicPr>
            <a:picLocks noChangeAspect="1"/>
          </p:cNvPicPr>
          <p:nvPr/>
        </p:nvPicPr>
        <p:blipFill>
          <a:blip r:embed="rId5"/>
          <a:stretch>
            <a:fillRect/>
          </a:stretch>
        </p:blipFill>
        <p:spPr>
          <a:xfrm>
            <a:off x="5521793" y="4146473"/>
            <a:ext cx="3676366"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 20">
            <a:extLst>
              <a:ext uri="{FF2B5EF4-FFF2-40B4-BE49-F238E27FC236}">
                <a16:creationId xmlns:a16="http://schemas.microsoft.com/office/drawing/2014/main" id="{E49F6185-6AEA-4F7B-B943-3A36F9E51841}"/>
              </a:ext>
            </a:extLst>
          </p:cNvPr>
          <p:cNvPicPr>
            <a:picLocks noChangeAspect="1"/>
          </p:cNvPicPr>
          <p:nvPr/>
        </p:nvPicPr>
        <p:blipFill>
          <a:blip r:embed="rId6"/>
          <a:stretch>
            <a:fillRect/>
          </a:stretch>
        </p:blipFill>
        <p:spPr>
          <a:xfrm>
            <a:off x="3870667" y="4146473"/>
            <a:ext cx="1503872" cy="25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5" name="ZoneTexte 54">
            <a:extLst>
              <a:ext uri="{FF2B5EF4-FFF2-40B4-BE49-F238E27FC236}">
                <a16:creationId xmlns:a16="http://schemas.microsoft.com/office/drawing/2014/main" id="{8BCCAC1C-988C-4EFC-97A4-E0CF9B272000}"/>
              </a:ext>
            </a:extLst>
          </p:cNvPr>
          <p:cNvSpPr txBox="1"/>
          <p:nvPr/>
        </p:nvSpPr>
        <p:spPr>
          <a:xfrm>
            <a:off x="9345413" y="4402469"/>
            <a:ext cx="2661530" cy="2031325"/>
          </a:xfrm>
          <a:prstGeom prst="rect">
            <a:avLst/>
          </a:prstGeom>
          <a:noFill/>
        </p:spPr>
        <p:txBody>
          <a:bodyPr wrap="square">
            <a:spAutoFit/>
          </a:bodyPr>
          <a:lstStyle/>
          <a:p>
            <a:pPr algn="just"/>
            <a:r>
              <a:rPr lang="fr-FR" sz="1400" dirty="0">
                <a:latin typeface="Lexend Exa"/>
              </a:rPr>
              <a:t>Se rendre à </a:t>
            </a:r>
            <a:r>
              <a:rPr lang="fr-FR" sz="1400" dirty="0" err="1">
                <a:latin typeface="Lexend Exa"/>
              </a:rPr>
              <a:t>Syunsyou</a:t>
            </a:r>
            <a:r>
              <a:rPr lang="fr-FR" sz="1400" dirty="0">
                <a:latin typeface="Lexend Exa"/>
              </a:rPr>
              <a:t>-en</a:t>
            </a:r>
          </a:p>
          <a:p>
            <a:pPr algn="just"/>
            <a:endParaRPr lang="fr-FR" sz="1400" dirty="0">
              <a:latin typeface="Lexend Exa"/>
            </a:endParaRPr>
          </a:p>
          <a:p>
            <a:pPr algn="just"/>
            <a:r>
              <a:rPr lang="fr-FR" sz="1400" dirty="0">
                <a:latin typeface="Lexend Exa"/>
              </a:rPr>
              <a:t>À 10 minutes à pied de la gare de </a:t>
            </a:r>
            <a:r>
              <a:rPr lang="fr-FR" sz="1400" dirty="0" err="1">
                <a:latin typeface="Lexend Exa"/>
              </a:rPr>
              <a:t>Hashioka</a:t>
            </a:r>
            <a:r>
              <a:rPr lang="fr-FR" sz="1400" dirty="0">
                <a:latin typeface="Lexend Exa"/>
              </a:rPr>
              <a:t>. </a:t>
            </a:r>
          </a:p>
          <a:p>
            <a:pPr algn="just"/>
            <a:r>
              <a:rPr lang="fr-FR" sz="1400" dirty="0">
                <a:latin typeface="Lexend Exa"/>
              </a:rPr>
              <a:t>Sortir côté gare, traverser la route principale au niveau de la station de taxi puis continuer à monter et prendre la deuxième rue à gauche. </a:t>
            </a:r>
          </a:p>
        </p:txBody>
      </p:sp>
    </p:spTree>
    <p:extLst>
      <p:ext uri="{BB962C8B-B14F-4D97-AF65-F5344CB8AC3E}">
        <p14:creationId xmlns:p14="http://schemas.microsoft.com/office/powerpoint/2010/main" val="33091192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fr-FR" sz="3600" b="1" dirty="0"/>
              <a:t>TAKAMATSU</a:t>
            </a:r>
            <a:endParaRPr sz="3600" b="1"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9;p42">
            <a:extLst>
              <a:ext uri="{FF2B5EF4-FFF2-40B4-BE49-F238E27FC236}">
                <a16:creationId xmlns:a16="http://schemas.microsoft.com/office/drawing/2014/main" id="{6EE0FC70-75F3-4613-ABC8-3E962DD30DD5}"/>
              </a:ext>
            </a:extLst>
          </p:cNvPr>
          <p:cNvSpPr txBox="1">
            <a:spLocks/>
          </p:cNvSpPr>
          <p:nvPr/>
        </p:nvSpPr>
        <p:spPr>
          <a:xfrm>
            <a:off x="687628" y="1089924"/>
            <a:ext cx="6457890" cy="4678163"/>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dirty="0">
                <a:effectLst/>
                <a:ea typeface="Calibri" panose="020F0502020204030204" pitchFamily="34" charset="0"/>
                <a:cs typeface="Times New Roman" panose="02020603050405020304" pitchFamily="18" charset="0"/>
              </a:rPr>
              <a:t>Le parc </a:t>
            </a:r>
            <a:r>
              <a:rPr lang="fr-FR" sz="1600" dirty="0" err="1">
                <a:effectLst/>
                <a:ea typeface="Calibri" panose="020F0502020204030204" pitchFamily="34" charset="0"/>
                <a:cs typeface="Times New Roman" panose="02020603050405020304" pitchFamily="18" charset="0"/>
              </a:rPr>
              <a:t>Ritsurin</a:t>
            </a:r>
            <a:r>
              <a:rPr lang="fr-FR" sz="1600" dirty="0">
                <a:effectLst/>
                <a:ea typeface="Calibri" panose="020F0502020204030204" pitchFamily="34" charset="0"/>
                <a:cs typeface="Times New Roman" panose="02020603050405020304" pitchFamily="18" charset="0"/>
              </a:rPr>
              <a:t>, l’un des plus beaux du pays, mérite à lui seul le déplacement : une visite incontournable à 3 km de la gare.</a:t>
            </a:r>
          </a:p>
          <a:p>
            <a:pPr marL="0" indent="0" algn="just"/>
            <a:r>
              <a:rPr lang="fr-FR" sz="1600" dirty="0">
                <a:effectLst/>
                <a:ea typeface="Calibri" panose="020F0502020204030204" pitchFamily="34" charset="0"/>
                <a:cs typeface="Times New Roman" panose="02020603050405020304" pitchFamily="18" charset="0"/>
              </a:rPr>
              <a:t>Dès l’entrée, vous pouvez être pris en charge par un guide bénévole de la ville. Vous pouvez vous y rendre en vélo que l’on peut louer pour 100 yens la journée auprès d’un loueur qui se trouve dans le parking souterrain de la gare.</a:t>
            </a:r>
          </a:p>
          <a:p>
            <a:pPr marL="0" indent="0" algn="just"/>
            <a:endParaRPr lang="fr-FR" sz="1600" dirty="0">
              <a:ea typeface="Calibri" panose="020F0502020204030204" pitchFamily="34" charset="0"/>
              <a:cs typeface="Times New Roman" panose="02020603050405020304" pitchFamily="18" charset="0"/>
            </a:endParaRPr>
          </a:p>
          <a:p>
            <a:pPr marL="0" indent="0" algn="just"/>
            <a:r>
              <a:rPr lang="fr-FR" sz="1600" dirty="0">
                <a:effectLst/>
                <a:ea typeface="Calibri" panose="020F0502020204030204" pitchFamily="34" charset="0"/>
                <a:cs typeface="Times New Roman" panose="02020603050405020304" pitchFamily="18" charset="0"/>
              </a:rPr>
              <a:t>Le château </a:t>
            </a:r>
            <a:r>
              <a:rPr lang="fr-FR" sz="1600" dirty="0" err="1">
                <a:effectLst/>
                <a:ea typeface="Calibri" panose="020F0502020204030204" pitchFamily="34" charset="0"/>
                <a:cs typeface="Times New Roman" panose="02020603050405020304" pitchFamily="18" charset="0"/>
              </a:rPr>
              <a:t>Tamano</a:t>
            </a:r>
            <a:r>
              <a:rPr lang="fr-FR" sz="1600" dirty="0">
                <a:ea typeface="Calibri" panose="020F0502020204030204" pitchFamily="34" charset="0"/>
                <a:cs typeface="Times New Roman" panose="02020603050405020304" pitchFamily="18" charset="0"/>
              </a:rPr>
              <a:t> a été </a:t>
            </a:r>
            <a:r>
              <a:rPr lang="fr-FR" sz="1600" dirty="0">
                <a:effectLst/>
                <a:ea typeface="Calibri" panose="020F0502020204030204" pitchFamily="34" charset="0"/>
                <a:cs typeface="Times New Roman" panose="02020603050405020304" pitchFamily="18" charset="0"/>
              </a:rPr>
              <a:t>détruit pendant la seconde guerre mondiale mais a conservé deux tours. Le parc du château mérite le détour. C’est un des rares châteaux construits près de la mer. Il se situe à environ 5 minutes à pied de la gare. </a:t>
            </a:r>
          </a:p>
          <a:p>
            <a:pPr marL="0" indent="0" algn="just"/>
            <a:endParaRPr lang="fr-FR" sz="1600" dirty="0">
              <a:effectLst/>
              <a:ea typeface="Calibri" panose="020F0502020204030204" pitchFamily="34" charset="0"/>
              <a:cs typeface="Times New Roman" panose="02020603050405020304" pitchFamily="18" charset="0"/>
            </a:endParaRPr>
          </a:p>
          <a:p>
            <a:pPr marL="0" indent="0" algn="just"/>
            <a:r>
              <a:rPr lang="fr-FR" sz="1600" dirty="0">
                <a:effectLst/>
                <a:ea typeface="Calibri" panose="020F0502020204030204" pitchFamily="34" charset="0"/>
                <a:cs typeface="Times New Roman" panose="02020603050405020304" pitchFamily="18" charset="0"/>
              </a:rPr>
              <a:t>Épargné par les bombardements, le quartier historique </a:t>
            </a:r>
            <a:r>
              <a:rPr lang="fr-FR" sz="1600" dirty="0" err="1">
                <a:effectLst/>
                <a:ea typeface="Calibri" panose="020F0502020204030204" pitchFamily="34" charset="0"/>
                <a:cs typeface="Times New Roman" panose="02020603050405020304" pitchFamily="18" charset="0"/>
              </a:rPr>
              <a:t>Busshozan</a:t>
            </a:r>
            <a:r>
              <a:rPr lang="fr-FR" sz="1600" dirty="0">
                <a:effectLst/>
                <a:ea typeface="Calibri" panose="020F0502020204030204" pitchFamily="34" charset="0"/>
                <a:cs typeface="Times New Roman" panose="02020603050405020304" pitchFamily="18" charset="0"/>
              </a:rPr>
              <a:t> abrite des maisons de l’ère Meiji, voire de l’ère Edo. Situé près de la colline de </a:t>
            </a:r>
            <a:r>
              <a:rPr lang="fr-FR" sz="1600" dirty="0" err="1">
                <a:effectLst/>
                <a:ea typeface="Calibri" panose="020F0502020204030204" pitchFamily="34" charset="0"/>
                <a:cs typeface="Times New Roman" panose="02020603050405020304" pitchFamily="18" charset="0"/>
              </a:rPr>
              <a:t>Yashima</a:t>
            </a:r>
            <a:r>
              <a:rPr lang="fr-FR" sz="1600" dirty="0">
                <a:effectLst/>
                <a:ea typeface="Calibri" panose="020F0502020204030204" pitchFamily="34" charset="0"/>
                <a:cs typeface="Times New Roman" panose="02020603050405020304" pitchFamily="18" charset="0"/>
              </a:rPr>
              <a:t>, il offre une vue panoramique sur la région.</a:t>
            </a:r>
          </a:p>
          <a:p>
            <a:pPr marL="0" indent="0" algn="just"/>
            <a:endParaRPr lang="fr-FR" sz="1600" dirty="0">
              <a:effectLst/>
              <a:ea typeface="Calibri" panose="020F0502020204030204" pitchFamily="34" charset="0"/>
              <a:cs typeface="Times New Roman" panose="02020603050405020304" pitchFamily="18" charset="0"/>
            </a:endParaRPr>
          </a:p>
          <a:p>
            <a:pPr marL="0" indent="0" algn="just"/>
            <a:r>
              <a:rPr lang="fr-FR" sz="1600" dirty="0">
                <a:effectLst/>
                <a:ea typeface="Calibri" panose="020F0502020204030204" pitchFamily="34" charset="0"/>
                <a:cs typeface="Times New Roman" panose="02020603050405020304" pitchFamily="18" charset="0"/>
              </a:rPr>
              <a:t>Le </a:t>
            </a:r>
            <a:r>
              <a:rPr lang="fr-FR" sz="1600" dirty="0" err="1">
                <a:effectLst/>
                <a:ea typeface="Calibri" panose="020F0502020204030204" pitchFamily="34" charset="0"/>
                <a:cs typeface="Times New Roman" panose="02020603050405020304" pitchFamily="18" charset="0"/>
              </a:rPr>
              <a:t>Kinashi</a:t>
            </a:r>
            <a:r>
              <a:rPr lang="fr-FR" sz="1600" dirty="0">
                <a:effectLst/>
                <a:ea typeface="Calibri" panose="020F0502020204030204" pitchFamily="34" charset="0"/>
                <a:cs typeface="Times New Roman" panose="02020603050405020304" pitchFamily="18" charset="0"/>
              </a:rPr>
              <a:t> </a:t>
            </a:r>
            <a:r>
              <a:rPr lang="fr-FR" sz="1600" dirty="0" err="1">
                <a:effectLst/>
                <a:ea typeface="Calibri" panose="020F0502020204030204" pitchFamily="34" charset="0"/>
                <a:cs typeface="Times New Roman" panose="02020603050405020304" pitchFamily="18" charset="0"/>
              </a:rPr>
              <a:t>Bonsai</a:t>
            </a:r>
            <a:r>
              <a:rPr lang="fr-FR" sz="1600" dirty="0">
                <a:effectLst/>
                <a:ea typeface="Calibri" panose="020F0502020204030204" pitchFamily="34" charset="0"/>
                <a:cs typeface="Times New Roman" panose="02020603050405020304" pitchFamily="18" charset="0"/>
              </a:rPr>
              <a:t> and Garden Plants Festival et le Green </a:t>
            </a:r>
            <a:r>
              <a:rPr lang="fr-FR" sz="1600" dirty="0" err="1">
                <a:effectLst/>
                <a:ea typeface="Calibri" panose="020F0502020204030204" pitchFamily="34" charset="0"/>
                <a:cs typeface="Times New Roman" panose="02020603050405020304" pitchFamily="18" charset="0"/>
              </a:rPr>
              <a:t>Festa</a:t>
            </a:r>
            <a:r>
              <a:rPr lang="fr-FR" sz="1600" dirty="0">
                <a:effectLst/>
                <a:ea typeface="Calibri" panose="020F0502020204030204" pitchFamily="34" charset="0"/>
                <a:cs typeface="Times New Roman" panose="02020603050405020304" pitchFamily="18" charset="0"/>
              </a:rPr>
              <a:t> </a:t>
            </a:r>
            <a:r>
              <a:rPr lang="fr-FR" sz="1600" dirty="0" err="1">
                <a:effectLst/>
                <a:ea typeface="Calibri" panose="020F0502020204030204" pitchFamily="34" charset="0"/>
                <a:cs typeface="Times New Roman" panose="02020603050405020304" pitchFamily="18" charset="0"/>
              </a:rPr>
              <a:t>Kokubunji</a:t>
            </a:r>
            <a:r>
              <a:rPr lang="fr-FR" sz="1600" dirty="0">
                <a:effectLst/>
                <a:ea typeface="Calibri" panose="020F0502020204030204" pitchFamily="34" charset="0"/>
                <a:cs typeface="Times New Roman" panose="02020603050405020304" pitchFamily="18" charset="0"/>
              </a:rPr>
              <a:t> sont des évènements bonsaï à l’automne.</a:t>
            </a:r>
          </a:p>
        </p:txBody>
      </p:sp>
      <p:pic>
        <p:nvPicPr>
          <p:cNvPr id="10" name="Image 9">
            <a:extLst>
              <a:ext uri="{FF2B5EF4-FFF2-40B4-BE49-F238E27FC236}">
                <a16:creationId xmlns:a16="http://schemas.microsoft.com/office/drawing/2014/main" id="{E111B984-6914-432F-B874-E3B8794A0174}"/>
              </a:ext>
            </a:extLst>
          </p:cNvPr>
          <p:cNvPicPr>
            <a:picLocks noChangeAspect="1"/>
          </p:cNvPicPr>
          <p:nvPr/>
        </p:nvPicPr>
        <p:blipFill>
          <a:blip r:embed="rId3"/>
          <a:stretch>
            <a:fillRect/>
          </a:stretch>
        </p:blipFill>
        <p:spPr>
          <a:xfrm>
            <a:off x="7493900" y="288974"/>
            <a:ext cx="4419600" cy="22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10">
            <a:extLst>
              <a:ext uri="{FF2B5EF4-FFF2-40B4-BE49-F238E27FC236}">
                <a16:creationId xmlns:a16="http://schemas.microsoft.com/office/drawing/2014/main" id="{C171D087-AB26-450D-BFB0-D3562FD32F58}"/>
              </a:ext>
            </a:extLst>
          </p:cNvPr>
          <p:cNvPicPr>
            <a:picLocks noChangeAspect="1"/>
          </p:cNvPicPr>
          <p:nvPr/>
        </p:nvPicPr>
        <p:blipFill>
          <a:blip r:embed="rId4"/>
          <a:stretch>
            <a:fillRect/>
          </a:stretch>
        </p:blipFill>
        <p:spPr>
          <a:xfrm>
            <a:off x="9250665" y="5004456"/>
            <a:ext cx="2381518" cy="1776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mage 1">
            <a:extLst>
              <a:ext uri="{FF2B5EF4-FFF2-40B4-BE49-F238E27FC236}">
                <a16:creationId xmlns:a16="http://schemas.microsoft.com/office/drawing/2014/main" id="{449D01CC-C2C5-48CC-9CC9-68BE3CF4821E}"/>
              </a:ext>
            </a:extLst>
          </p:cNvPr>
          <p:cNvPicPr>
            <a:picLocks noChangeAspect="1"/>
          </p:cNvPicPr>
          <p:nvPr/>
        </p:nvPicPr>
        <p:blipFill>
          <a:blip r:embed="rId5"/>
          <a:stretch>
            <a:fillRect/>
          </a:stretch>
        </p:blipFill>
        <p:spPr>
          <a:xfrm>
            <a:off x="9703700" y="2719513"/>
            <a:ext cx="1583871" cy="2111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 2">
            <a:extLst>
              <a:ext uri="{FF2B5EF4-FFF2-40B4-BE49-F238E27FC236}">
                <a16:creationId xmlns:a16="http://schemas.microsoft.com/office/drawing/2014/main" id="{BC3214E4-2057-43AE-BF44-FF1F8526B31A}"/>
              </a:ext>
            </a:extLst>
          </p:cNvPr>
          <p:cNvPicPr>
            <a:picLocks noChangeAspect="1"/>
          </p:cNvPicPr>
          <p:nvPr/>
        </p:nvPicPr>
        <p:blipFill>
          <a:blip r:embed="rId6"/>
          <a:stretch>
            <a:fillRect/>
          </a:stretch>
        </p:blipFill>
        <p:spPr>
          <a:xfrm>
            <a:off x="7493900" y="3429000"/>
            <a:ext cx="1583871" cy="21118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87483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4" name="Google Shape;314;p38"/>
          <p:cNvPicPr preferRelativeResize="0"/>
          <p:nvPr/>
        </p:nvPicPr>
        <p:blipFill rotWithShape="1">
          <a:blip r:embed="rId3">
            <a:alphaModFix/>
          </a:blip>
          <a:srcRect l="18613"/>
          <a:stretch/>
        </p:blipFill>
        <p:spPr>
          <a:xfrm>
            <a:off x="6842367" y="735000"/>
            <a:ext cx="4389632" cy="5393600"/>
          </a:xfrm>
          <a:prstGeom prst="rect">
            <a:avLst/>
          </a:prstGeom>
          <a:noFill/>
          <a:ln>
            <a:noFill/>
          </a:ln>
        </p:spPr>
      </p:pic>
      <p:sp>
        <p:nvSpPr>
          <p:cNvPr id="316" name="Google Shape;316;p38"/>
          <p:cNvSpPr/>
          <p:nvPr/>
        </p:nvSpPr>
        <p:spPr>
          <a:xfrm rot="5400000">
            <a:off x="1622000" y="1423017"/>
            <a:ext cx="104400" cy="104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8"/>
          <p:cNvSpPr/>
          <p:nvPr/>
        </p:nvSpPr>
        <p:spPr>
          <a:xfrm rot="5400000">
            <a:off x="1243200" y="1423017"/>
            <a:ext cx="104400" cy="104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 name="Google Shape;318;p38"/>
          <p:cNvSpPr/>
          <p:nvPr/>
        </p:nvSpPr>
        <p:spPr>
          <a:xfrm rot="5400000">
            <a:off x="864400" y="1423017"/>
            <a:ext cx="104400" cy="104400"/>
          </a:xfrm>
          <a:prstGeom prst="ellipse">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2" name="Google Shape;1191;p90">
            <a:extLst>
              <a:ext uri="{FF2B5EF4-FFF2-40B4-BE49-F238E27FC236}">
                <a16:creationId xmlns:a16="http://schemas.microsoft.com/office/drawing/2014/main" id="{432742EB-AC07-45B9-A111-5DA56747A05E}"/>
              </a:ext>
            </a:extLst>
          </p:cNvPr>
          <p:cNvPicPr preferRelativeResize="0"/>
          <p:nvPr/>
        </p:nvPicPr>
        <p:blipFill rotWithShape="1">
          <a:blip r:embed="rId4">
            <a:alphaModFix/>
          </a:blip>
          <a:srcRect l="24035" r="24040"/>
          <a:stretch/>
        </p:blipFill>
        <p:spPr>
          <a:xfrm>
            <a:off x="6535568" y="615167"/>
            <a:ext cx="5194369" cy="5627667"/>
          </a:xfrm>
          <a:prstGeom prst="rect">
            <a:avLst/>
          </a:prstGeom>
          <a:noFill/>
          <a:ln>
            <a:noFill/>
          </a:ln>
        </p:spPr>
      </p:pic>
      <p:sp>
        <p:nvSpPr>
          <p:cNvPr id="315" name="Google Shape;315;p38"/>
          <p:cNvSpPr/>
          <p:nvPr/>
        </p:nvSpPr>
        <p:spPr>
          <a:xfrm flipH="1">
            <a:off x="6096000" y="4556667"/>
            <a:ext cx="1976400" cy="19764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233;p32">
            <a:extLst>
              <a:ext uri="{FF2B5EF4-FFF2-40B4-BE49-F238E27FC236}">
                <a16:creationId xmlns:a16="http://schemas.microsoft.com/office/drawing/2014/main" id="{6A2D7E88-D2EC-47D6-A6BB-E1735A2DFE4C}"/>
              </a:ext>
            </a:extLst>
          </p:cNvPr>
          <p:cNvSpPr txBox="1">
            <a:spLocks noGrp="1"/>
          </p:cNvSpPr>
          <p:nvPr>
            <p:ph type="title"/>
          </p:nvPr>
        </p:nvSpPr>
        <p:spPr>
          <a:xfrm>
            <a:off x="674840" y="2002917"/>
            <a:ext cx="10272000" cy="763600"/>
          </a:xfrm>
          <a:prstGeom prst="rect">
            <a:avLst/>
          </a:prstGeom>
        </p:spPr>
        <p:txBody>
          <a:bodyPr spcFirstLastPara="1" wrap="square" lIns="121900" tIns="121900" rIns="121900" bIns="121900" anchor="t" anchorCtr="0">
            <a:noAutofit/>
          </a:bodyPr>
          <a:lstStyle/>
          <a:p>
            <a:r>
              <a:rPr lang="en" sz="4000" b="1" dirty="0"/>
              <a:t>CONCLUSION</a:t>
            </a:r>
            <a:br>
              <a:rPr lang="en" sz="4000" b="1" dirty="0"/>
            </a:br>
            <a:r>
              <a:rPr lang="ja-JP" altLang="fr-FR" sz="4000" b="1" dirty="0"/>
              <a:t>結論</a:t>
            </a:r>
            <a:endParaRPr sz="4000" b="1" dirty="0"/>
          </a:p>
        </p:txBody>
      </p:sp>
    </p:spTree>
    <p:extLst>
      <p:ext uri="{BB962C8B-B14F-4D97-AF65-F5344CB8AC3E}">
        <p14:creationId xmlns:p14="http://schemas.microsoft.com/office/powerpoint/2010/main" val="22897129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2"/>
          <p:cNvSpPr txBox="1">
            <a:spLocks noGrp="1"/>
          </p:cNvSpPr>
          <p:nvPr>
            <p:ph type="body" idx="1"/>
          </p:nvPr>
        </p:nvSpPr>
        <p:spPr>
          <a:xfrm>
            <a:off x="750934" y="1281401"/>
            <a:ext cx="9453956" cy="4555200"/>
          </a:xfrm>
          <a:prstGeom prst="rect">
            <a:avLst/>
          </a:prstGeom>
        </p:spPr>
        <p:txBody>
          <a:bodyPr spcFirstLastPara="1" wrap="square" lIns="121900" tIns="121900" rIns="121900" bIns="121900" anchor="ctr" anchorCtr="0">
            <a:noAutofit/>
          </a:bodyPr>
          <a:lstStyle/>
          <a:p>
            <a:pPr marL="203195" indent="0" algn="just">
              <a:spcBef>
                <a:spcPts val="2133"/>
              </a:spcBef>
              <a:buClr>
                <a:srgbClr val="3B4954"/>
              </a:buClr>
              <a:buSzPts val="1200"/>
              <a:buNone/>
            </a:pPr>
            <a:r>
              <a:rPr lang="fr-FR" dirty="0">
                <a:highlight>
                  <a:srgbClr val="FFFF00"/>
                </a:highlight>
                <a:latin typeface="Lexend Exa"/>
              </a:rPr>
              <a:t>L’enthousiasme pour le bonsaï au Japon est en déclin car de moins en moins de jeunes souhaitent apprendre la discipline et réaliser un apprentissage traditionnel chez un maître. En effet, au Japon,  la vie est dure et la tradition est perçue pour la plupart des personnes comme un poids. De plus, les gens vivent aujourd’hui principalement en ville dans de petits logements sans jardin </a:t>
            </a:r>
            <a:r>
              <a:rPr lang="fr-FR" dirty="0" err="1">
                <a:highlight>
                  <a:srgbClr val="FFFF00"/>
                </a:highlight>
                <a:latin typeface="Lexend Exa"/>
              </a:rPr>
              <a:t>ajontons</a:t>
            </a:r>
            <a:r>
              <a:rPr lang="fr-FR" dirty="0">
                <a:highlight>
                  <a:srgbClr val="FFFF00"/>
                </a:highlight>
                <a:latin typeface="Lexend Exa"/>
              </a:rPr>
              <a:t> à cela que cette pratique est onéreuse et demande beaucoup de temps dont les gens ne disposent pas. On croise principalement des japonais de plus de 60 ans dans les expositions. </a:t>
            </a:r>
          </a:p>
          <a:p>
            <a:pPr marL="203195" indent="0" algn="just">
              <a:spcBef>
                <a:spcPts val="2133"/>
              </a:spcBef>
              <a:buClr>
                <a:srgbClr val="3B4954"/>
              </a:buClr>
              <a:buSzPts val="1200"/>
              <a:buNone/>
            </a:pPr>
            <a:r>
              <a:rPr lang="fr-FR" dirty="0">
                <a:highlight>
                  <a:srgbClr val="FFFF00"/>
                </a:highlight>
                <a:latin typeface="Lexend Exa"/>
              </a:rPr>
              <a:t>En Europe, l’intérêt pour cette pratique est en plein essor et nous pouvons ainsi constater une réelle amélioration des arbres présentés dans nos expositions, que ce soit des arbres importés mais surtout des </a:t>
            </a:r>
            <a:r>
              <a:rPr lang="fr-FR" dirty="0" err="1">
                <a:highlight>
                  <a:srgbClr val="FFFF00"/>
                </a:highlight>
                <a:latin typeface="Lexend Exa"/>
              </a:rPr>
              <a:t>Yamadori</a:t>
            </a:r>
            <a:r>
              <a:rPr lang="fr-FR" dirty="0">
                <a:highlight>
                  <a:srgbClr val="FFFF00"/>
                </a:highlight>
                <a:latin typeface="Lexend Exa"/>
              </a:rPr>
              <a:t> de nos montagnes ou forêts.  Mais on ne pratique le bonsaï en Europe que depuis un demi siècle et nos plus beaux arbres sont encore loin de pouvoir concurrencer les leurs même si nous gagnons du terrain. Cependant, les professionnels Japonais sont encore nombreux et le marché actif, les arbres s’échangent entre professionnels dans les ventes aux enchères, les particuliers peuvent les acquérir dans les marchés d’expositions ou directement dans les jardins quand chez nous peu de professionnels peuvent vivre de cette activité. Il y a aussi beaucoup plus d’expositions de haut niveau au Japon qu’en Europe. J’ai eu la chance de visiter la convention mondiale de Bonsaï organisée cette fois au Japon en 2018, tous les plus beaux arbres du pays étaient rassemblés à Omiya dans un esprit de démonstration de leur suprématie et notre chemin reste long pour arriver à ce niveau. Mais en consultant les catalogues des premières éditions de la </a:t>
            </a:r>
            <a:r>
              <a:rPr lang="fr-FR" dirty="0" err="1">
                <a:highlight>
                  <a:srgbClr val="FFFF00"/>
                </a:highlight>
                <a:latin typeface="Lexend Exa"/>
              </a:rPr>
              <a:t>Kokufu</a:t>
            </a:r>
            <a:r>
              <a:rPr lang="fr-FR" dirty="0">
                <a:highlight>
                  <a:srgbClr val="FFFF00"/>
                </a:highlight>
                <a:latin typeface="Lexend Exa"/>
              </a:rPr>
              <a:t> qui datent de 1936, on voit des arbres comparables à nos bonsaï européens de maintenant voir en dessous alors peut être que si nous ne nous décourageons pas, nous pouvons espérer que nos arbres s’améliorent comme les leurs.</a:t>
            </a:r>
          </a:p>
        </p:txBody>
      </p:sp>
      <p:grpSp>
        <p:nvGrpSpPr>
          <p:cNvPr id="4" name="Google Shape;292;p35">
            <a:extLst>
              <a:ext uri="{FF2B5EF4-FFF2-40B4-BE49-F238E27FC236}">
                <a16:creationId xmlns:a16="http://schemas.microsoft.com/office/drawing/2014/main" id="{2DA3DA4B-8FA4-47B7-A8C9-9D6AE70007B7}"/>
              </a:ext>
            </a:extLst>
          </p:cNvPr>
          <p:cNvGrpSpPr/>
          <p:nvPr/>
        </p:nvGrpSpPr>
        <p:grpSpPr>
          <a:xfrm>
            <a:off x="10414551" y="5392960"/>
            <a:ext cx="817449" cy="887283"/>
            <a:chOff x="1516652" y="2041752"/>
            <a:chExt cx="415624" cy="451130"/>
          </a:xfrm>
        </p:grpSpPr>
        <p:sp>
          <p:nvSpPr>
            <p:cNvPr id="5" name="Google Shape;293;p35">
              <a:extLst>
                <a:ext uri="{FF2B5EF4-FFF2-40B4-BE49-F238E27FC236}">
                  <a16:creationId xmlns:a16="http://schemas.microsoft.com/office/drawing/2014/main" id="{39C7DB91-561F-4B54-9598-F7FBF181B46B}"/>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294;p35">
              <a:extLst>
                <a:ext uri="{FF2B5EF4-FFF2-40B4-BE49-F238E27FC236}">
                  <a16:creationId xmlns:a16="http://schemas.microsoft.com/office/drawing/2014/main" id="{4C0C2549-7B90-477D-BFE3-E04A611C2C40}"/>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925406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7" name="Google Shape;347;p42"/>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FUKUSHIMA</a:t>
            </a:r>
            <a:endParaRPr sz="3600" b="1" dirty="0"/>
          </a:p>
        </p:txBody>
      </p:sp>
      <p:sp>
        <p:nvSpPr>
          <p:cNvPr id="349" name="Google Shape;349;p42"/>
          <p:cNvSpPr txBox="1">
            <a:spLocks noGrp="1"/>
          </p:cNvSpPr>
          <p:nvPr>
            <p:ph type="subTitle" idx="2"/>
          </p:nvPr>
        </p:nvSpPr>
        <p:spPr>
          <a:xfrm>
            <a:off x="647606" y="728226"/>
            <a:ext cx="6307200" cy="6155491"/>
          </a:xfrm>
          <a:prstGeom prst="rect">
            <a:avLst/>
          </a:prstGeom>
        </p:spPr>
        <p:txBody>
          <a:bodyPr spcFirstLastPara="1" wrap="square" lIns="121900" tIns="121900" rIns="121900" bIns="121900" anchor="ctr" anchorCtr="0">
            <a:spAutoFit/>
          </a:bodyPr>
          <a:lstStyle/>
          <a:p>
            <a:pPr marL="0" indent="0" algn="just"/>
            <a:r>
              <a:rPr lang="fr-FR" sz="1600" b="1" dirty="0"/>
              <a:t>Fukushima</a:t>
            </a:r>
            <a:r>
              <a:rPr lang="fr-FR" sz="1600" dirty="0"/>
              <a:t> est la capitale de la préfecture du même nom. Au nord de Tokyo et accessible par la ligne Shinkansen Yamagata, elle a été fondée en 1907. Victime du séisme le plus violent de mémoire de japonais le 11 mars 2011, la région est sinistrée par un énorme tsunami et la catastrophe nucléaire de la centrale de Fukushima </a:t>
            </a:r>
            <a:r>
              <a:rPr lang="fr-FR" sz="1600" dirty="0" err="1"/>
              <a:t>Daiichi</a:t>
            </a:r>
            <a:r>
              <a:rPr lang="fr-FR" sz="1600" dirty="0"/>
              <a:t>.</a:t>
            </a:r>
          </a:p>
          <a:p>
            <a:pPr marL="0" indent="0" algn="just"/>
            <a:endParaRPr lang="fr-FR" sz="1600" dirty="0"/>
          </a:p>
          <a:p>
            <a:pPr marL="0" indent="0" algn="just"/>
            <a:r>
              <a:rPr lang="fr-FR" sz="1600" b="1" dirty="0"/>
              <a:t>La famille Abe </a:t>
            </a:r>
            <a:r>
              <a:rPr lang="fr-FR" sz="1600" dirty="0"/>
              <a:t>vit à une centaine de km au nord de la centrale et n’a heureusement pas été concernée par l’évacuation.</a:t>
            </a:r>
          </a:p>
          <a:p>
            <a:pPr marL="0" indent="0" algn="just"/>
            <a:r>
              <a:rPr lang="fr-FR" sz="1600" dirty="0"/>
              <a:t>On cultive principalement les pins blancs à partir de graines prélevées chaque année au mont </a:t>
            </a:r>
            <a:r>
              <a:rPr lang="fr-FR" sz="1600" dirty="0" err="1"/>
              <a:t>Azuma</a:t>
            </a:r>
            <a:r>
              <a:rPr lang="fr-FR" sz="1600" dirty="0"/>
              <a:t>. Les </a:t>
            </a:r>
            <a:r>
              <a:rPr lang="fr-FR" sz="1600" dirty="0" err="1"/>
              <a:t>Goyomatsu</a:t>
            </a:r>
            <a:r>
              <a:rPr lang="fr-FR" sz="1600" dirty="0"/>
              <a:t> de cette montagne sont appréciés pour leurs caractéristiques propres, le </a:t>
            </a:r>
            <a:r>
              <a:rPr lang="fr-FR" sz="1600" dirty="0" err="1"/>
              <a:t>Azuma</a:t>
            </a:r>
            <a:r>
              <a:rPr lang="fr-FR" sz="1600" dirty="0"/>
              <a:t> </a:t>
            </a:r>
            <a:r>
              <a:rPr lang="fr-FR" sz="1600" dirty="0" err="1"/>
              <a:t>Goyo</a:t>
            </a:r>
            <a:r>
              <a:rPr lang="fr-FR" sz="1600" dirty="0"/>
              <a:t> étant une variété reconnue au Japon (comme ceux de la région de </a:t>
            </a:r>
            <a:r>
              <a:rPr lang="fr-FR" sz="1600" dirty="0" err="1"/>
              <a:t>Nasu</a:t>
            </a:r>
            <a:r>
              <a:rPr lang="fr-FR" sz="1600" dirty="0"/>
              <a:t> par exemple). Ces graines sont semées en rang et les plants produits sont élevés en pleine terre jusqu’à ce que la taille de tronc attendue soit obtenue. De longues branches de sacrifice, conservées pour la croissance des arbres, deviennent des Jin après 40 ou 50 ans de culture et font la particularité des </a:t>
            </a:r>
            <a:r>
              <a:rPr lang="fr-FR" sz="1600" dirty="0" err="1"/>
              <a:t>Azumagoyo</a:t>
            </a:r>
            <a:r>
              <a:rPr lang="fr-FR" sz="1600" dirty="0"/>
              <a:t> produits dans ce jardin. Une des formes les plus produite est le neagari avec ses racines apparentes. Les constructions sont typiques et mettent en avant la beauté de l’espace vide ( </a:t>
            </a:r>
            <a:r>
              <a:rPr lang="fr-FR" sz="1600" dirty="0" err="1"/>
              <a:t>Kyukan</a:t>
            </a:r>
            <a:r>
              <a:rPr lang="fr-FR" sz="1600" dirty="0"/>
              <a:t> </a:t>
            </a:r>
            <a:r>
              <a:rPr lang="fr-FR" sz="1600" dirty="0" err="1"/>
              <a:t>Yubi</a:t>
            </a:r>
            <a:r>
              <a:rPr lang="fr-FR" sz="1600" dirty="0"/>
              <a:t> ).</a:t>
            </a:r>
          </a:p>
          <a:p>
            <a:pPr marL="0" indent="0" algn="just"/>
            <a:r>
              <a:rPr lang="fr-FR" sz="1600" dirty="0"/>
              <a:t>Le jardin cultive également des tsuga à petites feuilles (</a:t>
            </a:r>
            <a:r>
              <a:rPr lang="fr-FR" sz="1600" dirty="0" err="1"/>
              <a:t>Himetsuga</a:t>
            </a:r>
            <a:r>
              <a:rPr lang="fr-FR" sz="1600" dirty="0"/>
              <a:t>) qui poussent naturellement dans la montagne environnante mais cette famille ne pratique pas le prélèvement (</a:t>
            </a:r>
            <a:r>
              <a:rPr lang="fr-FR" sz="1600" dirty="0" err="1"/>
              <a:t>Yamadori</a:t>
            </a:r>
            <a:r>
              <a:rPr lang="fr-FR" sz="1600" dirty="0"/>
              <a:t>).</a:t>
            </a:r>
          </a:p>
          <a:p>
            <a:pPr marL="0" indent="0" algn="l"/>
            <a:endParaRPr lang="fr-FR" sz="1600" dirty="0"/>
          </a:p>
        </p:txBody>
      </p:sp>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 name="Image 5">
            <a:extLst>
              <a:ext uri="{FF2B5EF4-FFF2-40B4-BE49-F238E27FC236}">
                <a16:creationId xmlns:a16="http://schemas.microsoft.com/office/drawing/2014/main" id="{B889FF4C-72B4-447B-9FD2-503646A877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8692284" y="778619"/>
            <a:ext cx="3459612" cy="2595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7">
            <a:extLst>
              <a:ext uri="{FF2B5EF4-FFF2-40B4-BE49-F238E27FC236}">
                <a16:creationId xmlns:a16="http://schemas.microsoft.com/office/drawing/2014/main" id="{9CA070E9-1330-46BF-988A-6EF5CD101B3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6017" y="3621612"/>
            <a:ext cx="4180624" cy="27898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42184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2"/>
          <p:cNvSpPr txBox="1">
            <a:spLocks noGrp="1"/>
          </p:cNvSpPr>
          <p:nvPr>
            <p:ph type="body" idx="1"/>
          </p:nvPr>
        </p:nvSpPr>
        <p:spPr>
          <a:xfrm>
            <a:off x="750934" y="1314059"/>
            <a:ext cx="9453956" cy="4555200"/>
          </a:xfrm>
          <a:prstGeom prst="rect">
            <a:avLst/>
          </a:prstGeom>
        </p:spPr>
        <p:txBody>
          <a:bodyPr spcFirstLastPara="1" wrap="square" lIns="121900" tIns="121900" rIns="121900" bIns="121900" anchor="ctr" anchorCtr="0">
            <a:noAutofit/>
          </a:bodyPr>
          <a:lstStyle/>
          <a:p>
            <a:pPr marL="203195" indent="0" algn="just">
              <a:spcBef>
                <a:spcPts val="2133"/>
              </a:spcBef>
              <a:buClr>
                <a:srgbClr val="3B4954"/>
              </a:buClr>
              <a:buSzPts val="1200"/>
              <a:buNone/>
            </a:pPr>
            <a:r>
              <a:rPr lang="fr-FR" dirty="0">
                <a:highlight>
                  <a:srgbClr val="FFFF00"/>
                </a:highlight>
                <a:latin typeface="Lexend Exa"/>
              </a:rPr>
              <a:t>J’espère avoir donner envie de faire le voyage qu’on peut voir comme un pèlerinage. Visiter les nursery permet de réaliser l’étendue qui nous sépare des japonais dans la pratique de notre passion et représente une motivation pour continuer à s’améliorer pour le reste de notre vie. On a la chance de pratiquer une activité où on peut progresser et apprendre tous les jours, rester humble dans notre pratique est essentiel et je pense qu’il est encore tôt pour nous pour tenter des originalités. Faisons déjà de beaux arbres classiques de qualité japonaise et dans les règles de notre art plutôt qu’essayer de se démarquer et s’autoriser des écarts comme des styles nouveaux ou des présentations originales pour lesquels nous ne sommes pas légitimes. Tout le monde ne peut pas être Robert Steven et réussir cet exercice sans prétention ou mauvais goût et ce sont les arbres qui doivent être mis en avant. La nature produit des arbres magnifiques, les bonsaï doivent l’être encore plus car nous les soignons pour qu’ils n’aient pas de maladies, les arrosons et nourrissons en fonction de leurs besoins, nous devons rester vigilants, les observer sans cesse et intervenir à bon escient et nos arbres nous survivrons, la nature devant rester une source d’inspiration. La transmission de nos protégés est également à prendre en compte car il faut plus que la vie d’un homme pour créer un beau </a:t>
            </a:r>
            <a:r>
              <a:rPr lang="fr-FR" dirty="0" err="1">
                <a:highlight>
                  <a:srgbClr val="FFFF00"/>
                </a:highlight>
                <a:latin typeface="Lexend Exa"/>
              </a:rPr>
              <a:t>bonsai</a:t>
            </a:r>
            <a:r>
              <a:rPr lang="fr-FR" dirty="0">
                <a:highlight>
                  <a:srgbClr val="FFFF00"/>
                </a:highlight>
                <a:latin typeface="Lexend Exa"/>
              </a:rPr>
              <a:t>.</a:t>
            </a:r>
          </a:p>
          <a:p>
            <a:pPr marL="203195" indent="0" algn="just">
              <a:spcBef>
                <a:spcPts val="2133"/>
              </a:spcBef>
              <a:buClr>
                <a:srgbClr val="3B4954"/>
              </a:buClr>
              <a:buSzPts val="1200"/>
              <a:buNone/>
            </a:pPr>
            <a:endParaRPr lang="fr-FR" dirty="0">
              <a:highlight>
                <a:srgbClr val="FFFF00"/>
              </a:highlight>
              <a:latin typeface="Lexend Exa"/>
            </a:endParaRPr>
          </a:p>
          <a:p>
            <a:pPr marL="203195" indent="0" algn="just">
              <a:spcBef>
                <a:spcPts val="2133"/>
              </a:spcBef>
              <a:buClr>
                <a:srgbClr val="3B4954"/>
              </a:buClr>
              <a:buSzPts val="1200"/>
              <a:buNone/>
            </a:pPr>
            <a:r>
              <a:rPr lang="fr-FR" dirty="0">
                <a:highlight>
                  <a:srgbClr val="FFFF00"/>
                </a:highlight>
                <a:latin typeface="Lexend Exa"/>
              </a:rPr>
              <a:t>Nihon </a:t>
            </a:r>
            <a:r>
              <a:rPr lang="fr-FR" dirty="0" err="1">
                <a:highlight>
                  <a:srgbClr val="FFFF00"/>
                </a:highlight>
                <a:latin typeface="Lexend Exa"/>
              </a:rPr>
              <a:t>iki</a:t>
            </a:r>
            <a:r>
              <a:rPr lang="fr-FR" dirty="0">
                <a:highlight>
                  <a:srgbClr val="FFFF00"/>
                </a:highlight>
                <a:latin typeface="Lexend Exa"/>
              </a:rPr>
              <a:t> macho ka ? ( Le Japon on y va ? )</a:t>
            </a:r>
          </a:p>
          <a:p>
            <a:pPr marL="203195" indent="0" algn="just">
              <a:spcBef>
                <a:spcPts val="2133"/>
              </a:spcBef>
              <a:buClr>
                <a:srgbClr val="3B4954"/>
              </a:buClr>
              <a:buSzPts val="1200"/>
              <a:buNone/>
            </a:pPr>
            <a:endParaRPr lang="fr-FR" dirty="0">
              <a:latin typeface="Lexend Exa"/>
            </a:endParaRPr>
          </a:p>
        </p:txBody>
      </p:sp>
      <p:grpSp>
        <p:nvGrpSpPr>
          <p:cNvPr id="4" name="Google Shape;292;p35">
            <a:extLst>
              <a:ext uri="{FF2B5EF4-FFF2-40B4-BE49-F238E27FC236}">
                <a16:creationId xmlns:a16="http://schemas.microsoft.com/office/drawing/2014/main" id="{2DA3DA4B-8FA4-47B7-A8C9-9D6AE70007B7}"/>
              </a:ext>
            </a:extLst>
          </p:cNvPr>
          <p:cNvGrpSpPr/>
          <p:nvPr/>
        </p:nvGrpSpPr>
        <p:grpSpPr>
          <a:xfrm>
            <a:off x="10414551" y="5392960"/>
            <a:ext cx="817449" cy="887283"/>
            <a:chOff x="1516652" y="2041752"/>
            <a:chExt cx="415624" cy="451130"/>
          </a:xfrm>
        </p:grpSpPr>
        <p:sp>
          <p:nvSpPr>
            <p:cNvPr id="5" name="Google Shape;293;p35">
              <a:extLst>
                <a:ext uri="{FF2B5EF4-FFF2-40B4-BE49-F238E27FC236}">
                  <a16:creationId xmlns:a16="http://schemas.microsoft.com/office/drawing/2014/main" id="{39C7DB91-561F-4B54-9598-F7FBF181B46B}"/>
                </a:ext>
              </a:extLst>
            </p:cNvPr>
            <p:cNvSpPr/>
            <p:nvPr/>
          </p:nvSpPr>
          <p:spPr>
            <a:xfrm>
              <a:off x="1516652" y="2041752"/>
              <a:ext cx="415624" cy="451130"/>
            </a:xfrm>
            <a:custGeom>
              <a:avLst/>
              <a:gdLst/>
              <a:ahLst/>
              <a:cxnLst/>
              <a:rect l="l" t="t" r="r" b="b"/>
              <a:pathLst>
                <a:path w="19253" h="21702" extrusionOk="0">
                  <a:moveTo>
                    <a:pt x="11008" y="777"/>
                  </a:moveTo>
                  <a:cubicBezTo>
                    <a:pt x="12205" y="777"/>
                    <a:pt x="13170" y="1620"/>
                    <a:pt x="13170" y="2682"/>
                  </a:cubicBezTo>
                  <a:cubicBezTo>
                    <a:pt x="13170" y="2818"/>
                    <a:pt x="13143" y="2967"/>
                    <a:pt x="13116" y="3103"/>
                  </a:cubicBezTo>
                  <a:cubicBezTo>
                    <a:pt x="13089" y="3199"/>
                    <a:pt x="13089" y="3321"/>
                    <a:pt x="13143" y="3402"/>
                  </a:cubicBezTo>
                  <a:cubicBezTo>
                    <a:pt x="13222" y="3559"/>
                    <a:pt x="13379" y="3646"/>
                    <a:pt x="13532" y="3646"/>
                  </a:cubicBezTo>
                  <a:cubicBezTo>
                    <a:pt x="13591" y="3646"/>
                    <a:pt x="13649" y="3633"/>
                    <a:pt x="13702" y="3607"/>
                  </a:cubicBezTo>
                  <a:cubicBezTo>
                    <a:pt x="14014" y="3457"/>
                    <a:pt x="14355" y="3375"/>
                    <a:pt x="14708" y="3375"/>
                  </a:cubicBezTo>
                  <a:cubicBezTo>
                    <a:pt x="15906" y="3375"/>
                    <a:pt x="16871" y="4233"/>
                    <a:pt x="16871" y="5294"/>
                  </a:cubicBezTo>
                  <a:cubicBezTo>
                    <a:pt x="16871" y="5606"/>
                    <a:pt x="16776" y="5920"/>
                    <a:pt x="16613" y="6192"/>
                  </a:cubicBezTo>
                  <a:cubicBezTo>
                    <a:pt x="16178" y="5851"/>
                    <a:pt x="15634" y="5661"/>
                    <a:pt x="15035" y="5661"/>
                  </a:cubicBezTo>
                  <a:lnTo>
                    <a:pt x="14912" y="5661"/>
                  </a:lnTo>
                  <a:cubicBezTo>
                    <a:pt x="14627" y="4695"/>
                    <a:pt x="13660" y="3988"/>
                    <a:pt x="12532" y="3988"/>
                  </a:cubicBezTo>
                  <a:cubicBezTo>
                    <a:pt x="11239" y="3988"/>
                    <a:pt x="10177" y="4913"/>
                    <a:pt x="10083" y="6069"/>
                  </a:cubicBezTo>
                  <a:cubicBezTo>
                    <a:pt x="9932" y="6042"/>
                    <a:pt x="9783" y="6042"/>
                    <a:pt x="9633" y="6042"/>
                  </a:cubicBezTo>
                  <a:cubicBezTo>
                    <a:pt x="8708" y="6042"/>
                    <a:pt x="7906" y="6504"/>
                    <a:pt x="7484" y="7198"/>
                  </a:cubicBezTo>
                  <a:lnTo>
                    <a:pt x="4382" y="7198"/>
                  </a:lnTo>
                  <a:cubicBezTo>
                    <a:pt x="3810" y="7198"/>
                    <a:pt x="3335" y="6790"/>
                    <a:pt x="3335" y="6286"/>
                  </a:cubicBezTo>
                  <a:cubicBezTo>
                    <a:pt x="3335" y="5784"/>
                    <a:pt x="3810" y="5375"/>
                    <a:pt x="4382" y="5375"/>
                  </a:cubicBezTo>
                  <a:lnTo>
                    <a:pt x="5252" y="5375"/>
                  </a:lnTo>
                  <a:cubicBezTo>
                    <a:pt x="5307" y="5375"/>
                    <a:pt x="5361" y="5361"/>
                    <a:pt x="5416" y="5348"/>
                  </a:cubicBezTo>
                  <a:cubicBezTo>
                    <a:pt x="5593" y="5267"/>
                    <a:pt x="5702" y="5089"/>
                    <a:pt x="5688" y="4913"/>
                  </a:cubicBezTo>
                  <a:lnTo>
                    <a:pt x="5688" y="4804"/>
                  </a:lnTo>
                  <a:cubicBezTo>
                    <a:pt x="5688" y="3756"/>
                    <a:pt x="6654" y="2899"/>
                    <a:pt x="7837" y="2899"/>
                  </a:cubicBezTo>
                  <a:cubicBezTo>
                    <a:pt x="8001" y="2899"/>
                    <a:pt x="8178" y="2912"/>
                    <a:pt x="8341" y="2954"/>
                  </a:cubicBezTo>
                  <a:cubicBezTo>
                    <a:pt x="8368" y="2960"/>
                    <a:pt x="8396" y="2964"/>
                    <a:pt x="8423" y="2964"/>
                  </a:cubicBezTo>
                  <a:cubicBezTo>
                    <a:pt x="8450" y="2964"/>
                    <a:pt x="8477" y="2960"/>
                    <a:pt x="8505" y="2954"/>
                  </a:cubicBezTo>
                  <a:cubicBezTo>
                    <a:pt x="8708" y="2912"/>
                    <a:pt x="8844" y="2749"/>
                    <a:pt x="8858" y="2559"/>
                  </a:cubicBezTo>
                  <a:cubicBezTo>
                    <a:pt x="8926" y="1552"/>
                    <a:pt x="9878" y="777"/>
                    <a:pt x="11008" y="777"/>
                  </a:cubicBezTo>
                  <a:close/>
                  <a:moveTo>
                    <a:pt x="12517" y="4913"/>
                  </a:moveTo>
                  <a:cubicBezTo>
                    <a:pt x="13348" y="4913"/>
                    <a:pt x="14041" y="5484"/>
                    <a:pt x="14096" y="6205"/>
                  </a:cubicBezTo>
                  <a:cubicBezTo>
                    <a:pt x="14096" y="6246"/>
                    <a:pt x="14110" y="6286"/>
                    <a:pt x="14123" y="6328"/>
                  </a:cubicBezTo>
                  <a:cubicBezTo>
                    <a:pt x="14192" y="6513"/>
                    <a:pt x="14350" y="6609"/>
                    <a:pt x="14513" y="6609"/>
                  </a:cubicBezTo>
                  <a:cubicBezTo>
                    <a:pt x="14542" y="6609"/>
                    <a:pt x="14571" y="6606"/>
                    <a:pt x="14600" y="6600"/>
                  </a:cubicBezTo>
                  <a:cubicBezTo>
                    <a:pt x="14721" y="6573"/>
                    <a:pt x="14857" y="6558"/>
                    <a:pt x="14980" y="6558"/>
                  </a:cubicBezTo>
                  <a:cubicBezTo>
                    <a:pt x="15851" y="6558"/>
                    <a:pt x="16559" y="7171"/>
                    <a:pt x="16559" y="7946"/>
                  </a:cubicBezTo>
                  <a:cubicBezTo>
                    <a:pt x="16559" y="7960"/>
                    <a:pt x="16559" y="7988"/>
                    <a:pt x="16545" y="8015"/>
                  </a:cubicBezTo>
                  <a:cubicBezTo>
                    <a:pt x="16545" y="8069"/>
                    <a:pt x="16545" y="8124"/>
                    <a:pt x="16572" y="8164"/>
                  </a:cubicBezTo>
                  <a:cubicBezTo>
                    <a:pt x="16626" y="8354"/>
                    <a:pt x="16789" y="8463"/>
                    <a:pt x="16967" y="8463"/>
                  </a:cubicBezTo>
                  <a:lnTo>
                    <a:pt x="17647" y="8463"/>
                  </a:lnTo>
                  <a:cubicBezTo>
                    <a:pt x="18041" y="8463"/>
                    <a:pt x="18368" y="8749"/>
                    <a:pt x="18368" y="9076"/>
                  </a:cubicBezTo>
                  <a:cubicBezTo>
                    <a:pt x="18368" y="9416"/>
                    <a:pt x="18041" y="9702"/>
                    <a:pt x="17647" y="9702"/>
                  </a:cubicBezTo>
                  <a:lnTo>
                    <a:pt x="9579" y="9702"/>
                  </a:lnTo>
                  <a:cubicBezTo>
                    <a:pt x="9566" y="9702"/>
                    <a:pt x="9552" y="9688"/>
                    <a:pt x="9538" y="9688"/>
                  </a:cubicBezTo>
                  <a:cubicBezTo>
                    <a:pt x="8722" y="9633"/>
                    <a:pt x="8082" y="9035"/>
                    <a:pt x="8082" y="8314"/>
                  </a:cubicBezTo>
                  <a:cubicBezTo>
                    <a:pt x="8082" y="7552"/>
                    <a:pt x="8790" y="6926"/>
                    <a:pt x="9660" y="6926"/>
                  </a:cubicBezTo>
                  <a:cubicBezTo>
                    <a:pt x="9919" y="6926"/>
                    <a:pt x="10164" y="6981"/>
                    <a:pt x="10382" y="7090"/>
                  </a:cubicBezTo>
                  <a:cubicBezTo>
                    <a:pt x="10443" y="7117"/>
                    <a:pt x="10507" y="7130"/>
                    <a:pt x="10572" y="7130"/>
                  </a:cubicBezTo>
                  <a:cubicBezTo>
                    <a:pt x="10637" y="7130"/>
                    <a:pt x="10701" y="7117"/>
                    <a:pt x="10763" y="7090"/>
                  </a:cubicBezTo>
                  <a:cubicBezTo>
                    <a:pt x="10939" y="6994"/>
                    <a:pt x="11035" y="6790"/>
                    <a:pt x="10981" y="6600"/>
                  </a:cubicBezTo>
                  <a:cubicBezTo>
                    <a:pt x="10953" y="6504"/>
                    <a:pt x="10939" y="6395"/>
                    <a:pt x="10939" y="6301"/>
                  </a:cubicBezTo>
                  <a:cubicBezTo>
                    <a:pt x="10939" y="5525"/>
                    <a:pt x="11647" y="4913"/>
                    <a:pt x="12517" y="4913"/>
                  </a:cubicBezTo>
                  <a:close/>
                  <a:moveTo>
                    <a:pt x="3416" y="7770"/>
                  </a:moveTo>
                  <a:cubicBezTo>
                    <a:pt x="3716" y="7946"/>
                    <a:pt x="4069" y="8042"/>
                    <a:pt x="4450" y="8042"/>
                  </a:cubicBezTo>
                  <a:lnTo>
                    <a:pt x="7211" y="8042"/>
                  </a:lnTo>
                  <a:cubicBezTo>
                    <a:pt x="7198" y="8124"/>
                    <a:pt x="7198" y="8205"/>
                    <a:pt x="7198" y="8287"/>
                  </a:cubicBezTo>
                  <a:cubicBezTo>
                    <a:pt x="7198" y="9007"/>
                    <a:pt x="7565" y="9647"/>
                    <a:pt x="8137" y="10069"/>
                  </a:cubicBezTo>
                  <a:cubicBezTo>
                    <a:pt x="8042" y="10096"/>
                    <a:pt x="7946" y="10110"/>
                    <a:pt x="7851" y="10123"/>
                  </a:cubicBezTo>
                  <a:lnTo>
                    <a:pt x="1348" y="10123"/>
                  </a:lnTo>
                  <a:cubicBezTo>
                    <a:pt x="1076" y="10123"/>
                    <a:pt x="859" y="9947"/>
                    <a:pt x="859" y="9715"/>
                  </a:cubicBezTo>
                  <a:cubicBezTo>
                    <a:pt x="859" y="9497"/>
                    <a:pt x="1076" y="9321"/>
                    <a:pt x="1348" y="9321"/>
                  </a:cubicBezTo>
                  <a:lnTo>
                    <a:pt x="1865" y="9321"/>
                  </a:lnTo>
                  <a:cubicBezTo>
                    <a:pt x="1920" y="9321"/>
                    <a:pt x="1974" y="9307"/>
                    <a:pt x="2029" y="9294"/>
                  </a:cubicBezTo>
                  <a:cubicBezTo>
                    <a:pt x="2205" y="9212"/>
                    <a:pt x="2314" y="9035"/>
                    <a:pt x="2301" y="8858"/>
                  </a:cubicBezTo>
                  <a:lnTo>
                    <a:pt x="2301" y="8804"/>
                  </a:lnTo>
                  <a:cubicBezTo>
                    <a:pt x="2301" y="8246"/>
                    <a:pt x="2790" y="7797"/>
                    <a:pt x="3416" y="7770"/>
                  </a:cubicBezTo>
                  <a:close/>
                  <a:moveTo>
                    <a:pt x="12967" y="10545"/>
                  </a:moveTo>
                  <a:cubicBezTo>
                    <a:pt x="12898" y="10667"/>
                    <a:pt x="12776" y="10763"/>
                    <a:pt x="12640" y="10803"/>
                  </a:cubicBezTo>
                  <a:cubicBezTo>
                    <a:pt x="12626" y="10803"/>
                    <a:pt x="12626" y="10803"/>
                    <a:pt x="12613" y="10817"/>
                  </a:cubicBezTo>
                  <a:lnTo>
                    <a:pt x="9158" y="12137"/>
                  </a:lnTo>
                  <a:cubicBezTo>
                    <a:pt x="9022" y="12191"/>
                    <a:pt x="8926" y="12300"/>
                    <a:pt x="8899" y="12423"/>
                  </a:cubicBezTo>
                  <a:cubicBezTo>
                    <a:pt x="8858" y="12559"/>
                    <a:pt x="8885" y="12695"/>
                    <a:pt x="8967" y="12804"/>
                  </a:cubicBezTo>
                  <a:lnTo>
                    <a:pt x="10001" y="14068"/>
                  </a:lnTo>
                  <a:lnTo>
                    <a:pt x="7021" y="14068"/>
                  </a:lnTo>
                  <a:lnTo>
                    <a:pt x="7021" y="11797"/>
                  </a:lnTo>
                  <a:cubicBezTo>
                    <a:pt x="7021" y="11538"/>
                    <a:pt x="7184" y="11307"/>
                    <a:pt x="7429" y="11226"/>
                  </a:cubicBezTo>
                  <a:lnTo>
                    <a:pt x="9566" y="10545"/>
                  </a:lnTo>
                  <a:close/>
                  <a:moveTo>
                    <a:pt x="16776" y="14912"/>
                  </a:moveTo>
                  <a:lnTo>
                    <a:pt x="16776" y="16191"/>
                  </a:lnTo>
                  <a:lnTo>
                    <a:pt x="11565" y="16191"/>
                  </a:lnTo>
                  <a:cubicBezTo>
                    <a:pt x="11347" y="16191"/>
                    <a:pt x="11157" y="16341"/>
                    <a:pt x="11130" y="16545"/>
                  </a:cubicBezTo>
                  <a:cubicBezTo>
                    <a:pt x="11089" y="16817"/>
                    <a:pt x="11293" y="17034"/>
                    <a:pt x="11552" y="17034"/>
                  </a:cubicBezTo>
                  <a:lnTo>
                    <a:pt x="16776" y="17034"/>
                  </a:lnTo>
                  <a:lnTo>
                    <a:pt x="16776" y="17334"/>
                  </a:lnTo>
                  <a:cubicBezTo>
                    <a:pt x="16776" y="19280"/>
                    <a:pt x="15198" y="20858"/>
                    <a:pt x="13266" y="20858"/>
                  </a:cubicBezTo>
                  <a:lnTo>
                    <a:pt x="6041" y="20858"/>
                  </a:lnTo>
                  <a:cubicBezTo>
                    <a:pt x="4097" y="20858"/>
                    <a:pt x="2518" y="19280"/>
                    <a:pt x="2518" y="17334"/>
                  </a:cubicBezTo>
                  <a:lnTo>
                    <a:pt x="2518" y="17034"/>
                  </a:lnTo>
                  <a:lnTo>
                    <a:pt x="7715" y="17034"/>
                  </a:lnTo>
                  <a:cubicBezTo>
                    <a:pt x="7919" y="17034"/>
                    <a:pt x="8109" y="16885"/>
                    <a:pt x="8137" y="16681"/>
                  </a:cubicBezTo>
                  <a:cubicBezTo>
                    <a:pt x="8178" y="16408"/>
                    <a:pt x="7973" y="16191"/>
                    <a:pt x="7728" y="16191"/>
                  </a:cubicBezTo>
                  <a:lnTo>
                    <a:pt x="2518" y="16191"/>
                  </a:lnTo>
                  <a:lnTo>
                    <a:pt x="2518" y="14912"/>
                  </a:lnTo>
                  <a:close/>
                  <a:moveTo>
                    <a:pt x="11008" y="1"/>
                  </a:moveTo>
                  <a:cubicBezTo>
                    <a:pt x="9606" y="1"/>
                    <a:pt x="8409" y="913"/>
                    <a:pt x="8096" y="2123"/>
                  </a:cubicBezTo>
                  <a:cubicBezTo>
                    <a:pt x="8015" y="2123"/>
                    <a:pt x="7933" y="2110"/>
                    <a:pt x="7865" y="2110"/>
                  </a:cubicBezTo>
                  <a:cubicBezTo>
                    <a:pt x="6328" y="2110"/>
                    <a:pt x="5049" y="3184"/>
                    <a:pt x="4899" y="4559"/>
                  </a:cubicBezTo>
                  <a:lnTo>
                    <a:pt x="4436" y="4559"/>
                  </a:lnTo>
                  <a:cubicBezTo>
                    <a:pt x="3389" y="4559"/>
                    <a:pt x="2546" y="5348"/>
                    <a:pt x="2546" y="6314"/>
                  </a:cubicBezTo>
                  <a:cubicBezTo>
                    <a:pt x="2546" y="6586"/>
                    <a:pt x="2613" y="6845"/>
                    <a:pt x="2736" y="7075"/>
                  </a:cubicBezTo>
                  <a:cubicBezTo>
                    <a:pt x="2096" y="7307"/>
                    <a:pt x="1620" y="7837"/>
                    <a:pt x="1497" y="8463"/>
                  </a:cubicBezTo>
                  <a:lnTo>
                    <a:pt x="1348" y="8463"/>
                  </a:lnTo>
                  <a:cubicBezTo>
                    <a:pt x="614" y="8463"/>
                    <a:pt x="1" y="9035"/>
                    <a:pt x="1" y="9715"/>
                  </a:cubicBezTo>
                  <a:cubicBezTo>
                    <a:pt x="1" y="10409"/>
                    <a:pt x="614" y="10966"/>
                    <a:pt x="1348" y="10966"/>
                  </a:cubicBezTo>
                  <a:lnTo>
                    <a:pt x="6422" y="10966"/>
                  </a:lnTo>
                  <a:cubicBezTo>
                    <a:pt x="6259" y="11211"/>
                    <a:pt x="6164" y="11483"/>
                    <a:pt x="6164" y="11797"/>
                  </a:cubicBezTo>
                  <a:lnTo>
                    <a:pt x="6164" y="14068"/>
                  </a:lnTo>
                  <a:lnTo>
                    <a:pt x="2096" y="14068"/>
                  </a:lnTo>
                  <a:cubicBezTo>
                    <a:pt x="1865" y="14068"/>
                    <a:pt x="1675" y="14259"/>
                    <a:pt x="1675" y="14491"/>
                  </a:cubicBezTo>
                  <a:lnTo>
                    <a:pt x="1675" y="17334"/>
                  </a:lnTo>
                  <a:cubicBezTo>
                    <a:pt x="1675" y="19755"/>
                    <a:pt x="3620" y="21701"/>
                    <a:pt x="6041" y="21701"/>
                  </a:cubicBezTo>
                  <a:lnTo>
                    <a:pt x="13266" y="21701"/>
                  </a:lnTo>
                  <a:cubicBezTo>
                    <a:pt x="15674" y="21701"/>
                    <a:pt x="17620" y="19755"/>
                    <a:pt x="17620" y="17334"/>
                  </a:cubicBezTo>
                  <a:lnTo>
                    <a:pt x="17620" y="14491"/>
                  </a:lnTo>
                  <a:cubicBezTo>
                    <a:pt x="17620" y="14259"/>
                    <a:pt x="17429" y="14068"/>
                    <a:pt x="17198" y="14068"/>
                  </a:cubicBezTo>
                  <a:lnTo>
                    <a:pt x="11157" y="14068"/>
                  </a:lnTo>
                  <a:lnTo>
                    <a:pt x="10083" y="12722"/>
                  </a:lnTo>
                  <a:lnTo>
                    <a:pt x="12994" y="11606"/>
                  </a:lnTo>
                  <a:cubicBezTo>
                    <a:pt x="13484" y="11443"/>
                    <a:pt x="13838" y="11035"/>
                    <a:pt x="13947" y="10545"/>
                  </a:cubicBezTo>
                  <a:lnTo>
                    <a:pt x="17674" y="10545"/>
                  </a:lnTo>
                  <a:cubicBezTo>
                    <a:pt x="18545" y="10545"/>
                    <a:pt x="19252" y="9892"/>
                    <a:pt x="19252" y="9076"/>
                  </a:cubicBezTo>
                  <a:cubicBezTo>
                    <a:pt x="19252" y="8273"/>
                    <a:pt x="18545" y="7620"/>
                    <a:pt x="17674" y="7620"/>
                  </a:cubicBezTo>
                  <a:lnTo>
                    <a:pt x="17388" y="7620"/>
                  </a:lnTo>
                  <a:cubicBezTo>
                    <a:pt x="17348" y="7348"/>
                    <a:pt x="17266" y="7103"/>
                    <a:pt x="17130" y="6872"/>
                  </a:cubicBezTo>
                  <a:cubicBezTo>
                    <a:pt x="17470" y="6422"/>
                    <a:pt x="17647" y="5878"/>
                    <a:pt x="17647" y="5334"/>
                  </a:cubicBezTo>
                  <a:cubicBezTo>
                    <a:pt x="17647" y="3824"/>
                    <a:pt x="16314" y="2600"/>
                    <a:pt x="14667" y="2600"/>
                  </a:cubicBezTo>
                  <a:cubicBezTo>
                    <a:pt x="14436" y="2600"/>
                    <a:pt x="14204" y="2613"/>
                    <a:pt x="13987" y="2667"/>
                  </a:cubicBezTo>
                  <a:cubicBezTo>
                    <a:pt x="13947" y="1198"/>
                    <a:pt x="12626" y="1"/>
                    <a:pt x="1100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Google Shape;294;p35">
              <a:extLst>
                <a:ext uri="{FF2B5EF4-FFF2-40B4-BE49-F238E27FC236}">
                  <a16:creationId xmlns:a16="http://schemas.microsoft.com/office/drawing/2014/main" id="{4C0C2549-7B90-477D-BFE3-E04A611C2C40}"/>
                </a:ext>
              </a:extLst>
            </p:cNvPr>
            <p:cNvSpPr/>
            <p:nvPr/>
          </p:nvSpPr>
          <p:spPr>
            <a:xfrm>
              <a:off x="1714609" y="2378364"/>
              <a:ext cx="19407" cy="17503"/>
            </a:xfrm>
            <a:custGeom>
              <a:avLst/>
              <a:gdLst/>
              <a:ahLst/>
              <a:cxnLst/>
              <a:rect l="l" t="t" r="r" b="b"/>
              <a:pathLst>
                <a:path w="899" h="842" extrusionOk="0">
                  <a:moveTo>
                    <a:pt x="456" y="1"/>
                  </a:moveTo>
                  <a:cubicBezTo>
                    <a:pt x="356" y="1"/>
                    <a:pt x="258" y="35"/>
                    <a:pt x="178" y="107"/>
                  </a:cubicBezTo>
                  <a:cubicBezTo>
                    <a:pt x="42" y="215"/>
                    <a:pt x="1" y="406"/>
                    <a:pt x="55" y="569"/>
                  </a:cubicBezTo>
                  <a:cubicBezTo>
                    <a:pt x="109" y="732"/>
                    <a:pt x="273" y="841"/>
                    <a:pt x="450" y="841"/>
                  </a:cubicBezTo>
                  <a:cubicBezTo>
                    <a:pt x="654" y="841"/>
                    <a:pt x="831" y="692"/>
                    <a:pt x="871" y="488"/>
                  </a:cubicBezTo>
                  <a:cubicBezTo>
                    <a:pt x="899" y="324"/>
                    <a:pt x="817" y="148"/>
                    <a:pt x="668" y="52"/>
                  </a:cubicBezTo>
                  <a:cubicBezTo>
                    <a:pt x="600" y="18"/>
                    <a:pt x="527" y="1"/>
                    <a:pt x="4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7695519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2"/>
        <p:cNvGrpSpPr/>
        <p:nvPr/>
      </p:nvGrpSpPr>
      <p:grpSpPr>
        <a:xfrm>
          <a:off x="0" y="0"/>
          <a:ext cx="0" cy="0"/>
          <a:chOff x="0" y="0"/>
          <a:chExt cx="0" cy="0"/>
        </a:xfrm>
      </p:grpSpPr>
      <p:sp>
        <p:nvSpPr>
          <p:cNvPr id="494" name="Google Shape;494;p51"/>
          <p:cNvSpPr txBox="1">
            <a:spLocks noGrp="1"/>
          </p:cNvSpPr>
          <p:nvPr>
            <p:ph type="subTitle" idx="1"/>
          </p:nvPr>
        </p:nvSpPr>
        <p:spPr>
          <a:xfrm>
            <a:off x="7671599" y="1879600"/>
            <a:ext cx="3753687" cy="3098800"/>
          </a:xfrm>
          <a:prstGeom prst="rect">
            <a:avLst/>
          </a:prstGeom>
        </p:spPr>
        <p:txBody>
          <a:bodyPr spcFirstLastPara="1" wrap="square" lIns="121900" tIns="121900" rIns="121900" bIns="121900" anchor="ctr" anchorCtr="0">
            <a:noAutofit/>
          </a:bodyPr>
          <a:lstStyle/>
          <a:p>
            <a:pPr marL="0" indent="0" algn="l"/>
            <a:r>
              <a:rPr lang="fr-FR" sz="4800" b="1" dirty="0">
                <a:solidFill>
                  <a:schemeClr val="dk2"/>
                </a:solidFill>
              </a:rPr>
              <a:t>MERCI !</a:t>
            </a:r>
          </a:p>
          <a:p>
            <a:pPr marL="0" indent="0" algn="l"/>
            <a:r>
              <a:rPr lang="ja-JP" altLang="fr-FR" sz="2400" b="1" dirty="0">
                <a:solidFill>
                  <a:schemeClr val="dk2"/>
                </a:solidFill>
              </a:rPr>
              <a:t>ありがとうございました</a:t>
            </a:r>
            <a:endParaRPr sz="2400" b="1" dirty="0">
              <a:solidFill>
                <a:schemeClr val="dk2"/>
              </a:solidFill>
            </a:endParaRPr>
          </a:p>
        </p:txBody>
      </p:sp>
      <p:grpSp>
        <p:nvGrpSpPr>
          <p:cNvPr id="495" name="Google Shape;495;p51"/>
          <p:cNvGrpSpPr/>
          <p:nvPr/>
        </p:nvGrpSpPr>
        <p:grpSpPr>
          <a:xfrm flipH="1">
            <a:off x="6880605" y="348799"/>
            <a:ext cx="1774161" cy="1422400"/>
            <a:chOff x="2624153" y="3613649"/>
            <a:chExt cx="1330621" cy="1066800"/>
          </a:xfrm>
        </p:grpSpPr>
        <p:sp>
          <p:nvSpPr>
            <p:cNvPr id="496" name="Google Shape;496;p51"/>
            <p:cNvSpPr/>
            <p:nvPr/>
          </p:nvSpPr>
          <p:spPr>
            <a:xfrm rot="5400000">
              <a:off x="2887974" y="3613649"/>
              <a:ext cx="1066800" cy="1066800"/>
            </a:xfrm>
            <a:prstGeom prst="ellipse">
              <a:avLst/>
            </a:prstGeom>
            <a:solidFill>
              <a:schemeClr val="dk2">
                <a:alpha val="6018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7" name="Google Shape;497;p51"/>
            <p:cNvSpPr/>
            <p:nvPr/>
          </p:nvSpPr>
          <p:spPr>
            <a:xfrm rot="5400000">
              <a:off x="2624153" y="3879338"/>
              <a:ext cx="535200" cy="535200"/>
            </a:xfrm>
            <a:prstGeom prst="ellipse">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498" name="Google Shape;498;p51"/>
          <p:cNvGrpSpPr/>
          <p:nvPr/>
        </p:nvGrpSpPr>
        <p:grpSpPr>
          <a:xfrm>
            <a:off x="9991200" y="6085784"/>
            <a:ext cx="1240800" cy="104400"/>
            <a:chOff x="720000" y="539988"/>
            <a:chExt cx="930600" cy="78300"/>
          </a:xfrm>
        </p:grpSpPr>
        <p:sp>
          <p:nvSpPr>
            <p:cNvPr id="499" name="Google Shape;499;p51"/>
            <p:cNvSpPr/>
            <p:nvPr/>
          </p:nvSpPr>
          <p:spPr>
            <a:xfrm rot="-5400000">
              <a:off x="1004100" y="539988"/>
              <a:ext cx="78300" cy="783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0" name="Google Shape;500;p51"/>
            <p:cNvSpPr/>
            <p:nvPr/>
          </p:nvSpPr>
          <p:spPr>
            <a:xfrm rot="-5400000">
              <a:off x="1288200" y="539988"/>
              <a:ext cx="78300" cy="783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1" name="Google Shape;501;p51"/>
            <p:cNvSpPr/>
            <p:nvPr/>
          </p:nvSpPr>
          <p:spPr>
            <a:xfrm rot="-5400000">
              <a:off x="1572300" y="539988"/>
              <a:ext cx="78300" cy="783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2" name="Google Shape;502;p51"/>
            <p:cNvSpPr/>
            <p:nvPr/>
          </p:nvSpPr>
          <p:spPr>
            <a:xfrm rot="-5400000">
              <a:off x="720000" y="539988"/>
              <a:ext cx="78300" cy="78300"/>
            </a:xfrm>
            <a:prstGeom prst="ellipse">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Rectangle 1">
            <a:extLst>
              <a:ext uri="{FF2B5EF4-FFF2-40B4-BE49-F238E27FC236}">
                <a16:creationId xmlns:a16="http://schemas.microsoft.com/office/drawing/2014/main" id="{D3866903-3022-47DE-BA39-AE2AD5644B36}"/>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224510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5A84FF71-D622-4DE1-BBE4-207886783CA5}"/>
              </a:ext>
            </a:extLst>
          </p:cNvPr>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2288143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5" name="Google Shape;355;p42"/>
          <p:cNvSpPr/>
          <p:nvPr/>
        </p:nvSpPr>
        <p:spPr>
          <a:xfrm>
            <a:off x="2347248" y="2897708"/>
            <a:ext cx="32808" cy="29977"/>
          </a:xfrm>
          <a:custGeom>
            <a:avLst/>
            <a:gdLst/>
            <a:ahLst/>
            <a:cxnLst/>
            <a:rect l="l" t="t" r="r" b="b"/>
            <a:pathLst>
              <a:path w="899" h="853" extrusionOk="0">
                <a:moveTo>
                  <a:pt x="457" y="0"/>
                </a:moveTo>
                <a:cubicBezTo>
                  <a:pt x="361" y="0"/>
                  <a:pt x="266" y="31"/>
                  <a:pt x="191" y="91"/>
                </a:cubicBezTo>
                <a:cubicBezTo>
                  <a:pt x="41" y="214"/>
                  <a:pt x="1" y="404"/>
                  <a:pt x="55" y="568"/>
                </a:cubicBezTo>
                <a:cubicBezTo>
                  <a:pt x="110" y="731"/>
                  <a:pt x="273" y="853"/>
                  <a:pt x="449" y="853"/>
                </a:cubicBezTo>
                <a:cubicBezTo>
                  <a:pt x="654" y="853"/>
                  <a:pt x="830" y="704"/>
                  <a:pt x="872" y="499"/>
                </a:cubicBezTo>
                <a:cubicBezTo>
                  <a:pt x="899" y="336"/>
                  <a:pt x="830" y="159"/>
                  <a:pt x="681" y="64"/>
                </a:cubicBezTo>
                <a:cubicBezTo>
                  <a:pt x="613" y="21"/>
                  <a:pt x="535" y="0"/>
                  <a:pt x="45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49;p42">
            <a:extLst>
              <a:ext uri="{FF2B5EF4-FFF2-40B4-BE49-F238E27FC236}">
                <a16:creationId xmlns:a16="http://schemas.microsoft.com/office/drawing/2014/main" id="{C64700CA-404D-41D6-806E-D1856416EF47}"/>
              </a:ext>
            </a:extLst>
          </p:cNvPr>
          <p:cNvSpPr txBox="1">
            <a:spLocks/>
          </p:cNvSpPr>
          <p:nvPr/>
        </p:nvSpPr>
        <p:spPr>
          <a:xfrm>
            <a:off x="687627" y="763600"/>
            <a:ext cx="6326016" cy="5663048"/>
          </a:xfrm>
          <a:prstGeom prst="rect">
            <a:avLst/>
          </a:prstGeom>
          <a:noFill/>
          <a:ln>
            <a:noFill/>
          </a:ln>
        </p:spPr>
        <p:txBody>
          <a:bodyPr spcFirstLastPara="1" wrap="square" lIns="121900" tIns="121900" rIns="121900" bIns="121900" anchor="ctr" anchorCtr="0">
            <a:sp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1pPr>
            <a:lvl2pPr marL="914400" marR="0" lvl="1"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2pPr>
            <a:lvl3pPr marL="1371600" marR="0" lvl="2"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3pPr>
            <a:lvl4pPr marL="1828800" marR="0" lvl="3"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4pPr>
            <a:lvl5pPr marL="2286000" marR="0" lvl="4"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5pPr>
            <a:lvl6pPr marL="2743200" marR="0" lvl="5"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6pPr>
            <a:lvl7pPr marL="3200400" marR="0" lvl="6"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7pPr>
            <a:lvl8pPr marL="3657600" marR="0" lvl="7"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8pPr>
            <a:lvl9pPr marL="4114800" marR="0" lvl="8" indent="-330200" algn="ctr" rtl="0">
              <a:lnSpc>
                <a:spcPct val="100000"/>
              </a:lnSpc>
              <a:spcBef>
                <a:spcPts val="0"/>
              </a:spcBef>
              <a:spcAft>
                <a:spcPts val="0"/>
              </a:spcAft>
              <a:buClr>
                <a:schemeClr val="dk1"/>
              </a:buClr>
              <a:buSzPts val="2100"/>
              <a:buFont typeface="Lexend Exa"/>
              <a:buNone/>
              <a:defRPr sz="2800" b="0" i="0" u="none" strike="noStrike" cap="none">
                <a:solidFill>
                  <a:schemeClr val="dk1"/>
                </a:solidFill>
                <a:latin typeface="Lexend Exa"/>
                <a:ea typeface="Lexend Exa"/>
                <a:cs typeface="Lexend Exa"/>
                <a:sym typeface="Lexend Exa"/>
              </a:defRPr>
            </a:lvl9pPr>
          </a:lstStyle>
          <a:p>
            <a:pPr marL="0" indent="0" algn="just"/>
            <a:r>
              <a:rPr lang="fr-FR" sz="1600" kern="0" dirty="0"/>
              <a:t>Toute la famille participe au travail des arbres et du jardin en intervenant à toutes les étapes de la construction, c’est une entreprise familiale depuis 3 générations. </a:t>
            </a:r>
            <a:r>
              <a:rPr lang="fr-FR" sz="1600" kern="0" dirty="0" err="1"/>
              <a:t>Kurakichi</a:t>
            </a:r>
            <a:r>
              <a:rPr lang="fr-FR" sz="1600" kern="0" dirty="0"/>
              <a:t> Abe sema les premières graines et écrivit un livre sur le sujet- Le pin en </a:t>
            </a:r>
            <a:r>
              <a:rPr lang="fr-FR" sz="1600" kern="0" dirty="0" err="1"/>
              <a:t>bonsai</a:t>
            </a:r>
            <a:r>
              <a:rPr lang="fr-FR" sz="1600" kern="0" dirty="0"/>
              <a:t> - , bien connu des européens depuis qu’il a été traduit en plusieurs langues. On retrouve les dessins originaux à l’encre exposés dans la maison dans le livre. Son fils </a:t>
            </a:r>
            <a:r>
              <a:rPr lang="fr-FR" sz="1600" kern="0" dirty="0" err="1"/>
              <a:t>Kenichi</a:t>
            </a:r>
            <a:r>
              <a:rPr lang="fr-FR" sz="1600" kern="0" dirty="0"/>
              <a:t> prit sa suite et aujourd’hui son fils </a:t>
            </a:r>
            <a:r>
              <a:rPr lang="fr-FR" sz="1600" kern="0" dirty="0" err="1"/>
              <a:t>Daiki</a:t>
            </a:r>
            <a:r>
              <a:rPr lang="fr-FR" sz="1600" kern="0" dirty="0"/>
              <a:t> suit le même chemin après un apprentissage traditionnel dans un jardin de Tokyo.</a:t>
            </a:r>
          </a:p>
          <a:p>
            <a:pPr marL="0" indent="0" algn="just"/>
            <a:endParaRPr lang="fr-FR" sz="1600" kern="0" dirty="0"/>
          </a:p>
          <a:p>
            <a:pPr marL="0" indent="0" algn="just"/>
            <a:r>
              <a:rPr lang="fr-FR" sz="1600" kern="0" dirty="0"/>
              <a:t>Ce jardin est une merveille d’authenticité, on y travaille le bonsaï de façon traditionnelle, la partie commerciale est importante mais n’a pas pris le dessus sur l’artisanat. On n’y trouve pas seulement de beaux arbres mais un état d’esprit, une ambiance, une émotion.  Il faut prévoir un interprète pour profiter de la visite, les Abe ne parlent que japonais mais bien accompagnés ils nous invitent volontiers à partager un repas sur tatami avec quelques bières et du </a:t>
            </a:r>
            <a:r>
              <a:rPr lang="fr-FR" sz="1600" kern="0" dirty="0" err="1"/>
              <a:t>sake</a:t>
            </a:r>
            <a:r>
              <a:rPr lang="fr-FR" sz="1600" kern="0" dirty="0"/>
              <a:t>.</a:t>
            </a:r>
          </a:p>
          <a:p>
            <a:pPr marL="0" indent="0" algn="just"/>
            <a:r>
              <a:rPr lang="fr-FR" sz="1600" kern="0" dirty="0" err="1"/>
              <a:t>Kenichi</a:t>
            </a:r>
            <a:r>
              <a:rPr lang="fr-FR" sz="1600" kern="0" dirty="0"/>
              <a:t> et </a:t>
            </a:r>
            <a:r>
              <a:rPr lang="fr-FR" sz="1600" kern="0" dirty="0" err="1"/>
              <a:t>Daiki</a:t>
            </a:r>
            <a:r>
              <a:rPr lang="fr-FR" sz="1600" kern="0" dirty="0"/>
              <a:t> font régulièrement des séjours en Europe où ils organisent des ateliers, </a:t>
            </a:r>
            <a:r>
              <a:rPr lang="fr-FR" sz="1600" kern="0" dirty="0" err="1"/>
              <a:t>Daiki</a:t>
            </a:r>
            <a:r>
              <a:rPr lang="fr-FR" sz="1600" kern="0" dirty="0"/>
              <a:t> est un excellent professeur.</a:t>
            </a:r>
          </a:p>
          <a:p>
            <a:pPr marL="0" indent="0" algn="just"/>
            <a:endParaRPr lang="fr-FR" sz="1600" kern="0" dirty="0"/>
          </a:p>
          <a:p>
            <a:pPr marL="0" indent="0" algn="just"/>
            <a:r>
              <a:rPr lang="fr-FR" sz="1600" kern="0" dirty="0"/>
              <a:t>Ce jardin est donc spécialisé dans la culture d’une espèce, en partant de la graine jusqu’au bonsaï après environ 50 ans de travail, souvent le fils travaillent les arbres que le père avait semé.</a:t>
            </a:r>
          </a:p>
        </p:txBody>
      </p:sp>
      <p:pic>
        <p:nvPicPr>
          <p:cNvPr id="7" name="Image 6">
            <a:extLst>
              <a:ext uri="{FF2B5EF4-FFF2-40B4-BE49-F238E27FC236}">
                <a16:creationId xmlns:a16="http://schemas.microsoft.com/office/drawing/2014/main" id="{169C3A6A-A32E-4616-ADDF-AC4AF9E0A13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4259" y="396834"/>
            <a:ext cx="4498411" cy="25308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Google Shape;347;p42">
            <a:extLst>
              <a:ext uri="{FF2B5EF4-FFF2-40B4-BE49-F238E27FC236}">
                <a16:creationId xmlns:a16="http://schemas.microsoft.com/office/drawing/2014/main" id="{E8638001-4D90-4C5D-81F2-EC80A2722DF8}"/>
              </a:ext>
            </a:extLst>
          </p:cNvPr>
          <p:cNvSpPr txBox="1">
            <a:spLocks noGrp="1"/>
          </p:cNvSpPr>
          <p:nvPr>
            <p:ph type="title"/>
          </p:nvPr>
        </p:nvSpPr>
        <p:spPr>
          <a:xfrm>
            <a:off x="687627" y="0"/>
            <a:ext cx="10272000" cy="763600"/>
          </a:xfrm>
          <a:prstGeom prst="rect">
            <a:avLst/>
          </a:prstGeom>
        </p:spPr>
        <p:txBody>
          <a:bodyPr spcFirstLastPara="1" wrap="square" lIns="121900" tIns="121900" rIns="121900" bIns="121900" anchor="t" anchorCtr="0">
            <a:noAutofit/>
          </a:bodyPr>
          <a:lstStyle/>
          <a:p>
            <a:r>
              <a:rPr lang="en" sz="3600" b="1" dirty="0"/>
              <a:t>FUKUSHIMA</a:t>
            </a:r>
            <a:endParaRPr sz="3600" b="1" dirty="0"/>
          </a:p>
        </p:txBody>
      </p:sp>
      <p:pic>
        <p:nvPicPr>
          <p:cNvPr id="14" name="Image 13">
            <a:extLst>
              <a:ext uri="{FF2B5EF4-FFF2-40B4-BE49-F238E27FC236}">
                <a16:creationId xmlns:a16="http://schemas.microsoft.com/office/drawing/2014/main" id="{EEDD059A-0AEE-4CCC-9F33-667E3A37D76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4259" y="3241438"/>
            <a:ext cx="4531625" cy="33992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60994515"/>
      </p:ext>
    </p:extLst>
  </p:cSld>
  <p:clrMapOvr>
    <a:masterClrMapping/>
  </p:clrMapOvr>
</p:sld>
</file>

<file path=ppt/theme/theme1.xml><?xml version="1.0" encoding="utf-8"?>
<a:theme xmlns:a="http://schemas.openxmlformats.org/drawingml/2006/main" name="Streets of Japan by Slidesgo">
  <a:themeElements>
    <a:clrScheme name="Simple Light">
      <a:dk1>
        <a:srgbClr val="3B4954"/>
      </a:dk1>
      <a:lt1>
        <a:srgbClr val="F5E2CF"/>
      </a:lt1>
      <a:dk2>
        <a:srgbClr val="F95851"/>
      </a:dk2>
      <a:lt2>
        <a:srgbClr val="FB9A96"/>
      </a:lt2>
      <a:accent1>
        <a:srgbClr val="FFFFFF"/>
      </a:accent1>
      <a:accent2>
        <a:srgbClr val="3B4954"/>
      </a:accent2>
      <a:accent3>
        <a:srgbClr val="F5E2CF"/>
      </a:accent3>
      <a:accent4>
        <a:srgbClr val="F95851"/>
      </a:accent4>
      <a:accent5>
        <a:srgbClr val="FB9A96"/>
      </a:accent5>
      <a:accent6>
        <a:srgbClr val="FFFFFF"/>
      </a:accent6>
      <a:hlink>
        <a:srgbClr val="3B49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11069</Words>
  <Application>Microsoft Office PowerPoint</Application>
  <PresentationFormat>Grand écran</PresentationFormat>
  <Paragraphs>599</Paragraphs>
  <Slides>82</Slides>
  <Notes>78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82</vt:i4>
      </vt:variant>
    </vt:vector>
  </HeadingPairs>
  <TitlesOfParts>
    <vt:vector size="87" baseType="lpstr">
      <vt:lpstr>Arial</vt:lpstr>
      <vt:lpstr>Calibri</vt:lpstr>
      <vt:lpstr>Hind Siliguri</vt:lpstr>
      <vt:lpstr>Lexend Exa</vt:lpstr>
      <vt:lpstr>Streets of Japan by Slidesgo</vt:lpstr>
      <vt:lpstr>JAPAN BONSAÏ TOUR</vt:lpstr>
      <vt:lpstr>INTRODUCTION  導入</vt:lpstr>
      <vt:lpstr>Présentation PowerPoint</vt:lpstr>
      <vt:lpstr>Présentation PowerPoint</vt:lpstr>
      <vt:lpstr>Présentation PowerPoint</vt:lpstr>
      <vt:lpstr>AU NORD DE TOKYO</vt:lpstr>
      <vt:lpstr>Présentation PowerPoint</vt:lpstr>
      <vt:lpstr>FUKUSHIMA</vt:lpstr>
      <vt:lpstr>FUKUSHIMA</vt:lpstr>
      <vt:lpstr>FUKUSHIMA</vt:lpstr>
      <vt:lpstr>OBUSE</vt:lpstr>
      <vt:lpstr>OBUSE</vt:lpstr>
      <vt:lpstr>OBUSE</vt:lpstr>
      <vt:lpstr>UTSUNOMIYA</vt:lpstr>
      <vt:lpstr>UTSUNOMIYA</vt:lpstr>
      <vt:lpstr>UTSUNOMIYA</vt:lpstr>
      <vt:lpstr>UTSUNOMIYA</vt:lpstr>
      <vt:lpstr>TOKYO</vt:lpstr>
      <vt:lpstr>Présentation PowerPoint</vt:lpstr>
      <vt:lpstr>OMIYA</vt:lpstr>
      <vt:lpstr>OMIYA</vt:lpstr>
      <vt:lpstr>OMIYA</vt:lpstr>
      <vt:lpstr>OMIYA</vt:lpstr>
      <vt:lpstr>OMIYA</vt:lpstr>
      <vt:lpstr>OMIYA</vt:lpstr>
      <vt:lpstr>OMIYA</vt:lpstr>
      <vt:lpstr>OMIYA</vt:lpstr>
      <vt:lpstr>ANGYO</vt:lpstr>
      <vt:lpstr>ANGYO</vt:lpstr>
      <vt:lpstr>ANGYO</vt:lpstr>
      <vt:lpstr>ANGYO</vt:lpstr>
      <vt:lpstr>ANGYO</vt:lpstr>
      <vt:lpstr>ANGYO</vt:lpstr>
      <vt:lpstr>Présentation PowerPoint</vt:lpstr>
      <vt:lpstr>Présentation PowerPoint</vt:lpstr>
      <vt:lpstr>Présentation PowerPoint</vt:lpstr>
      <vt:lpstr>TOKYO</vt:lpstr>
      <vt:lpstr>TOKYO</vt:lpstr>
      <vt:lpstr>SHIZUOKA</vt:lpstr>
      <vt:lpstr>Présentation PowerPoint</vt:lpstr>
      <vt:lpstr>SHIZUOKA</vt:lpstr>
      <vt:lpstr>SHIZUOKA</vt:lpstr>
      <vt:lpstr>SHIZUOKA</vt:lpstr>
      <vt:lpstr>SHIZUOKA</vt:lpstr>
      <vt:lpstr>TOYOHASHI</vt:lpstr>
      <vt:lpstr>Présentation PowerPoint</vt:lpstr>
      <vt:lpstr>TOYOHASHI</vt:lpstr>
      <vt:lpstr>TOYOHASHI</vt:lpstr>
      <vt:lpstr>NAGOYA</vt:lpstr>
      <vt:lpstr>Présentation PowerPoint</vt:lpstr>
      <vt:lpstr>NAGOYA</vt:lpstr>
      <vt:lpstr>NAGOYA</vt:lpstr>
      <vt:lpstr>OKAZAKI</vt:lpstr>
      <vt:lpstr>OKAZAKI</vt:lpstr>
      <vt:lpstr>OKAZAKI</vt:lpstr>
      <vt:lpstr>OKAZAKI</vt:lpstr>
      <vt:lpstr>OKAZAKI</vt:lpstr>
      <vt:lpstr>TOKONAME</vt:lpstr>
      <vt:lpstr>KYOTO</vt:lpstr>
      <vt:lpstr>Présentation PowerPoint</vt:lpstr>
      <vt:lpstr>KYOTO</vt:lpstr>
      <vt:lpstr>KYOTO</vt:lpstr>
      <vt:lpstr>KYOTO</vt:lpstr>
      <vt:lpstr>OSAKA</vt:lpstr>
      <vt:lpstr>Présentation PowerPoint</vt:lpstr>
      <vt:lpstr>OSAKA</vt:lpstr>
      <vt:lpstr>OSAKA</vt:lpstr>
      <vt:lpstr>OSAKA</vt:lpstr>
      <vt:lpstr>OSAKA</vt:lpstr>
      <vt:lpstr>TAKAMASTU</vt:lpstr>
      <vt:lpstr>Présentation PowerPoint</vt:lpstr>
      <vt:lpstr>TAKAMATSU</vt:lpstr>
      <vt:lpstr>TAKAMATSU</vt:lpstr>
      <vt:lpstr>TAKAMATSU</vt:lpstr>
      <vt:lpstr>TAKAMATSU</vt:lpstr>
      <vt:lpstr>TAKAMATSU</vt:lpstr>
      <vt:lpstr>TAKAMATSU</vt:lpstr>
      <vt:lpstr>CONCLUSION 結論</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Caroline Paradis</dc:creator>
  <cp:lastModifiedBy>jeanmarc ladagnous</cp:lastModifiedBy>
  <cp:revision>62</cp:revision>
  <dcterms:created xsi:type="dcterms:W3CDTF">2022-08-30T10:08:21Z</dcterms:created>
  <dcterms:modified xsi:type="dcterms:W3CDTF">2023-01-03T08:27:00Z</dcterms:modified>
</cp:coreProperties>
</file>